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2"/>
  </p:notesMasterIdLst>
  <p:handoutMasterIdLst>
    <p:handoutMasterId r:id="rId183"/>
  </p:handoutMasterIdLst>
  <p:sldIdLst>
    <p:sldId id="394" r:id="rId2"/>
    <p:sldId id="396" r:id="rId3"/>
    <p:sldId id="577" r:id="rId4"/>
    <p:sldId id="578" r:id="rId5"/>
    <p:sldId id="563" r:id="rId6"/>
    <p:sldId id="258" r:id="rId7"/>
    <p:sldId id="371" r:id="rId8"/>
    <p:sldId id="493" r:id="rId9"/>
    <p:sldId id="494" r:id="rId10"/>
    <p:sldId id="504" r:id="rId11"/>
    <p:sldId id="505" r:id="rId12"/>
    <p:sldId id="516" r:id="rId13"/>
    <p:sldId id="507" r:id="rId14"/>
    <p:sldId id="508" r:id="rId15"/>
    <p:sldId id="509" r:id="rId16"/>
    <p:sldId id="510" r:id="rId17"/>
    <p:sldId id="517" r:id="rId18"/>
    <p:sldId id="511" r:id="rId19"/>
    <p:sldId id="512" r:id="rId20"/>
    <p:sldId id="513" r:id="rId21"/>
    <p:sldId id="514" r:id="rId22"/>
    <p:sldId id="515" r:id="rId23"/>
    <p:sldId id="528" r:id="rId24"/>
    <p:sldId id="370" r:id="rId25"/>
    <p:sldId id="566" r:id="rId26"/>
    <p:sldId id="383" r:id="rId27"/>
    <p:sldId id="361" r:id="rId28"/>
    <p:sldId id="363" r:id="rId29"/>
    <p:sldId id="362" r:id="rId30"/>
    <p:sldId id="533" r:id="rId31"/>
    <p:sldId id="526" r:id="rId32"/>
    <p:sldId id="520" r:id="rId33"/>
    <p:sldId id="368" r:id="rId34"/>
    <p:sldId id="367" r:id="rId35"/>
    <p:sldId id="366" r:id="rId36"/>
    <p:sldId id="287" r:id="rId37"/>
    <p:sldId id="384" r:id="rId38"/>
    <p:sldId id="276" r:id="rId39"/>
    <p:sldId id="502" r:id="rId40"/>
    <p:sldId id="567" r:id="rId41"/>
    <p:sldId id="465" r:id="rId42"/>
    <p:sldId id="431" r:id="rId43"/>
    <p:sldId id="338" r:id="rId44"/>
    <p:sldId id="432" r:id="rId45"/>
    <p:sldId id="433" r:id="rId46"/>
    <p:sldId id="352" r:id="rId47"/>
    <p:sldId id="472" r:id="rId48"/>
    <p:sldId id="562" r:id="rId49"/>
    <p:sldId id="497" r:id="rId50"/>
    <p:sldId id="356" r:id="rId51"/>
    <p:sldId id="358" r:id="rId52"/>
    <p:sldId id="359" r:id="rId53"/>
    <p:sldId id="360" r:id="rId54"/>
    <p:sldId id="435" r:id="rId55"/>
    <p:sldId id="436" r:id="rId56"/>
    <p:sldId id="438" r:id="rId57"/>
    <p:sldId id="439" r:id="rId58"/>
    <p:sldId id="530" r:id="rId59"/>
    <p:sldId id="518" r:id="rId60"/>
    <p:sldId id="539" r:id="rId61"/>
    <p:sldId id="540" r:id="rId62"/>
    <p:sldId id="541" r:id="rId63"/>
    <p:sldId id="542" r:id="rId64"/>
    <p:sldId id="543" r:id="rId65"/>
    <p:sldId id="544" r:id="rId66"/>
    <p:sldId id="545" r:id="rId67"/>
    <p:sldId id="546" r:id="rId68"/>
    <p:sldId id="547" r:id="rId69"/>
    <p:sldId id="548" r:id="rId70"/>
    <p:sldId id="549" r:id="rId71"/>
    <p:sldId id="385" r:id="rId72"/>
    <p:sldId id="521" r:id="rId73"/>
    <p:sldId id="346" r:id="rId74"/>
    <p:sldId id="397" r:id="rId75"/>
    <p:sldId id="398" r:id="rId76"/>
    <p:sldId id="334" r:id="rId77"/>
    <p:sldId id="335" r:id="rId78"/>
    <p:sldId id="469" r:id="rId79"/>
    <p:sldId id="271" r:id="rId80"/>
    <p:sldId id="399" r:id="rId81"/>
    <p:sldId id="400" r:id="rId82"/>
    <p:sldId id="401" r:id="rId83"/>
    <p:sldId id="402" r:id="rId84"/>
    <p:sldId id="403" r:id="rId85"/>
    <p:sldId id="404" r:id="rId86"/>
    <p:sldId id="568" r:id="rId87"/>
    <p:sldId id="405" r:id="rId88"/>
    <p:sldId id="406" r:id="rId89"/>
    <p:sldId id="407" r:id="rId90"/>
    <p:sldId id="408" r:id="rId91"/>
    <p:sldId id="409" r:id="rId92"/>
    <p:sldId id="410" r:id="rId93"/>
    <p:sldId id="569" r:id="rId94"/>
    <p:sldId id="468" r:id="rId95"/>
    <p:sldId id="386" r:id="rId96"/>
    <p:sldId id="414" r:id="rId97"/>
    <p:sldId id="415" r:id="rId98"/>
    <p:sldId id="417" r:id="rId99"/>
    <p:sldId id="418" r:id="rId100"/>
    <p:sldId id="421" r:id="rId101"/>
    <p:sldId id="420" r:id="rId102"/>
    <p:sldId id="344" r:id="rId103"/>
    <p:sldId id="522" r:id="rId104"/>
    <p:sldId id="275" r:id="rId105"/>
    <p:sldId id="423" r:id="rId106"/>
    <p:sldId id="424" r:id="rId107"/>
    <p:sldId id="425" r:id="rId108"/>
    <p:sldId id="426" r:id="rId109"/>
    <p:sldId id="419" r:id="rId110"/>
    <p:sldId id="570" r:id="rId111"/>
    <p:sldId id="341" r:id="rId112"/>
    <p:sldId id="261" r:id="rId113"/>
    <p:sldId id="427" r:id="rId114"/>
    <p:sldId id="428" r:id="rId115"/>
    <p:sldId id="429" r:id="rId116"/>
    <p:sldId id="430" r:id="rId117"/>
    <p:sldId id="571" r:id="rId118"/>
    <p:sldId id="339" r:id="rId119"/>
    <p:sldId id="313" r:id="rId120"/>
    <p:sldId id="441" r:id="rId121"/>
    <p:sldId id="442" r:id="rId122"/>
    <p:sldId id="499" r:id="rId123"/>
    <p:sldId id="572" r:id="rId124"/>
    <p:sldId id="340" r:id="rId125"/>
    <p:sldId id="288" r:id="rId126"/>
    <p:sldId id="534" r:id="rId127"/>
    <p:sldId id="445" r:id="rId128"/>
    <p:sldId id="447" r:id="rId129"/>
    <p:sldId id="446" r:id="rId130"/>
    <p:sldId id="448" r:id="rId131"/>
    <p:sldId id="531" r:id="rId132"/>
    <p:sldId id="535" r:id="rId133"/>
    <p:sldId id="550" r:id="rId134"/>
    <p:sldId id="551" r:id="rId135"/>
    <p:sldId id="552" r:id="rId136"/>
    <p:sldId id="553" r:id="rId137"/>
    <p:sldId id="554" r:id="rId138"/>
    <p:sldId id="555" r:id="rId139"/>
    <p:sldId id="556" r:id="rId140"/>
    <p:sldId id="557" r:id="rId141"/>
    <p:sldId id="558" r:id="rId142"/>
    <p:sldId id="559" r:id="rId143"/>
    <p:sldId id="560" r:id="rId144"/>
    <p:sldId id="342" r:id="rId145"/>
    <p:sldId id="270" r:id="rId146"/>
    <p:sldId id="301" r:id="rId147"/>
    <p:sldId id="389" r:id="rId148"/>
    <p:sldId id="328" r:id="rId149"/>
    <p:sldId id="269" r:id="rId150"/>
    <p:sldId id="525" r:id="rId151"/>
    <p:sldId id="474" r:id="rId152"/>
    <p:sldId id="265" r:id="rId153"/>
    <p:sldId id="274" r:id="rId154"/>
    <p:sldId id="451" r:id="rId155"/>
    <p:sldId id="450" r:id="rId156"/>
    <p:sldId id="286" r:id="rId157"/>
    <p:sldId id="452" r:id="rId158"/>
    <p:sldId id="390" r:id="rId159"/>
    <p:sldId id="573" r:id="rId160"/>
    <p:sldId id="449" r:id="rId161"/>
    <p:sldId id="284" r:id="rId162"/>
    <p:sldId id="467" r:id="rId163"/>
    <p:sldId id="574" r:id="rId164"/>
    <p:sldId id="466" r:id="rId165"/>
    <p:sldId id="343" r:id="rId166"/>
    <p:sldId id="277" r:id="rId167"/>
    <p:sldId id="500" r:id="rId168"/>
    <p:sldId id="279" r:id="rId169"/>
    <p:sldId id="501" r:id="rId170"/>
    <p:sldId id="456" r:id="rId171"/>
    <p:sldId id="477" r:id="rId172"/>
    <p:sldId id="482" r:id="rId173"/>
    <p:sldId id="278" r:id="rId174"/>
    <p:sldId id="457" r:id="rId175"/>
    <p:sldId id="458" r:id="rId176"/>
    <p:sldId id="459" r:id="rId177"/>
    <p:sldId id="320" r:id="rId178"/>
    <p:sldId id="575" r:id="rId179"/>
    <p:sldId id="576" r:id="rId180"/>
    <p:sldId id="561" r:id="rId181"/>
  </p:sldIdLst>
  <p:sldSz cx="9144000" cy="6858000" type="screen4x3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333399"/>
    <a:srgbClr val="5F5F5F"/>
    <a:srgbClr val="CC9900"/>
    <a:srgbClr val="99CC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24263" autoAdjust="0"/>
    <p:restoredTop sz="98967" autoAdjust="0"/>
  </p:normalViewPr>
  <p:slideViewPr>
    <p:cSldViewPr showGuides="1">
      <p:cViewPr varScale="1">
        <p:scale>
          <a:sx n="48" d="100"/>
          <a:sy n="48" d="100"/>
        </p:scale>
        <p:origin x="-1762" y="-67"/>
      </p:cViewPr>
      <p:guideLst>
        <p:guide orient="horz" pos="432"/>
        <p:guide orient="horz" pos="864"/>
        <p:guide pos="384"/>
        <p:guide pos="532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978"/>
    </p:cViewPr>
  </p:sorterViewPr>
  <p:notesViewPr>
    <p:cSldViewPr showGuides="1">
      <p:cViewPr>
        <p:scale>
          <a:sx n="75" d="100"/>
          <a:sy n="75" d="100"/>
        </p:scale>
        <p:origin x="-1266" y="-72"/>
      </p:cViewPr>
      <p:guideLst>
        <p:guide orient="horz" pos="283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6.xml"/><Relationship Id="rId2" Type="http://schemas.openxmlformats.org/officeDocument/2006/relationships/slide" Target="slides/slide25.xml"/><Relationship Id="rId1" Type="http://schemas.openxmlformats.org/officeDocument/2006/relationships/slide" Target="slides/slide2.xml"/><Relationship Id="rId5" Type="http://schemas.openxmlformats.org/officeDocument/2006/relationships/slide" Target="slides/slide109.xml"/><Relationship Id="rId4" Type="http://schemas.openxmlformats.org/officeDocument/2006/relationships/slide" Target="slides/slide10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55038"/>
            <a:ext cx="30670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55038"/>
            <a:ext cx="30670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DED7334-562B-481D-B7B0-C13F7C761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1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7463" y="676275"/>
            <a:ext cx="4502150" cy="3376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276725"/>
            <a:ext cx="566102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DFFA18-79F4-43A3-B296-BE6027665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08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was taken along Tower trail in the  Pueblo Mountain Park, Beulah, CO, 7,000 feet</a:t>
            </a:r>
          </a:p>
          <a:p>
            <a:r>
              <a:rPr lang="en-US" smtClean="0"/>
              <a:t>Dry, southwest facing slope</a:t>
            </a:r>
          </a:p>
          <a:p>
            <a:r>
              <a:rPr lang="en-US" smtClean="0"/>
              <a:t>Shrub oak, mountain mahogany, various grasses and herbaceous perennials mixed with Ponderosa pines and occasional Pinyon.</a:t>
            </a:r>
          </a:p>
          <a:p>
            <a:r>
              <a:rPr lang="en-US" smtClean="0"/>
              <a:t>Ecosystems have changed as fire has been suppressed.  </a:t>
            </a:r>
          </a:p>
          <a:p>
            <a:r>
              <a:rPr lang="en-US" smtClean="0"/>
              <a:t>Pinyon and Ponderosa pines need bare ground and light to germinate.  Douglas-fir germinates in shady areas.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68F95-95C0-40F0-8D34-AA82FDE6CE6E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F5745-5637-40CB-A94C-ED0AF90CA5F1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ED82A-A96F-4E20-B2A9-CF4F2551BD8D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C023535B-A578-4E36-8208-1E8A8448A554}" type="slidenum">
              <a:rPr lang="en-US" sz="1200"/>
              <a:pPr algn="r"/>
              <a:t>122</a:t>
            </a:fld>
            <a:endParaRPr lang="en-US" sz="120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Private Garden (David Whiting)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17096-A11F-42A5-A382-4668A1CBF496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A9AE2-544A-4829-B2D3-8AF210862079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B7C0A-CBBE-44E9-A02D-5E2B63957E31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CC112-BCA8-4054-B528-017F0342CF30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61DC7-20E7-45A0-AC8B-69EFDEA7AD5F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43166-E6EC-4919-958E-0A61C79C37F5}" type="slidenum">
              <a:rPr lang="en-US" smtClean="0"/>
              <a:pPr/>
              <a:t>130</a:t>
            </a:fld>
            <a:endParaRPr lang="en-US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from the Pueblo Reservoir, looking north toward Pikes Peak.  Short grass prairie, with Sabina monosperma, prickly pear cactus, spring blooming forbs</a:t>
            </a:r>
          </a:p>
          <a:p>
            <a:r>
              <a:rPr lang="en-US" smtClean="0"/>
              <a:t>Precipitation less than 20 inches per year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214" tIns="44316" rIns="90214" bIns="44316"/>
          <a:lstStyle/>
          <a:p>
            <a:r>
              <a:rPr lang="en-US" sz="1500" dirty="0" smtClean="0">
                <a:latin typeface="Tahoma" pitchFamily="34" charset="0"/>
                <a:cs typeface="Tahoma" pitchFamily="34" charset="0"/>
              </a:rPr>
              <a:t>Point students to worksheet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133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134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135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136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137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138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139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140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141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Lyon Park, south of Canon City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142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81C93-E6DD-46AD-99D0-71B30B0DB5F2}" type="slidenum">
              <a:rPr lang="en-US" smtClean="0"/>
              <a:pPr/>
              <a:t>143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CA274-8C9F-4288-AF11-670928A12B4B}" type="slidenum">
              <a:rPr lang="en-US" smtClean="0"/>
              <a:pPr/>
              <a:t>144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F14D9-5F78-48E0-B1B7-1BFEEBDABB56}" type="slidenum">
              <a:rPr lang="en-US" smtClean="0"/>
              <a:pPr/>
              <a:t>145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6F9B4-3998-4ADB-B400-377DEB9980E8}" type="slidenum">
              <a:rPr lang="en-US" smtClean="0"/>
              <a:pPr/>
              <a:t>146</a:t>
            </a:fld>
            <a:endParaRPr lang="en-US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727E9-A84F-4023-81F4-F225D3E30C73}" type="slidenum">
              <a:rPr lang="en-US" smtClean="0"/>
              <a:pPr/>
              <a:t>147</a:t>
            </a:fld>
            <a:endParaRPr lang="en-US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B223E-E595-421D-8A6D-46DAC7567D95}" type="slidenum">
              <a:rPr lang="en-US" smtClean="0"/>
              <a:pPr/>
              <a:t>148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3EB7B-A8A8-4681-8BE9-70DC352DD63F}" type="slidenum">
              <a:rPr lang="en-US" smtClean="0"/>
              <a:pPr/>
              <a:t>149</a:t>
            </a:fld>
            <a:endParaRPr lang="en-US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658C64DF-1778-4A63-A744-5CE5BB5D9C63}" type="slidenum">
              <a:rPr lang="en-US" sz="1200"/>
              <a:pPr algn="r"/>
              <a:t>150</a:t>
            </a:fld>
            <a:endParaRPr lang="en-US" sz="120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Hosta and Fern (David Whiting)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Dominant plant determined by exposure and soil type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97388-CAAB-498F-A100-D6333D536F5F}" type="slidenum">
              <a:rPr lang="en-US" smtClean="0"/>
              <a:pPr/>
              <a:t>152</a:t>
            </a:fld>
            <a:endParaRPr lang="en-US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D8F416-836D-4EEC-8D44-575E0248A245}" type="slidenum">
              <a:rPr lang="en-US" smtClean="0"/>
              <a:pPr/>
              <a:t>153</a:t>
            </a:fld>
            <a:endParaRPr lang="en-US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EDD35-7098-4928-8FC2-B163D2B936B3}" type="slidenum">
              <a:rPr lang="en-US" smtClean="0"/>
              <a:pPr/>
              <a:t>154</a:t>
            </a:fld>
            <a:endParaRPr lang="en-US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93D04-EDE0-44C8-9861-B19F6F1DF642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1AB29-2C8C-4E15-B65B-4AE322C9D549}" type="slidenum">
              <a:rPr lang="en-US" smtClean="0"/>
              <a:pPr/>
              <a:t>156</a:t>
            </a:fld>
            <a:endParaRPr lang="en-US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ABC81-5874-41B7-AEBB-C397FFA4F0B0}" type="slidenum">
              <a:rPr lang="en-US" smtClean="0"/>
              <a:pPr/>
              <a:t>157</a:t>
            </a:fld>
            <a:endParaRPr lang="en-US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Ferns and Hosta (David Whiting)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320D2-EA42-42DD-9E2F-6D5E1F36DC29}" type="slidenum">
              <a:rPr lang="en-US" smtClean="0"/>
              <a:pPr/>
              <a:t>158</a:t>
            </a:fld>
            <a:endParaRPr lang="en-US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EA726-6C93-4BAF-96BE-41A46AD770A1}" type="slidenum">
              <a:rPr lang="en-US" smtClean="0"/>
              <a:pPr/>
              <a:t>160</a:t>
            </a:fld>
            <a:endParaRPr lang="en-U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07EB68-9CF8-445C-96EB-1AE9FD312639}" type="slidenum">
              <a:rPr lang="en-US" smtClean="0"/>
              <a:pPr/>
              <a:t>161</a:t>
            </a:fld>
            <a:endParaRPr lang="en-U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CSU Trial Gardens (David Whiting)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39175-1BA7-4387-9069-58A40873A73B}" type="slidenum">
              <a:rPr lang="en-US" smtClean="0"/>
              <a:pPr/>
              <a:t>162</a:t>
            </a:fld>
            <a:endParaRPr lang="en-US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CSU Trial Gardens (David Whiting)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Wet Mountains, near Westcliffe, above timberline, mid August.  Fog was moving up the mountains and spilling over the rocks.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Oxide Daisy in Fort Collins Natural Area (David Whiting)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CCA70-44EE-4C51-BB50-4EBDAB5A3662}" type="slidenum">
              <a:rPr lang="en-US" smtClean="0"/>
              <a:pPr/>
              <a:t>165</a:t>
            </a:fld>
            <a:endParaRPr lang="en-US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Columbine (David Whiting)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D5545-F0C4-4B25-8CF9-3D41394ED063}" type="slidenum">
              <a:rPr lang="en-US" smtClean="0"/>
              <a:pPr/>
              <a:t>166</a:t>
            </a:fld>
            <a:endParaRPr lang="en-US" smtClean="0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1AD21BD4-D2A5-47DF-8E19-E129C232EE74}" type="slidenum">
              <a:rPr lang="en-US" sz="1200"/>
              <a:pPr algn="r"/>
              <a:t>167</a:t>
            </a:fld>
            <a:endParaRPr lang="en-US" sz="120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D8B7E-FA13-43AF-96B5-0980973AEB92}" type="slidenum">
              <a:rPr lang="en-US" smtClean="0"/>
              <a:pPr/>
              <a:t>168</a:t>
            </a:fld>
            <a:endParaRPr lang="en-US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Myrtle spurge (Co. Dept o Agriculture)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D1627826-7C0A-469C-B323-97CFAB663B7A}" type="slidenum">
              <a:rPr lang="en-US" sz="1200"/>
              <a:pPr algn="r"/>
              <a:t>169</a:t>
            </a:fld>
            <a:endParaRPr lang="en-US" sz="120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Myrtle Spurge (Co Dept. of Agriculture)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6F9C5-8673-4BF3-A52F-D72189D74432}" type="slidenum">
              <a:rPr lang="en-US" smtClean="0"/>
              <a:pPr/>
              <a:t>170</a:t>
            </a:fld>
            <a:endParaRPr lang="en-US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California Poppy (Jim Klett)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03C14-96F4-4784-B431-2C90E12D52F9}" type="slidenum">
              <a:rPr lang="en-US" smtClean="0"/>
              <a:pPr/>
              <a:t>171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Texas Evening Primrose (Texas A&amp;M University)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03755-A885-4C4D-BB4F-8D9960C90DFD}" type="slidenum">
              <a:rPr lang="en-US" smtClean="0"/>
              <a:pPr/>
              <a:t>172</a:t>
            </a:fld>
            <a:endParaRPr lang="en-US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FDFF5-D0C4-4256-AD91-A517DE0C3D5E}" type="slidenum">
              <a:rPr lang="en-US" smtClean="0"/>
              <a:pPr/>
              <a:t>173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Beaver Creek, south east of Cripple Creek</a:t>
            </a:r>
          </a:p>
          <a:p>
            <a:r>
              <a:rPr lang="en-US" smtClean="0"/>
              <a:t>Willows, red-osier, chokecherry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B7E3E-5E6F-42A5-BBBE-7F56A1DA35B9}" type="slidenum">
              <a:rPr lang="en-US" smtClean="0"/>
              <a:pPr/>
              <a:t>174</a:t>
            </a:fld>
            <a:endParaRPr lang="en-US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7E7ED-FC02-4DF6-BD8E-0E2CA0B67EAC}" type="slidenum">
              <a:rPr lang="en-US" smtClean="0"/>
              <a:pPr/>
              <a:t>175</a:t>
            </a:fld>
            <a:endParaRPr lang="en-US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Colorado Columbine at Rabbits Ear Pass (David Whiting)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0C030-02E6-4F24-9753-C0833879771A}" type="slidenum">
              <a:rPr lang="en-US" smtClean="0"/>
              <a:pPr/>
              <a:t>176</a:t>
            </a:fld>
            <a:endParaRPr lang="en-US" smtClean="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249A6-210C-4490-8894-64FEBC546588}" type="slidenum">
              <a:rPr lang="en-US" smtClean="0"/>
              <a:pPr/>
              <a:t>177</a:t>
            </a:fld>
            <a:endParaRPr lang="en-US" smtClean="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F5763-5E5B-4BB4-BF9B-06ED5B2F050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7C4F6-DC87-4805-810F-553E43E5159F}" type="slidenum">
              <a:rPr lang="en-US"/>
              <a:pPr/>
              <a:t>25</a:t>
            </a:fld>
            <a:endParaRPr lang="en-US"/>
          </a:p>
        </p:txBody>
      </p:sp>
      <p:sp>
        <p:nvSpPr>
          <p:cNvPr id="619522" name="Rectangle 7"/>
          <p:cNvSpPr txBox="1">
            <a:spLocks noGrp="1" noChangeArrowheads="1"/>
          </p:cNvSpPr>
          <p:nvPr/>
        </p:nvSpPr>
        <p:spPr bwMode="auto">
          <a:xfrm>
            <a:off x="4010342" y="8553928"/>
            <a:ext cx="3066733" cy="45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AE6E0A-D21F-4E49-84FF-342D8938A57C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682625"/>
            <a:ext cx="4483100" cy="3362325"/>
          </a:xfrm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278539"/>
            <a:ext cx="5189855" cy="4050203"/>
          </a:xfrm>
        </p:spPr>
        <p:txBody>
          <a:bodyPr/>
          <a:lstStyle/>
          <a:p>
            <a:r>
              <a:rPr lang="en-US"/>
              <a:t>Reference slide to CMG GardenNotes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C2C2A-F4FB-43F6-AE03-7D780640954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Tulip in Snow by Jeffry de Jong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AD98F-15AE-424D-8298-4485EC885954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Yampa River Botanic Park, Steamboat Springs (David Whiting)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E654D-2C97-4BE1-800F-3E59CFD45115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B06C5-00AE-47B7-B5E1-C72BAF991128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85EBA-FC13-49E5-9AFD-019D75E5598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90DA0-51F4-4284-937A-157F197E8BB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Colorado only has three??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56EFA-C88D-4EC9-B9BE-DE7288C6B78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CA704-7263-4C6B-885B-128CB22227C0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B1A36-CDFB-4186-97D1-A388A3541B89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EBD7B-552F-48B8-A7E8-1E47B840D3B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7E161E4D-5127-4EB5-BFCA-0282209720AD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Aspect (Irene Shonle)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CC29D-2019-4BEE-987B-DF796094F388}" type="slidenum">
              <a:rPr lang="en-US"/>
              <a:pPr/>
              <a:t>5</a:t>
            </a:fld>
            <a:endParaRPr lang="en-US"/>
          </a:p>
        </p:txBody>
      </p:sp>
      <p:sp>
        <p:nvSpPr>
          <p:cNvPr id="535554" name="Rectangle 7"/>
          <p:cNvSpPr txBox="1">
            <a:spLocks noGrp="1" noChangeArrowheads="1"/>
          </p:cNvSpPr>
          <p:nvPr/>
        </p:nvSpPr>
        <p:spPr bwMode="auto">
          <a:xfrm>
            <a:off x="4010342" y="8553928"/>
            <a:ext cx="3066733" cy="45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24D1FF1-BB8F-40C0-909D-1559C0BD307B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535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086" y="681858"/>
            <a:ext cx="4665627" cy="3363621"/>
          </a:xfrm>
          <a:ln/>
        </p:spPr>
      </p:sp>
      <p:sp>
        <p:nvSpPr>
          <p:cNvPr id="535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278540"/>
            <a:ext cx="5189855" cy="4051777"/>
          </a:xfrm>
        </p:spPr>
        <p:txBody>
          <a:bodyPr/>
          <a:lstStyle/>
          <a:p>
            <a:pPr>
              <a:tabLst>
                <a:tab pos="457200" algn="l"/>
              </a:tabLst>
            </a:pPr>
            <a:r>
              <a:rPr lang="en-US"/>
              <a:t>Remind students</a:t>
            </a:r>
          </a:p>
          <a:p>
            <a:pPr lvl="1" indent="-228600">
              <a:buFont typeface="Wingdings" pitchFamily="2" charset="2"/>
              <a:buChar char="l"/>
              <a:tabLst>
                <a:tab pos="457200" algn="l"/>
              </a:tabLst>
            </a:pPr>
            <a:r>
              <a:rPr lang="en-US"/>
              <a:t>To hold questions to the question pause slide.</a:t>
            </a:r>
          </a:p>
          <a:p>
            <a:pPr lvl="1" indent="-228600">
              <a:buFont typeface="Wingdings" pitchFamily="2" charset="2"/>
              <a:buChar char="l"/>
              <a:tabLst>
                <a:tab pos="457200" algn="l"/>
              </a:tabLst>
            </a:pPr>
            <a:r>
              <a:rPr lang="en-US"/>
              <a:t>Questions asked during class time must be directly related to points of discussion. </a:t>
            </a:r>
          </a:p>
          <a:p>
            <a:pPr lvl="1" indent="-228600">
              <a:buFont typeface="Wingdings" pitchFamily="2" charset="2"/>
              <a:buChar char="l"/>
              <a:tabLst>
                <a:tab pos="457200" algn="l"/>
              </a:tabLst>
            </a:pPr>
            <a:endParaRPr lang="en-US"/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en-US" sz="900"/>
              <a:t>Line drawing: Microsoft clipart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99BDC-ECA6-47A9-AB26-9B11E662058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Gardens around this heat sink of stone walls, planters and sidewalks has a 2 month longer growing season than surroundings (Salt Lake City, UT)  (David Whiting)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17C99-264B-4F4A-80BE-5834B6E2BD4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E82BD-45A2-499E-BDA5-8F662B2967D1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Aspect (Irene Shonle)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14F7F-7A6E-4992-BDE9-F98F0E097368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67034-1426-457A-94FA-1927C933C0D8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 of CMG Volunteer’s garden near Steamboat Springs.  Since this garden is up off the valley floor it has a much longer frost free period than gardens down in Steamboat Springs.  (David Whiting)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E219B-C5C8-4EF1-A120-58B383B7E185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Heat sink with rock give this garden a warm microclimate (Steamboat Springs) (David Whiting)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733AC-0232-4678-A048-764871DFDCE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95A8D-915C-474B-B0A6-13192FC4357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8B46-C9E8-4D99-92F4-34A2A213C4E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Butchart Botanic Gardens (David Whiting)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28DE5-5749-49A2-99F5-38C95554B7C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0A403-E9DE-4F22-83AD-DD1CF95B1478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57909-ABF0-4645-AE7E-B87E6EE026D8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Private Garden, Steamboat Springs (David Whiting)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BD49C-3999-4101-B9FF-690F0E85CC1C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75D72-5D02-40EA-8B05-CF3318C06726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30B7A7-E5A8-4034-B3C6-391F9675DFF5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950424A3-321D-4081-B651-A5E699FB275E}" type="slidenum">
              <a:rPr lang="en-US" sz="1200"/>
              <a:pPr algn="r"/>
              <a:t>59</a:t>
            </a:fld>
            <a:endParaRPr lang="en-US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60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61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62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A8BFD-F720-41A5-AE1E-654A5165489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63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64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65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66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67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68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69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81C93-E6DD-46AD-99D0-71B30B0DB5F2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E089E5-D558-45E4-829F-240C09914805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Gardens (David Whiting)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F885B-1A9E-4F54-8F72-CD99B97403F5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Private Garden (David Whiting)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ED3A6-3DE1-4EF1-962C-3C81C473A047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467FA-A7AA-42FC-9CB3-035F643CFA29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7527E-E0EF-40AC-B636-C62907660439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Fleece Flower (David Whiting)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D120E-A114-41C0-813F-4F4864860876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Government House, Victoria, BC (David Whiting)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Danish Flag Poppy and Annual Wheat (David Whiting)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AF6EAF-289D-409D-8321-AC7E4C29E3DB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Impatiens at CSU (David Whiting)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27A10-404A-4301-AE64-936EFF821AD1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Petunia Planter at Thanksgiving Point Botanic Gardens (David Whiting)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B62B1-FE0B-49B6-B8EB-7D0D140879F9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5D1037-9203-4C99-84A2-E414C43C33BA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FC2E75-4A07-4BE5-BD05-A35A5B9E97F3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29F9B-AC52-42D3-9843-7F4CAF2F33DA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Daylily (David Whiting)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2D25D1-3629-47A3-9E04-F86DFCDA8BC6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A6D49-D79F-4894-9D48-1B5697D99E55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Hamilton Lake Gardens (David Whiting)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5B5E1-A97A-4140-A0FA-F61D05F70BEE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Sunflower (David Whiting)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1FB4C-134B-4781-84A3-BE6C763D6252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93446-D29E-42F8-B3DB-3F62910A7EBC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CB0D4B-9A73-442D-B7D1-22A8DFE92DC7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Astilbe (David Whiting)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2A296-32EE-4FF4-AD46-474971BE6DA4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129EF-5AFB-471A-98F2-D92D5B0270EE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Picketwire Canyon south of La Junta</a:t>
            </a:r>
          </a:p>
          <a:p>
            <a:r>
              <a:rPr lang="en-US" smtClean="0"/>
              <a:t>Mix of grasslands on the flats and pinyon-juniper on the hillsides.  </a:t>
            </a:r>
          </a:p>
          <a:p>
            <a:r>
              <a:rPr lang="en-US" smtClean="0"/>
              <a:t>Part of Comanche Grasslands administered by US Forest Service.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Colorado County Side (David Whiting)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Pawnee Buttes National Grassland (David Whiting)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Rabbits Ear Pass east of Steamboat Springs (David Whiting)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Photos: Rabbits Ear Pass east of Steamboat Springs (David Whiting)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Colorado Springs Xeric Demo Garden (David Whiting)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Naturalized golf course (David Whiting)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81922-BBEF-49E3-83B2-24110B10953A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Colorado Springs Xeric Demo Garden (David Whiting)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AE0F8-4F95-4516-9856-21803D34CDAF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04959-E28C-43C9-AE39-743863812CFB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Iris (David Whiting)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7A479-A0E7-40EA-830C-FA558695FA9C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was taken along Tower trail in the  Pueblo Mountain Park, Beulah, CO, 7,000 feet</a:t>
            </a:r>
          </a:p>
          <a:p>
            <a:r>
              <a:rPr lang="en-US" smtClean="0"/>
              <a:t>Dry, southwest facing slope</a:t>
            </a:r>
          </a:p>
          <a:p>
            <a:r>
              <a:rPr lang="en-US" smtClean="0"/>
              <a:t>Shrub oak, mountain mahogany, various grasses and herbaceous perennials mixed with Ponderosa pines and occasional Pinyon.</a:t>
            </a:r>
          </a:p>
          <a:p>
            <a:r>
              <a:rPr lang="en-US" smtClean="0"/>
              <a:t>Ecosystems have changed as fire has been suppressed.  </a:t>
            </a:r>
          </a:p>
          <a:p>
            <a:r>
              <a:rPr lang="en-US" smtClean="0"/>
              <a:t>Pinyon and Ponderosa pines need bare ground and light to germinate.  Douglas-fir germinates in shady areas.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82C07-8670-487D-BA9C-981A0333B1FE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3798F-C0BA-4B92-90E5-2212219B3DF8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Fort Collins area home (David Whiting)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1C1F-6351-44D7-AD6B-A40912B97E06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2B1A6-E0FF-4C17-8017-B99FA6052466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51AD4-EF34-472B-B1BE-7165750E220A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5CE18-D52E-4CED-BAE5-029D6CB4F227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4CF45-F267-43D7-A8A1-40A759334201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C0D4A-B49F-4901-BD31-7B0822C7C257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23EB2-8C50-413E-B3D2-A30D3EE9382A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Begonias and ferns at Butchart Botanic Gardens (David Whiting)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5794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794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579438"/>
            <a:ext cx="8229600" cy="574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t-G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128713"/>
            <a:ext cx="5494338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FF"/>
                </a:solidFill>
              </a:rPr>
              <a:t>Colorado </a:t>
            </a:r>
            <a:r>
              <a:rPr lang="en-US" sz="3600" dirty="0" err="1" smtClean="0">
                <a:solidFill>
                  <a:srgbClr val="3333FF"/>
                </a:solidFill>
              </a:rPr>
              <a:t>Ecoregions</a:t>
            </a:r>
            <a:endParaRPr lang="en-US" sz="3600" dirty="0" smtClean="0">
              <a:solidFill>
                <a:srgbClr val="3333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7924800" cy="4800600"/>
          </a:xfrm>
        </p:spPr>
        <p:txBody>
          <a:bodyPr/>
          <a:lstStyle/>
          <a:p>
            <a:pPr marL="349250" indent="-349250"/>
            <a:r>
              <a:rPr lang="en-US" b="1" smtClean="0"/>
              <a:t>Defined by dominant plant type, location and associations</a:t>
            </a:r>
          </a:p>
          <a:p>
            <a:pPr marL="914400" lvl="1" indent="-396875">
              <a:spcBef>
                <a:spcPct val="75000"/>
              </a:spcBef>
              <a:buFontTx/>
              <a:buChar char="o"/>
            </a:pPr>
            <a:r>
              <a:rPr lang="en-US" smtClean="0"/>
              <a:t>Alpine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Coniferous forest 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Shrublands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Grasslands 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Riparian</a:t>
            </a:r>
          </a:p>
        </p:txBody>
      </p:sp>
      <p:pic>
        <p:nvPicPr>
          <p:cNvPr id="336900" name="Picture 4" descr="030413-310 Exit from the Cany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8" descr="2006 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46138"/>
            <a:ext cx="10271125" cy="77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14"/>
          <p:cNvSpPr>
            <a:spLocks noChangeArrowheads="1"/>
          </p:cNvSpPr>
          <p:nvPr/>
        </p:nvSpPr>
        <p:spPr bwMode="auto">
          <a:xfrm>
            <a:off x="635799" y="-76200"/>
            <a:ext cx="9132628" cy="1077218"/>
          </a:xfrm>
          <a:prstGeom prst="rect">
            <a:avLst/>
          </a:prstGeom>
          <a:solidFill>
            <a:schemeClr val="bg1">
              <a:alpha val="56862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</a:rPr>
              <a:t>Gardens with limited to no irrigation </a:t>
            </a:r>
          </a:p>
          <a:p>
            <a:pPr algn="ctr"/>
            <a:r>
              <a:rPr lang="en-US" sz="3200" b="1" dirty="0">
                <a:solidFill>
                  <a:srgbClr val="000066"/>
                </a:solidFill>
              </a:rPr>
              <a:t>will thrive some years and decline other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Aug 2006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2812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6988175" cy="1216025"/>
          </a:xfrm>
          <a:solidFill>
            <a:srgbClr val="FFFFFF">
              <a:alpha val="50195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333399"/>
                </a:solidFill>
              </a:rPr>
              <a:t>Even xeric plants need rain and/or irrigation during establishment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 descr="xeric border P5230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5029200" cy="762000"/>
          </a:xfrm>
          <a:solidFill>
            <a:srgbClr val="FFFFFF">
              <a:alpha val="47843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sz="4000" b="0" dirty="0" smtClean="0">
                <a:solidFill>
                  <a:srgbClr val="333399"/>
                </a:solidFill>
                <a:latin typeface="Arial Rounded MT Bold" pitchFamily="34" charset="0"/>
              </a:rPr>
              <a:t>Drought Tolerance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</a:rPr>
              <a:t>Drought tolerance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Symbols indicating water needs</a:t>
            </a:r>
          </a:p>
          <a:p>
            <a:pPr>
              <a:buNone/>
            </a:pPr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/>
              <a:t>Refer to the catalogue or plant tag key for interpretation.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If no mention and the </a:t>
            </a:r>
            <a:br>
              <a:rPr lang="en-US" dirty="0" smtClean="0"/>
            </a:br>
            <a:r>
              <a:rPr lang="en-US" dirty="0" smtClean="0"/>
              <a:t>catalogue is not from </a:t>
            </a:r>
            <a:br>
              <a:rPr lang="en-US" dirty="0" smtClean="0"/>
            </a:br>
            <a:r>
              <a:rPr lang="en-US" dirty="0" smtClean="0"/>
              <a:t>the West, assume it </a:t>
            </a:r>
            <a:br>
              <a:rPr lang="en-US" dirty="0" smtClean="0"/>
            </a:br>
            <a:r>
              <a:rPr lang="en-US" dirty="0" smtClean="0"/>
              <a:t>can not tolerate </a:t>
            </a:r>
            <a:br>
              <a:rPr lang="en-US" dirty="0" smtClean="0"/>
            </a:br>
            <a:r>
              <a:rPr lang="en-US" dirty="0" smtClean="0"/>
              <a:t>extremely dry soils.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09800"/>
            <a:ext cx="2524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09800"/>
            <a:ext cx="236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aylily-SalemWi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1" y="3352800"/>
            <a:ext cx="3733799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6553200" cy="48006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Consider where the information is coming from.</a:t>
            </a:r>
          </a:p>
          <a:p>
            <a:pPr marL="795338" lvl="1" indent="-338138" eaLnBrk="1" hangingPunct="1">
              <a:spcBef>
                <a:spcPct val="75000"/>
              </a:spcBef>
            </a:pPr>
            <a:r>
              <a:rPr lang="en-US" dirty="0" smtClean="0"/>
              <a:t>New Mexico? </a:t>
            </a:r>
          </a:p>
          <a:p>
            <a:pPr marL="795338" lvl="1" indent="-338138" eaLnBrk="1" hangingPunct="1">
              <a:spcBef>
                <a:spcPct val="0"/>
              </a:spcBef>
            </a:pPr>
            <a:r>
              <a:rPr lang="en-US" dirty="0" smtClean="0"/>
              <a:t>Connecticut?</a:t>
            </a:r>
            <a:r>
              <a:rPr lang="en-US" sz="2000" dirty="0" smtClean="0"/>
              <a:t> </a:t>
            </a:r>
          </a:p>
        </p:txBody>
      </p:sp>
      <p:grpSp>
        <p:nvGrpSpPr>
          <p:cNvPr id="89092" name="Group 14"/>
          <p:cNvGrpSpPr>
            <a:grpSpLocks/>
          </p:cNvGrpSpPr>
          <p:nvPr/>
        </p:nvGrpSpPr>
        <p:grpSpPr bwMode="auto">
          <a:xfrm>
            <a:off x="3962400" y="2514600"/>
            <a:ext cx="4349750" cy="3779838"/>
            <a:chOff x="2448" y="1536"/>
            <a:chExt cx="2740" cy="2381"/>
          </a:xfrm>
        </p:grpSpPr>
        <p:pic>
          <p:nvPicPr>
            <p:cNvPr id="21508" name="Picture 4" descr="Echinacea purpurea Magn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536"/>
              <a:ext cx="2020" cy="23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9094" name="Rectangle 6"/>
            <p:cNvSpPr>
              <a:spLocks noChangeArrowheads="1"/>
            </p:cNvSpPr>
            <p:nvPr/>
          </p:nvSpPr>
          <p:spPr bwMode="auto">
            <a:xfrm>
              <a:off x="2448" y="3744"/>
              <a:ext cx="6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WFF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086600" cy="48006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795338" lvl="1" indent="-338138" eaLnBrk="1" hangingPunct="1">
              <a:spcBef>
                <a:spcPct val="50000"/>
              </a:spcBef>
            </a:pPr>
            <a:r>
              <a:rPr lang="en-US" sz="2800" b="1" i="1" dirty="0" smtClean="0">
                <a:solidFill>
                  <a:srgbClr val="3333FF"/>
                </a:solidFill>
              </a:rPr>
              <a:t>“Thick roots drive down deeply, making them drought tolerant; struggles in the desert Southwest.”</a:t>
            </a:r>
          </a:p>
        </p:txBody>
      </p:sp>
      <p:pic>
        <p:nvPicPr>
          <p:cNvPr id="7" name="Picture 6" descr="IrisSiberian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3058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813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If a catalog says nothing about moisture, assume it needs moderate moisture.</a:t>
            </a:r>
          </a:p>
          <a:p>
            <a:pPr marL="1258888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But what is moderate?</a:t>
            </a:r>
          </a:p>
        </p:txBody>
      </p:sp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4953000" y="3524250"/>
            <a:ext cx="3581400" cy="2695575"/>
            <a:chOff x="4953000" y="3524250"/>
            <a:chExt cx="3581400" cy="2696349"/>
          </a:xfrm>
        </p:grpSpPr>
        <p:pic>
          <p:nvPicPr>
            <p:cNvPr id="421897" name="Picture 9" descr="Flowr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3524250"/>
              <a:ext cx="3581400" cy="26868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1142" name="TextBox 4"/>
            <p:cNvSpPr txBox="1">
              <a:spLocks noChangeArrowheads="1"/>
            </p:cNvSpPr>
            <p:nvPr/>
          </p:nvSpPr>
          <p:spPr bwMode="auto">
            <a:xfrm>
              <a:off x="5943600" y="59436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0866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813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 A plant considered to be “xeric”…</a:t>
            </a:r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Requires </a:t>
            </a:r>
            <a:r>
              <a:rPr lang="en-US" b="1" dirty="0" smtClean="0"/>
              <a:t>no</a:t>
            </a:r>
            <a:r>
              <a:rPr lang="en-US" dirty="0" smtClean="0"/>
              <a:t> supplement irrigation</a:t>
            </a:r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endParaRPr lang="en-US" dirty="0" smtClean="0"/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Needing up to 1” of </a:t>
            </a:r>
            <a:br>
              <a:rPr lang="en-US" dirty="0" smtClean="0"/>
            </a:br>
            <a:r>
              <a:rPr lang="en-US" dirty="0" smtClean="0"/>
              <a:t>irrigation per week</a:t>
            </a:r>
          </a:p>
        </p:txBody>
      </p:sp>
      <p:sp>
        <p:nvSpPr>
          <p:cNvPr id="92164" name="AutoShape 8"/>
          <p:cNvSpPr>
            <a:spLocks noChangeArrowheads="1"/>
          </p:cNvSpPr>
          <p:nvPr/>
        </p:nvSpPr>
        <p:spPr bwMode="auto">
          <a:xfrm>
            <a:off x="2362200" y="2895600"/>
            <a:ext cx="381000" cy="609600"/>
          </a:xfrm>
          <a:prstGeom prst="upDownArrow">
            <a:avLst>
              <a:gd name="adj1" fmla="val 50000"/>
              <a:gd name="adj2" fmla="val 32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8" name="Picture 6" descr="Flow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276600" cy="245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3058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  <a:tabLst>
                <a:tab pos="1258888" algn="l"/>
              </a:tabLst>
            </a:pPr>
            <a:r>
              <a:rPr lang="en-US" sz="3200" b="1" u="sng" dirty="0" smtClean="0">
                <a:solidFill>
                  <a:srgbClr val="3333FF"/>
                </a:solidFill>
              </a:rPr>
              <a:t>Characteristics of xeric plants</a:t>
            </a:r>
          </a:p>
          <a:p>
            <a:pPr marL="0" indent="0" eaLnBrk="1" hangingPunct="1">
              <a:spcBef>
                <a:spcPct val="0"/>
              </a:spcBef>
              <a:tabLst>
                <a:tab pos="1258888" algn="l"/>
              </a:tabLst>
            </a:pPr>
            <a:endParaRPr lang="en-US" sz="2000" dirty="0" smtClean="0"/>
          </a:p>
          <a:p>
            <a:pPr marL="569913" lvl="1" indent="-338138" eaLnBrk="1" hangingPunct="1">
              <a:spcBef>
                <a:spcPct val="0"/>
              </a:spcBef>
              <a:tabLst>
                <a:tab pos="1258888" algn="l"/>
              </a:tabLst>
            </a:pPr>
            <a:r>
              <a:rPr lang="en-US" b="1" dirty="0" smtClean="0"/>
              <a:t>Deep taproots </a:t>
            </a:r>
          </a:p>
          <a:p>
            <a:pPr marL="569913" lvl="1" indent="-338138" eaLnBrk="1" hangingPunct="1">
              <a:tabLst>
                <a:tab pos="1258888" algn="l"/>
              </a:tabLst>
            </a:pPr>
            <a:r>
              <a:rPr lang="en-US" b="1" dirty="0" smtClean="0"/>
              <a:t>Leaf adaptations</a:t>
            </a:r>
          </a:p>
          <a:p>
            <a:pPr marL="1258888" lvl="2" indent="-344488" eaLnBrk="1" hangingPunct="1">
              <a:spcBef>
                <a:spcPct val="4000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Thick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Waxy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Fleshy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Hairy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Light-colored 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Small and narrow </a:t>
            </a:r>
          </a:p>
        </p:txBody>
      </p:sp>
      <p:grpSp>
        <p:nvGrpSpPr>
          <p:cNvPr id="93188" name="Group 9"/>
          <p:cNvGrpSpPr>
            <a:grpSpLocks/>
          </p:cNvGrpSpPr>
          <p:nvPr/>
        </p:nvGrpSpPr>
        <p:grpSpPr bwMode="auto">
          <a:xfrm>
            <a:off x="4953000" y="2209800"/>
            <a:ext cx="3581400" cy="2998788"/>
            <a:chOff x="3120" y="1392"/>
            <a:chExt cx="2256" cy="1889"/>
          </a:xfrm>
        </p:grpSpPr>
        <p:pic>
          <p:nvPicPr>
            <p:cNvPr id="93189" name="Picture 6" descr="036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" y="1392"/>
              <a:ext cx="2256" cy="18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3190" name="Text Box 7"/>
            <p:cNvSpPr txBox="1">
              <a:spLocks noChangeArrowheads="1"/>
            </p:cNvSpPr>
            <p:nvPr/>
          </p:nvSpPr>
          <p:spPr bwMode="auto">
            <a:xfrm>
              <a:off x="4259" y="2862"/>
              <a:ext cx="11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Larry Vickerman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Rock8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5492750"/>
            <a:ext cx="7597775" cy="825500"/>
          </a:xfrm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</a:pPr>
            <a:r>
              <a:rPr lang="en-US" sz="3600" b="1" smtClean="0">
                <a:solidFill>
                  <a:schemeClr val="bg1"/>
                </a:solidFill>
              </a:rPr>
              <a:t>Xeriscaping is NOT a rock pile.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Survival Factors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035425" cy="4800600"/>
          </a:xfrm>
        </p:spPr>
        <p:txBody>
          <a:bodyPr/>
          <a:lstStyle/>
          <a:p>
            <a:pPr marL="577850" lvl="1" indent="-349250">
              <a:spcBef>
                <a:spcPct val="75000"/>
              </a:spcBef>
            </a:pPr>
            <a:r>
              <a:rPr lang="en-US" dirty="0" smtClean="0"/>
              <a:t>Length of growing season</a:t>
            </a:r>
          </a:p>
          <a:p>
            <a:pPr marL="577850" lvl="1" indent="-349250"/>
            <a:r>
              <a:rPr lang="en-US" dirty="0" smtClean="0"/>
              <a:t>Range of temperature and precipitation</a:t>
            </a:r>
          </a:p>
          <a:p>
            <a:pPr marL="577850" lvl="1" indent="-349250"/>
            <a:r>
              <a:rPr lang="en-US" dirty="0" smtClean="0"/>
              <a:t>Requirements for seed production and germination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577850" lvl="1" indent="-349250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338948" name="Picture 4" descr="9-07 along tower trail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4572000" y="736600"/>
            <a:ext cx="3962400" cy="528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Compost6#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sz="4400" smtClean="0">
                <a:solidFill>
                  <a:schemeClr val="bg1"/>
                </a:solidFill>
              </a:rPr>
              <a:t>Soil Requirements</a:t>
            </a:r>
          </a:p>
        </p:txBody>
      </p: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Beware of “woodsy or woodland” soils</a:t>
            </a:r>
            <a:r>
              <a:rPr lang="en-US" sz="2000" dirty="0" smtClean="0"/>
              <a:t> </a:t>
            </a:r>
          </a:p>
          <a:p>
            <a:pPr marL="569913" lvl="1" indent="-336550" eaLnBrk="1" hangingPunct="1">
              <a:spcBef>
                <a:spcPct val="50000"/>
              </a:spcBef>
            </a:pPr>
            <a:r>
              <a:rPr lang="en-US" dirty="0" smtClean="0"/>
              <a:t>Usually means high in humus and acidic</a:t>
            </a:r>
          </a:p>
          <a:p>
            <a:pPr lvl="2" eaLnBrk="1" hangingPunct="1">
              <a:buFontTx/>
              <a:buChar char="o"/>
            </a:pPr>
            <a:r>
              <a:rPr lang="en-US" sz="2000" dirty="0" smtClean="0"/>
              <a:t>Only a few places in Colorado have similar soils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7172" name="Picture 4" descr="DCP_0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200400"/>
            <a:ext cx="4724400" cy="312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Catalogs often refer to “ordinary soil”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What is “ordinary”?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grpSp>
        <p:nvGrpSpPr>
          <p:cNvPr id="97284" name="Group 10"/>
          <p:cNvGrpSpPr>
            <a:grpSpLocks/>
          </p:cNvGrpSpPr>
          <p:nvPr/>
        </p:nvGrpSpPr>
        <p:grpSpPr bwMode="auto">
          <a:xfrm>
            <a:off x="1295400" y="2209800"/>
            <a:ext cx="7086600" cy="4267200"/>
            <a:chOff x="1295400" y="2209800"/>
            <a:chExt cx="7086600" cy="4267200"/>
          </a:xfrm>
        </p:grpSpPr>
        <p:pic>
          <p:nvPicPr>
            <p:cNvPr id="428044" name="Picture 12" descr="102_02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3124200"/>
              <a:ext cx="3816350" cy="2889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8046" name="Picture 14" descr="DCP_04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2209800"/>
              <a:ext cx="2819400" cy="4267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16764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Sweet soils = alkaline = pH &gt; 7.0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Colorado soils are generally alkaline.</a:t>
            </a:r>
          </a:p>
          <a:p>
            <a:pPr marL="1087438" lvl="2" indent="-292100" eaLnBrk="1" hangingPunct="1">
              <a:buFontTx/>
              <a:buChar char="o"/>
            </a:pPr>
            <a:r>
              <a:rPr lang="en-US" sz="2000" dirty="0" smtClean="0"/>
              <a:t>Acid loving plants usually not a good choice for Colorado.</a:t>
            </a:r>
          </a:p>
        </p:txBody>
      </p:sp>
      <p:pic>
        <p:nvPicPr>
          <p:cNvPr id="430088" name="Picture 8" descr="DCP_04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2800" y="3124200"/>
            <a:ext cx="5029200" cy="3322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8" descr="102_0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200" y="2590800"/>
            <a:ext cx="5080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rgbClr val="3333FF"/>
                </a:solidFill>
              </a:rPr>
              <a:t>On clay soils watch out for: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br>
              <a:rPr lang="en-US" sz="2800" b="1" dirty="0" smtClean="0">
                <a:solidFill>
                  <a:srgbClr val="3333FF"/>
                </a:solidFill>
              </a:rPr>
            </a:br>
            <a:r>
              <a:rPr lang="en-US" sz="3200" b="1" dirty="0" smtClean="0">
                <a:solidFill>
                  <a:srgbClr val="3333FF"/>
                </a:solidFill>
              </a:rPr>
              <a:t>	“Needs well drained soil”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3200" dirty="0" smtClean="0"/>
          </a:p>
        </p:txBody>
      </p:sp>
      <p:pic>
        <p:nvPicPr>
          <p:cNvPr id="432136" name="Picture 8" descr="October25a 2004 137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6550" eaLnBrk="1" hangingPunct="1">
              <a:spcBef>
                <a:spcPct val="40000"/>
              </a:spcBef>
            </a:pPr>
            <a:r>
              <a:rPr lang="en-US" sz="2800" b="1" i="1" dirty="0" smtClean="0">
                <a:solidFill>
                  <a:srgbClr val="3333FF"/>
                </a:solidFill>
              </a:rPr>
              <a:t> </a:t>
            </a:r>
            <a:r>
              <a:rPr lang="en-US" sz="3200" i="1" dirty="0" smtClean="0">
                <a:solidFill>
                  <a:srgbClr val="3333FF"/>
                </a:solidFill>
              </a:rPr>
              <a:t>“</a:t>
            </a:r>
            <a:r>
              <a:rPr lang="en-US" sz="3200" b="1" i="1" dirty="0" smtClean="0">
                <a:solidFill>
                  <a:srgbClr val="3333FF"/>
                </a:solidFill>
              </a:rPr>
              <a:t>Dry soil”</a:t>
            </a:r>
            <a:endParaRPr lang="en-US" sz="2800" b="1" i="1" dirty="0" smtClean="0">
              <a:solidFill>
                <a:srgbClr val="3333FF"/>
              </a:solidFill>
            </a:endParaRPr>
          </a:p>
          <a:p>
            <a:pPr marL="1377950" lvl="2" indent="-344488" eaLnBrk="1" hangingPunct="1">
              <a:spcBef>
                <a:spcPct val="35000"/>
              </a:spcBef>
              <a:buFontTx/>
              <a:buChar char="o"/>
            </a:pPr>
            <a:r>
              <a:rPr lang="en-US" i="1" dirty="0" smtClean="0"/>
              <a:t>“Needs well-drained, even dry soil; </a:t>
            </a:r>
            <a:br>
              <a:rPr lang="en-US" i="1" dirty="0" smtClean="0"/>
            </a:br>
            <a:r>
              <a:rPr lang="en-US" i="1" dirty="0" smtClean="0"/>
              <a:t>struggles in desert Southwest”</a:t>
            </a:r>
          </a:p>
        </p:txBody>
      </p:sp>
      <p:pic>
        <p:nvPicPr>
          <p:cNvPr id="100356" name="Picture 7" descr="Liatris-BlazingStar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3962400" cy="2947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1380" name="Picture 4" descr="Begonia&amp;Fern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381" name="Rectangle 13"/>
            <p:cNvSpPr>
              <a:spLocks noChangeArrowheads="1"/>
            </p:cNvSpPr>
            <p:nvPr/>
          </p:nvSpPr>
          <p:spPr bwMode="auto">
            <a:xfrm>
              <a:off x="6916649" y="61722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29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chemeClr val="bg1"/>
                </a:solidFill>
              </a:rPr>
              <a:t>Bloom Period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Consider when you want your plants to bloom</a:t>
            </a:r>
            <a:r>
              <a:rPr lang="en-US" sz="2000" dirty="0" smtClean="0"/>
              <a:t> </a:t>
            </a:r>
          </a:p>
          <a:p>
            <a:pPr marL="569913" lvl="1" indent="-344488" eaLnBrk="1" hangingPunct="1">
              <a:spcBef>
                <a:spcPct val="75000"/>
              </a:spcBef>
            </a:pPr>
            <a:r>
              <a:rPr lang="en-US" dirty="0" smtClean="0"/>
              <a:t>Does your garden bloom </a:t>
            </a:r>
            <a:br>
              <a:rPr lang="en-US" dirty="0" smtClean="0"/>
            </a:br>
            <a:r>
              <a:rPr lang="en-US" dirty="0" smtClean="0"/>
              <a:t>only in the spring?</a:t>
            </a:r>
            <a:r>
              <a:rPr lang="en-US" sz="2000" dirty="0" smtClean="0"/>
              <a:t>  </a:t>
            </a:r>
          </a:p>
          <a:p>
            <a:pPr marL="0" indent="0" eaLnBrk="1" hangingPunct="1"/>
            <a:endParaRPr lang="en-US" sz="2000" dirty="0" smtClean="0"/>
          </a:p>
        </p:txBody>
      </p:sp>
      <p:pic>
        <p:nvPicPr>
          <p:cNvPr id="82948" name="Picture 4" descr="DCP_04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49875" y="914400"/>
            <a:ext cx="3108325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Survival Factors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35425" cy="4800600"/>
          </a:xfrm>
        </p:spPr>
        <p:txBody>
          <a:bodyPr/>
          <a:lstStyle/>
          <a:p>
            <a:pPr marL="349250" indent="-349250">
              <a:spcBef>
                <a:spcPct val="75000"/>
              </a:spcBef>
            </a:pPr>
            <a:r>
              <a:rPr lang="en-US" dirty="0" smtClean="0"/>
              <a:t>Ability to coexist or</a:t>
            </a:r>
            <a:br>
              <a:rPr lang="en-US" dirty="0" smtClean="0"/>
            </a:br>
            <a:r>
              <a:rPr lang="en-US" dirty="0" smtClean="0"/>
              <a:t>out compete</a:t>
            </a:r>
          </a:p>
          <a:p>
            <a:pPr marL="749300" lvl="2" indent="-349250">
              <a:spcBef>
                <a:spcPct val="50000"/>
              </a:spcBef>
              <a:buFontTx/>
              <a:buChar char="o"/>
            </a:pPr>
            <a:r>
              <a:rPr lang="en-US" dirty="0" smtClean="0"/>
              <a:t>Early blooming perennials complete reproductive cycle before warm season grasses reach full height</a:t>
            </a:r>
          </a:p>
          <a:p>
            <a:pPr marL="749300" lvl="2" indent="-349250">
              <a:buFontTx/>
              <a:buChar char="o"/>
            </a:pPr>
            <a:r>
              <a:rPr lang="en-US" dirty="0" smtClean="0"/>
              <a:t>Douglas-fir populations shade soil, reducing competition from understory</a:t>
            </a:r>
          </a:p>
          <a:p>
            <a:pPr marL="0" indent="0"/>
            <a:endParaRPr lang="en-US" sz="2000" dirty="0" smtClean="0"/>
          </a:p>
          <a:p>
            <a:pPr marL="577850" lvl="1" indent="-349250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356357" name="Picture 5" descr="9-07 fir on n facing slope tower tr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543300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Choose plants that bloom over different seasons</a:t>
            </a:r>
          </a:p>
          <a:p>
            <a:pPr marL="862013" lvl="1" indent="-344488" eaLnBrk="1" hangingPunct="1">
              <a:spcBef>
                <a:spcPct val="75000"/>
              </a:spcBef>
            </a:pPr>
            <a:r>
              <a:rPr lang="en-US" dirty="0" smtClean="0"/>
              <a:t>Spring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Late spring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Early 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Late 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Fall</a:t>
            </a:r>
          </a:p>
        </p:txBody>
      </p:sp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3962400" y="3656013"/>
            <a:ext cx="111442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</a:rPr>
              <a:t>spring</a:t>
            </a:r>
          </a:p>
        </p:txBody>
      </p:sp>
      <p:sp>
        <p:nvSpPr>
          <p:cNvPr id="103429" name="Text Box 8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grpSp>
        <p:nvGrpSpPr>
          <p:cNvPr id="103430" name="Group 13"/>
          <p:cNvGrpSpPr>
            <a:grpSpLocks/>
          </p:cNvGrpSpPr>
          <p:nvPr/>
        </p:nvGrpSpPr>
        <p:grpSpPr bwMode="auto">
          <a:xfrm>
            <a:off x="3886200" y="685800"/>
            <a:ext cx="4533900" cy="5649913"/>
            <a:chOff x="3886200" y="685800"/>
            <a:chExt cx="4533900" cy="5649913"/>
          </a:xfrm>
        </p:grpSpPr>
        <p:pic>
          <p:nvPicPr>
            <p:cNvPr id="456709" name="Picture 5" descr="June 2004 0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200" y="3581400"/>
              <a:ext cx="3816350" cy="2754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6713" name="Picture 9" descr="Picture 0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6750" y="685800"/>
              <a:ext cx="2673350" cy="304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Short growing season</a:t>
            </a:r>
          </a:p>
          <a:p>
            <a:pPr marL="862013" lvl="1" indent="-344488" eaLnBrk="1" hangingPunct="1">
              <a:spcBef>
                <a:spcPct val="75000"/>
              </a:spcBef>
            </a:pPr>
            <a:r>
              <a:rPr lang="en-US" dirty="0" smtClean="0"/>
              <a:t>Avoid late bloomers</a:t>
            </a:r>
          </a:p>
        </p:txBody>
      </p:sp>
      <p:sp>
        <p:nvSpPr>
          <p:cNvPr id="104452" name="Text Box 9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pic>
        <p:nvPicPr>
          <p:cNvPr id="458763" name="Picture 11" descr="Echinacea in the snow Sept 2006 036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187825" y="2743200"/>
            <a:ext cx="4270375" cy="3525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2954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Length of bloom</a:t>
            </a:r>
          </a:p>
          <a:p>
            <a:pPr marL="800100" lvl="1" indent="-344488" eaLnBrk="1" hangingPunct="1">
              <a:spcBef>
                <a:spcPct val="75000"/>
              </a:spcBef>
            </a:pPr>
            <a:r>
              <a:rPr lang="en-US" sz="2800" b="1" dirty="0" smtClean="0"/>
              <a:t>Perennials bloom for one - six weeks or even longer</a:t>
            </a:r>
          </a:p>
          <a:p>
            <a:pPr marL="1377950" lvl="2" indent="-344488" eaLnBrk="1" hangingPunct="1">
              <a:spcBef>
                <a:spcPct val="75000"/>
              </a:spcBef>
              <a:buFontTx/>
              <a:buChar char="o"/>
            </a:pPr>
            <a:r>
              <a:rPr lang="en-US" sz="2000" dirty="0" smtClean="0"/>
              <a:t>Do you want a changing palette of plants, or </a:t>
            </a:r>
            <a:br>
              <a:rPr lang="en-US" sz="2000" dirty="0" smtClean="0"/>
            </a:br>
            <a:r>
              <a:rPr lang="en-US" sz="2000" dirty="0" smtClean="0"/>
              <a:t>fewer longer-blooming plants?</a:t>
            </a:r>
          </a:p>
          <a:p>
            <a:pPr marL="1377950" lvl="2" indent="-344488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Keep garden size in mind</a:t>
            </a:r>
          </a:p>
        </p:txBody>
      </p:sp>
      <p:sp>
        <p:nvSpPr>
          <p:cNvPr id="105476" name="Text Box 9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pic>
        <p:nvPicPr>
          <p:cNvPr id="291848" name="Picture 8" descr="SCanada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91000"/>
            <a:ext cx="2895600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6500" name="Picture 4" descr="Butchart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1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772400" cy="914400"/>
          </a:xfrm>
        </p:spPr>
        <p:txBody>
          <a:bodyPr/>
          <a:lstStyle/>
          <a:p>
            <a:pPr eaLnBrk="1" hangingPunct="1"/>
            <a:r>
              <a:rPr lang="en-US" sz="4400" smtClean="0">
                <a:solidFill>
                  <a:schemeClr val="bg1"/>
                </a:solidFill>
              </a:rPr>
              <a:t>Mature Height and Width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Width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8001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Consider overall size of </a:t>
            </a:r>
            <a:r>
              <a:rPr lang="en-US" sz="3200" b="1" i="1" u="sng" dirty="0" smtClean="0">
                <a:solidFill>
                  <a:srgbClr val="3333FF"/>
                </a:solidFill>
              </a:rPr>
              <a:t>mature</a:t>
            </a:r>
            <a:r>
              <a:rPr lang="en-US" sz="3200" b="1" dirty="0" smtClean="0">
                <a:solidFill>
                  <a:srgbClr val="3333FF"/>
                </a:solidFill>
              </a:rPr>
              <a:t> plant</a:t>
            </a:r>
            <a:r>
              <a:rPr lang="en-US" sz="2000" dirty="0" smtClean="0"/>
              <a:t> </a:t>
            </a:r>
          </a:p>
        </p:txBody>
      </p:sp>
      <p:grpSp>
        <p:nvGrpSpPr>
          <p:cNvPr id="107524" name="Group 1036"/>
          <p:cNvGrpSpPr>
            <a:grpSpLocks/>
          </p:cNvGrpSpPr>
          <p:nvPr/>
        </p:nvGrpSpPr>
        <p:grpSpPr bwMode="auto">
          <a:xfrm>
            <a:off x="2971800" y="2209800"/>
            <a:ext cx="5410200" cy="4057650"/>
            <a:chOff x="1872" y="1392"/>
            <a:chExt cx="3408" cy="2556"/>
          </a:xfrm>
        </p:grpSpPr>
        <p:pic>
          <p:nvPicPr>
            <p:cNvPr id="34820" name="Picture 4" descr="datura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2" y="1392"/>
              <a:ext cx="3408" cy="25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7526" name="Rectangle 6"/>
            <p:cNvSpPr>
              <a:spLocks noChangeArrowheads="1"/>
            </p:cNvSpPr>
            <p:nvPr/>
          </p:nvSpPr>
          <p:spPr bwMode="auto">
            <a:xfrm>
              <a:off x="3696" y="3713"/>
              <a:ext cx="141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Photo: Kerrie </a:t>
              </a:r>
              <a:r>
                <a:rPr lang="en-US" sz="1400" dirty="0" err="1">
                  <a:solidFill>
                    <a:schemeClr val="bg1"/>
                  </a:solidFill>
                </a:rPr>
                <a:t>Badertscher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3505200" cy="1730375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It is easy to plant too closely, especially with smaller sized pots.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600" y="1371600"/>
            <a:ext cx="7272250" cy="4730288"/>
            <a:chOff x="1371600" y="1371600"/>
            <a:chExt cx="7272250" cy="4730288"/>
          </a:xfrm>
        </p:grpSpPr>
        <p:pic>
          <p:nvPicPr>
            <p:cNvPr id="9" name="Picture 12" descr="start of gard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3505200"/>
              <a:ext cx="3462250" cy="2596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10" descr="James peak 2004 06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371600"/>
              <a:ext cx="4071850" cy="30538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53000" y="4876800"/>
            <a:ext cx="3400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/>
              <a:t>Do you have room between plants?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09571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295400"/>
            <a:ext cx="3660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How tall will it get?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Is this a better plant for the front or back of the border?</a:t>
            </a:r>
          </a:p>
          <a:p>
            <a:pPr marL="0" indent="0" eaLnBrk="1" hangingPunct="1"/>
            <a:endParaRPr lang="en-US" dirty="0" smtClean="0"/>
          </a:p>
        </p:txBody>
      </p:sp>
      <p:grpSp>
        <p:nvGrpSpPr>
          <p:cNvPr id="109572" name="Group 14"/>
          <p:cNvGrpSpPr>
            <a:grpSpLocks/>
          </p:cNvGrpSpPr>
          <p:nvPr/>
        </p:nvGrpSpPr>
        <p:grpSpPr bwMode="auto">
          <a:xfrm>
            <a:off x="4572000" y="685800"/>
            <a:ext cx="3886200" cy="5562600"/>
            <a:chOff x="2976" y="432"/>
            <a:chExt cx="2400" cy="3456"/>
          </a:xfrm>
        </p:grpSpPr>
        <p:pic>
          <p:nvPicPr>
            <p:cNvPr id="464907" name="Picture 11" descr="tall orn gra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432"/>
              <a:ext cx="2400" cy="3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9574" name="Rectangle 12"/>
            <p:cNvSpPr>
              <a:spLocks noChangeArrowheads="1"/>
            </p:cNvSpPr>
            <p:nvPr/>
          </p:nvSpPr>
          <p:spPr bwMode="auto">
            <a:xfrm>
              <a:off x="3600" y="3648"/>
              <a:ext cx="14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Photo: Kerrie </a:t>
              </a:r>
              <a:r>
                <a:rPr lang="en-US" sz="1400" b="1" dirty="0" err="1">
                  <a:solidFill>
                    <a:schemeClr val="bg1"/>
                  </a:solidFill>
                </a:rPr>
                <a:t>Badertscher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9" descr="plant select garden 2006 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14600"/>
            <a:ext cx="4098925" cy="307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2954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Clumping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Individual plants form clumps rather than spreading evenly to fill bed</a:t>
            </a:r>
          </a:p>
          <a:p>
            <a:pPr marL="1201738" lvl="2" indent="-292100" eaLnBrk="1" hangingPunct="1">
              <a:buFontTx/>
              <a:buChar char="o"/>
            </a:pPr>
            <a:r>
              <a:rPr lang="en-US" dirty="0" smtClean="0"/>
              <a:t>Choose these for mixed border</a:t>
            </a:r>
          </a:p>
          <a:p>
            <a:pPr marL="676275" lvl="1" indent="-455613" eaLnBrk="1" hangingPunct="1"/>
            <a:endParaRPr lang="en-US" dirty="0" smtClean="0"/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4800600" y="2743200"/>
            <a:ext cx="3657600" cy="2743200"/>
            <a:chOff x="4800600" y="2362200"/>
            <a:chExt cx="3657600" cy="2743200"/>
          </a:xfrm>
        </p:grpSpPr>
        <p:sp>
          <p:nvSpPr>
            <p:cNvPr id="110599" name="Rectangle 5"/>
            <p:cNvSpPr>
              <a:spLocks noChangeArrowheads="1"/>
            </p:cNvSpPr>
            <p:nvPr/>
          </p:nvSpPr>
          <p:spPr bwMode="auto">
            <a:xfrm>
              <a:off x="6858000" y="48006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pic>
        <p:nvPicPr>
          <p:cNvPr id="468996" name="Picture 4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3716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Upright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Taller than wide</a:t>
            </a:r>
          </a:p>
          <a:p>
            <a:pPr marL="1201738" lvl="2" indent="-292100" eaLnBrk="1" hangingPunct="1">
              <a:buFontTx/>
              <a:buChar char="o"/>
            </a:pPr>
            <a:r>
              <a:rPr lang="en-US" dirty="0" smtClean="0"/>
              <a:t>Choose when space is premium</a:t>
            </a:r>
          </a:p>
          <a:p>
            <a:pPr marL="676275" lvl="1" indent="-455613" eaLnBrk="1" hangingPunct="1"/>
            <a:endParaRPr lang="en-US" dirty="0" smtClean="0"/>
          </a:p>
        </p:txBody>
      </p:sp>
      <p:pic>
        <p:nvPicPr>
          <p:cNvPr id="4669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47800"/>
            <a:ext cx="32004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6477000" cy="4800600"/>
          </a:xfrm>
        </p:spPr>
        <p:txBody>
          <a:bodyPr/>
          <a:lstStyle/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Many sites disturbed by human use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Trees rare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Climate</a:t>
            </a:r>
          </a:p>
          <a:p>
            <a:pPr lvl="2" indent="-336550">
              <a:spcBef>
                <a:spcPts val="600"/>
              </a:spcBef>
              <a:buFontTx/>
              <a:buChar char="o"/>
            </a:pPr>
            <a:r>
              <a:rPr lang="en-US" dirty="0" smtClean="0"/>
              <a:t>Dry, warm summer</a:t>
            </a:r>
          </a:p>
          <a:p>
            <a:pPr lvl="2" indent="-336550">
              <a:spcBef>
                <a:spcPct val="0"/>
              </a:spcBef>
              <a:buFontTx/>
              <a:buChar char="o"/>
            </a:pPr>
            <a:r>
              <a:rPr lang="en-US" dirty="0" smtClean="0"/>
              <a:t>Windy, dry winter</a:t>
            </a:r>
          </a:p>
          <a:p>
            <a:pPr lvl="2" indent="-336550">
              <a:spcBef>
                <a:spcPct val="0"/>
              </a:spcBef>
              <a:buFontTx/>
              <a:buChar char="o"/>
            </a:pPr>
            <a:r>
              <a:rPr lang="en-US" dirty="0" smtClean="0"/>
              <a:t>Fire common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Blend with coniferous </a:t>
            </a:r>
            <a:br>
              <a:rPr lang="en-US" dirty="0" smtClean="0"/>
            </a:br>
            <a:r>
              <a:rPr lang="en-US" dirty="0" smtClean="0"/>
              <a:t>or deciduous forest </a:t>
            </a:r>
            <a:br>
              <a:rPr lang="en-US" dirty="0" smtClean="0"/>
            </a:br>
            <a:r>
              <a:rPr lang="en-US" dirty="0" smtClean="0"/>
              <a:t>at base of mountains</a:t>
            </a:r>
          </a:p>
          <a:p>
            <a:pPr marL="0" indent="0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Prairie Grasslands</a:t>
            </a:r>
          </a:p>
        </p:txBody>
      </p: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4876800" y="2514600"/>
            <a:ext cx="3657600" cy="3486150"/>
            <a:chOff x="3072" y="1488"/>
            <a:chExt cx="2304" cy="2196"/>
          </a:xfrm>
        </p:grpSpPr>
        <p:sp>
          <p:nvSpPr>
            <p:cNvPr id="11269" name="Text Box 7"/>
            <p:cNvSpPr txBox="1">
              <a:spLocks noChangeArrowheads="1"/>
            </p:cNvSpPr>
            <p:nvPr/>
          </p:nvSpPr>
          <p:spPr bwMode="auto">
            <a:xfrm>
              <a:off x="4128" y="345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/>
                <a:t>Photo: Linda McMulkin</a:t>
              </a:r>
            </a:p>
          </p:txBody>
        </p:sp>
        <p:pic>
          <p:nvPicPr>
            <p:cNvPr id="342020" name="Picture 4" descr="040207-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2" y="1488"/>
              <a:ext cx="2304" cy="21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3716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Trailing or creeping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Groundcover to fill in bed</a:t>
            </a:r>
          </a:p>
          <a:p>
            <a:pPr marL="1201738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Hang over wall</a:t>
            </a:r>
          </a:p>
          <a:p>
            <a:pPr marL="1201738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Hanging baskets</a:t>
            </a:r>
          </a:p>
          <a:p>
            <a:pPr marL="676275" lvl="1" indent="-455613" eaLnBrk="1" hangingPunct="1"/>
            <a:endParaRPr lang="en-US" dirty="0" smtClean="0"/>
          </a:p>
        </p:txBody>
      </p:sp>
      <p:grpSp>
        <p:nvGrpSpPr>
          <p:cNvPr id="112644" name="Group 5"/>
          <p:cNvGrpSpPr>
            <a:grpSpLocks/>
          </p:cNvGrpSpPr>
          <p:nvPr/>
        </p:nvGrpSpPr>
        <p:grpSpPr bwMode="auto">
          <a:xfrm>
            <a:off x="5181600" y="304800"/>
            <a:ext cx="3268663" cy="4419600"/>
            <a:chOff x="4884738" y="1447800"/>
            <a:chExt cx="3268662" cy="4419600"/>
          </a:xfrm>
        </p:grpSpPr>
        <p:sp>
          <p:nvSpPr>
            <p:cNvPr id="112647" name="Rectangle 4"/>
            <p:cNvSpPr>
              <a:spLocks noChangeArrowheads="1"/>
            </p:cNvSpPr>
            <p:nvPr/>
          </p:nvSpPr>
          <p:spPr bwMode="auto">
            <a:xfrm>
              <a:off x="6553200" y="55626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pic>
        <p:nvPicPr>
          <p:cNvPr id="471046" name="Picture 6" descr="June 2004 037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2646" name="Picture 8" descr="AethionemaMay 07 108"/>
          <p:cNvPicPr>
            <a:picLocks noChangeAspect="1" noChangeArrowheads="1"/>
          </p:cNvPicPr>
          <p:nvPr/>
        </p:nvPicPr>
        <p:blipFill>
          <a:blip r:embed="rId4" cstate="print"/>
          <a:srcRect r="10965"/>
          <a:stretch>
            <a:fillRect/>
          </a:stretch>
        </p:blipFill>
        <p:spPr bwMode="auto">
          <a:xfrm>
            <a:off x="5029200" y="2133600"/>
            <a:ext cx="3429000" cy="28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5261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Gautami" pitchFamily="2"/>
              </a:endParaRPr>
            </a:p>
          </p:txBody>
        </p:sp>
        <p:pic>
          <p:nvPicPr>
            <p:cNvPr id="452611" name="Picture 5" descr="SpiralNoteP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28600"/>
              <a:ext cx="5267325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2612" name="Picture 6" descr="AMIDE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0" y="3733800"/>
              <a:ext cx="692809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2613" name="Text Box 7"/>
            <p:cNvSpPr txBox="1">
              <a:spLocks noChangeArrowheads="1"/>
            </p:cNvSpPr>
            <p:nvPr/>
          </p:nvSpPr>
          <p:spPr bwMode="auto">
            <a:xfrm>
              <a:off x="2362200" y="1524000"/>
              <a:ext cx="4267200" cy="20005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u="sng" dirty="0" smtClean="0">
                  <a:latin typeface="Comic Sans MS" pitchFamily="66" charset="0"/>
                </a:rPr>
                <a:t>Worksheet </a:t>
              </a:r>
              <a:r>
                <a:rPr lang="en-US" sz="3200" b="1" u="sng" dirty="0">
                  <a:latin typeface="Comic Sans MS" pitchFamily="66" charset="0"/>
                </a:rPr>
                <a:t>Activity</a:t>
              </a:r>
            </a:p>
            <a:p>
              <a:pPr>
                <a:spcBef>
                  <a:spcPct val="50000"/>
                </a:spcBef>
              </a:pPr>
              <a:r>
                <a:rPr lang="en-US" sz="2400" b="1" i="1" dirty="0">
                  <a:latin typeface="+mn-lt"/>
                </a:rPr>
                <a:t>CMG GardenNotes </a:t>
              </a:r>
              <a:r>
                <a:rPr lang="en-US" sz="2400" b="1" i="1" dirty="0" smtClean="0">
                  <a:latin typeface="+mn-lt"/>
                </a:rPr>
                <a:t>#512</a:t>
              </a:r>
            </a:p>
            <a:p>
              <a:pPr>
                <a:spcBef>
                  <a:spcPts val="0"/>
                </a:spcBef>
              </a:pPr>
              <a:r>
                <a:rPr lang="en-US" sz="2800" b="1" dirty="0" smtClean="0">
                  <a:latin typeface="+mn-lt"/>
                </a:rPr>
                <a:t>Herbaceous Plants, </a:t>
              </a:r>
              <a:br>
                <a:rPr lang="en-US" sz="2800" b="1" dirty="0" smtClean="0">
                  <a:latin typeface="+mn-lt"/>
                </a:rPr>
              </a:br>
              <a:r>
                <a:rPr lang="en-US" sz="2800" b="1" i="1" dirty="0" smtClean="0">
                  <a:latin typeface="+mn-lt"/>
                </a:rPr>
                <a:t>Right Plant, Right Place</a:t>
              </a:r>
              <a:endParaRPr lang="en-US" sz="2800" b="1" i="1" dirty="0">
                <a:latin typeface="+mn-lt"/>
              </a:endParaRP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10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9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8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7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6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5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4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495800" cy="4724400"/>
          </a:xfrm>
        </p:spPr>
        <p:txBody>
          <a:bodyPr/>
          <a:lstStyle/>
          <a:p>
            <a:pPr marL="392113" lvl="1" indent="-349250">
              <a:spcBef>
                <a:spcPct val="75000"/>
              </a:spcBef>
            </a:pPr>
            <a:r>
              <a:rPr lang="en-US" dirty="0" smtClean="0"/>
              <a:t>Interspersed with forest stands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Dominated by herbaceous perennials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Occur in areas not favorable for tree growth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Elevations range from foothills to alpine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Mountain Grasslands</a:t>
            </a:r>
          </a:p>
        </p:txBody>
      </p:sp>
      <p:grpSp>
        <p:nvGrpSpPr>
          <p:cNvPr id="12292" name="Group 11"/>
          <p:cNvGrpSpPr>
            <a:grpSpLocks/>
          </p:cNvGrpSpPr>
          <p:nvPr/>
        </p:nvGrpSpPr>
        <p:grpSpPr bwMode="auto">
          <a:xfrm>
            <a:off x="4800600" y="1295400"/>
            <a:ext cx="3733800" cy="5029200"/>
            <a:chOff x="4800600" y="1295400"/>
            <a:chExt cx="3733800" cy="5029200"/>
          </a:xfrm>
        </p:grpSpPr>
        <p:grpSp>
          <p:nvGrpSpPr>
            <p:cNvPr id="12293" name="Group 12"/>
            <p:cNvGrpSpPr>
              <a:grpSpLocks/>
            </p:cNvGrpSpPr>
            <p:nvPr/>
          </p:nvGrpSpPr>
          <p:grpSpPr bwMode="auto">
            <a:xfrm>
              <a:off x="4800600" y="3638550"/>
              <a:ext cx="3581400" cy="2686050"/>
              <a:chOff x="3120" y="2280"/>
              <a:chExt cx="2256" cy="1692"/>
            </a:xfrm>
          </p:grpSpPr>
          <p:pic>
            <p:nvPicPr>
              <p:cNvPr id="344068" name="Picture 4" descr="031116-9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20" y="2280"/>
                <a:ext cx="2256" cy="16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298" name="Text Box 7"/>
              <p:cNvSpPr txBox="1">
                <a:spLocks noChangeArrowheads="1"/>
              </p:cNvSpPr>
              <p:nvPr/>
            </p:nvSpPr>
            <p:spPr bwMode="auto">
              <a:xfrm>
                <a:off x="3168" y="3686"/>
                <a:ext cx="220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tabLst>
                    <a:tab pos="3200400" algn="r"/>
                  </a:tabLst>
                </a:pPr>
                <a:r>
                  <a:rPr lang="en-US" sz="2000"/>
                  <a:t>8,500 feet	</a:t>
                </a:r>
                <a:endParaRPr lang="en-US" sz="1200"/>
              </a:p>
            </p:txBody>
          </p:sp>
        </p:grpSp>
        <p:grpSp>
          <p:nvGrpSpPr>
            <p:cNvPr id="12294" name="Group 10"/>
            <p:cNvGrpSpPr>
              <a:grpSpLocks/>
            </p:cNvGrpSpPr>
            <p:nvPr/>
          </p:nvGrpSpPr>
          <p:grpSpPr bwMode="auto">
            <a:xfrm>
              <a:off x="5257800" y="1295400"/>
              <a:ext cx="3276600" cy="2457450"/>
              <a:chOff x="5257800" y="1295400"/>
              <a:chExt cx="3276600" cy="2457450"/>
            </a:xfrm>
          </p:grpSpPr>
          <p:pic>
            <p:nvPicPr>
              <p:cNvPr id="344069" name="Picture 5" descr="IMG_322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800" y="1295400"/>
                <a:ext cx="3276600" cy="24574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296" name="Text Box 6"/>
              <p:cNvSpPr txBox="1">
                <a:spLocks noChangeArrowheads="1"/>
              </p:cNvSpPr>
              <p:nvPr/>
            </p:nvSpPr>
            <p:spPr bwMode="auto">
              <a:xfrm>
                <a:off x="5334000" y="3276600"/>
                <a:ext cx="31242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tabLst>
                    <a:tab pos="2863850" algn="r"/>
                  </a:tabLst>
                </a:pPr>
                <a:r>
                  <a:rPr lang="en-US" sz="2000"/>
                  <a:t>Timberline	</a:t>
                </a:r>
                <a:endParaRPr lang="en-US" sz="120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3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2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1 minute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Book Antiqua" pitchFamily="18" charset="0"/>
              </a:endParaRPr>
            </a:p>
          </p:txBody>
        </p:sp>
        <p:pic>
          <p:nvPicPr>
            <p:cNvPr id="3077" name="Picture 3" descr="Pres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638" y="2551112"/>
              <a:ext cx="5291138" cy="37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609600"/>
            <a:ext cx="8305800" cy="762000"/>
          </a:xfrm>
        </p:spPr>
        <p:txBody>
          <a:bodyPr lIns="90488" tIns="44450" rIns="90488" bIns="44450" anchor="t"/>
          <a:lstStyle/>
          <a:p>
            <a:pPr algn="ctr"/>
            <a:r>
              <a:rPr lang="en-US" sz="4400" dirty="0" smtClean="0"/>
              <a:t>Please take your seats, </a:t>
            </a:r>
            <a:r>
              <a:rPr lang="en-US" sz="4000" dirty="0" smtClean="0"/>
              <a:t>ready to continue class</a:t>
            </a:r>
            <a:endParaRPr lang="en-US" sz="44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6740" name="Picture 7" descr="Butchart0713@1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1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6705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5F5F5F"/>
              </a:buClr>
              <a:buFont typeface="Wingdings" pitchFamily="2" charset="2"/>
              <a:buNone/>
            </a:pPr>
            <a:r>
              <a:rPr lang="en-US" sz="3600" b="1" u="sng">
                <a:solidFill>
                  <a:schemeClr val="bg1"/>
                </a:solidFill>
              </a:rPr>
              <a:t>Other considerations</a:t>
            </a:r>
          </a:p>
          <a:p>
            <a:pPr marL="804863" lvl="1" indent="-460375">
              <a:spcBef>
                <a:spcPct val="50000"/>
              </a:spcBef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Fragrance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Wildlife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Insect and disease resistance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Hail resistance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Staking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Division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Attractive Foliage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427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FF"/>
                </a:solidFill>
              </a:rPr>
              <a:t>Fragrance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388937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u="sng" smtClean="0"/>
              <a:t>Place near</a:t>
            </a:r>
            <a:r>
              <a:rPr lang="en-US" smtClean="0"/>
              <a:t>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mtClean="0"/>
              <a:t>Paths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Patios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Windows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Doors</a:t>
            </a:r>
          </a:p>
        </p:txBody>
      </p:sp>
      <p:grpSp>
        <p:nvGrpSpPr>
          <p:cNvPr id="117764" name="Group 1032"/>
          <p:cNvGrpSpPr>
            <a:grpSpLocks/>
          </p:cNvGrpSpPr>
          <p:nvPr/>
        </p:nvGrpSpPr>
        <p:grpSpPr bwMode="auto">
          <a:xfrm>
            <a:off x="4343400" y="0"/>
            <a:ext cx="4800600" cy="6858000"/>
            <a:chOff x="2839" y="0"/>
            <a:chExt cx="2921" cy="4320"/>
          </a:xfrm>
        </p:grpSpPr>
        <p:pic>
          <p:nvPicPr>
            <p:cNvPr id="16391" name="Picture 7" descr="Alyssum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-6000"/>
            </a:blip>
            <a:srcRect/>
            <a:stretch>
              <a:fillRect/>
            </a:stretch>
          </p:blipFill>
          <p:spPr bwMode="auto">
            <a:xfrm>
              <a:off x="2839" y="0"/>
              <a:ext cx="2921" cy="4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7766" name="Text Box 8"/>
            <p:cNvSpPr txBox="1">
              <a:spLocks noChangeArrowheads="1"/>
            </p:cNvSpPr>
            <p:nvPr/>
          </p:nvSpPr>
          <p:spPr bwMode="auto">
            <a:xfrm>
              <a:off x="4368" y="4032"/>
              <a:ext cx="11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Photo: Kerrie Badertscher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8" descr="HarisonRose closeup"/>
          <p:cNvPicPr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>
            <a:off x="4648200" y="2667000"/>
            <a:ext cx="3810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Fragrance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772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smtClean="0"/>
              <a:t>Only listed as fragrant if they are.</a:t>
            </a:r>
          </a:p>
          <a:p>
            <a:pPr marL="966788" lvl="2" indent="-277813" eaLnBrk="1" hangingPunct="1">
              <a:spcBef>
                <a:spcPct val="40000"/>
              </a:spcBef>
              <a:spcAft>
                <a:spcPct val="20000"/>
              </a:spcAft>
              <a:buFontTx/>
              <a:buChar char="o"/>
            </a:pPr>
            <a:r>
              <a:rPr lang="en-US" sz="2000" smtClean="0"/>
              <a:t>Will not mention fragrance otherwise</a:t>
            </a:r>
          </a:p>
          <a:p>
            <a:pPr marL="519113" lvl="1" eaLnBrk="1" hangingPunct="1">
              <a:spcBef>
                <a:spcPct val="50000"/>
              </a:spcBef>
            </a:pPr>
            <a:r>
              <a:rPr lang="en-US" smtClean="0"/>
              <a:t>Not all cultivars within </a:t>
            </a:r>
            <a:br>
              <a:rPr lang="en-US" smtClean="0"/>
            </a:br>
            <a:r>
              <a:rPr lang="en-US" smtClean="0"/>
              <a:t>a species are fragrant.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61447" name="Picture 7" descr="Rose closeup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Wildlife Resistance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3550" indent="-463550" eaLnBrk="1" hangingPunct="1">
              <a:buFont typeface="Wingdings" pitchFamily="2" charset="2"/>
              <a:buNone/>
            </a:pPr>
            <a:r>
              <a:rPr lang="en-US" sz="2800" b="1" smtClean="0"/>
              <a:t>Look for symbols in catalogs</a:t>
            </a:r>
          </a:p>
          <a:p>
            <a:pPr marL="863600" lvl="1" indent="-463550" eaLnBrk="1" hangingPunct="1">
              <a:spcBef>
                <a:spcPct val="75000"/>
              </a:spcBef>
            </a:pPr>
            <a:r>
              <a:rPr lang="en-US" sz="2800" smtClean="0"/>
              <a:t>Does not mean wildlife PROOF</a:t>
            </a:r>
          </a:p>
          <a:p>
            <a:pPr marL="1719263" lvl="2" indent="-336550" eaLnBrk="1" hangingPunct="1">
              <a:spcBef>
                <a:spcPts val="600"/>
              </a:spcBef>
              <a:buFontTx/>
              <a:buChar char="o"/>
            </a:pPr>
            <a:r>
              <a:rPr lang="en-US" smtClean="0"/>
              <a:t>Plant susceptibility varies with location</a:t>
            </a:r>
          </a:p>
        </p:txBody>
      </p:sp>
      <p:pic>
        <p:nvPicPr>
          <p:cNvPr id="119812" name="Picture 4" descr="icon-de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495425"/>
            <a:ext cx="4921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 descr="icon-rabb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419225"/>
            <a:ext cx="5508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3" name="Picture 7" descr="Bunn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657600"/>
            <a:ext cx="3408363" cy="2401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Wildlife Resistant Plants</a:t>
            </a:r>
          </a:p>
        </p:txBody>
      </p:sp>
      <p:pic>
        <p:nvPicPr>
          <p:cNvPr id="120835" name="Picture 8" descr="72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600200"/>
            <a:ext cx="304800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0836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915988" y="1524000"/>
            <a:ext cx="3884612" cy="4800600"/>
          </a:xfrm>
          <a:noFill/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dirty="0" smtClean="0"/>
              <a:t>Very aromatic plants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Prickles and spines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Tough, leathery leaves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Toxic plants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Milky sap</a:t>
            </a:r>
          </a:p>
          <a:p>
            <a:pPr eaLnBrk="1" hangingPunct="1"/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Insect and Disease Resistance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924800" cy="4800600"/>
          </a:xfrm>
        </p:spPr>
        <p:txBody>
          <a:bodyPr/>
          <a:lstStyle/>
          <a:p>
            <a:pPr marL="569913" lvl="1" indent="-344488" eaLnBrk="1" hangingPunct="1"/>
            <a:r>
              <a:rPr lang="en-US" sz="2800" b="1" dirty="0" smtClean="0"/>
              <a:t>Resistant species and cultivars make good choices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rgbClr val="3333FF"/>
              </a:solidFill>
            </a:endParaRPr>
          </a:p>
          <a:p>
            <a:pPr marL="569913" lvl="1" indent="-344488" eaLnBrk="1" hangingPunct="1"/>
            <a:endParaRPr lang="en-US" dirty="0" smtClean="0"/>
          </a:p>
        </p:txBody>
      </p:sp>
      <p:pic>
        <p:nvPicPr>
          <p:cNvPr id="121860" name="Picture 6" descr="High and dry July 2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09900"/>
            <a:ext cx="4495800" cy="337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5715000" cy="4724400"/>
          </a:xfrm>
        </p:spPr>
        <p:txBody>
          <a:bodyPr/>
          <a:lstStyle/>
          <a:p>
            <a:pPr marL="177800" indent="-349250">
              <a:spcBef>
                <a:spcPct val="75000"/>
              </a:spcBef>
            </a:pPr>
            <a:r>
              <a:rPr lang="en-US" dirty="0" smtClean="0"/>
              <a:t>Many different climates possible</a:t>
            </a:r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err="1" smtClean="0"/>
              <a:t>Montane</a:t>
            </a:r>
            <a:endParaRPr lang="en-US" sz="2800" b="1" dirty="0" smtClean="0"/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5,500 to 10,000 feet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Dominant plants vary</a:t>
            </a:r>
            <a:r>
              <a:rPr lang="en-US" sz="2000" b="1" dirty="0" smtClean="0"/>
              <a:t> </a:t>
            </a:r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smtClean="0"/>
              <a:t>Sagebrush</a:t>
            </a:r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Western slope 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Multiple elevations</a:t>
            </a:r>
            <a:endParaRPr lang="en-US" sz="2000" b="1" dirty="0" smtClean="0"/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smtClean="0"/>
              <a:t>Semi desert</a:t>
            </a:r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5,000 to 8,000 feet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Drought tolerant plants</a:t>
            </a:r>
          </a:p>
          <a:p>
            <a:pPr lvl="2" indent="-336550"/>
            <a:endParaRPr lang="en-US" dirty="0" smtClean="0"/>
          </a:p>
          <a:p>
            <a:pPr lvl="2" indent="-336550"/>
            <a:endParaRPr lang="en-US" dirty="0" smtClean="0"/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rgbClr val="3333FF"/>
                </a:solidFill>
              </a:rPr>
              <a:t>Shrublands</a:t>
            </a:r>
            <a:endParaRPr lang="en-US" dirty="0" smtClean="0">
              <a:solidFill>
                <a:srgbClr val="3333FF"/>
              </a:solidFill>
            </a:endParaRPr>
          </a:p>
        </p:txBody>
      </p:sp>
      <p:pic>
        <p:nvPicPr>
          <p:cNvPr id="346123" name="Picture 11" descr="Desert shru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0" y="2057400"/>
            <a:ext cx="3422650" cy="3509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Insect and Disease Resistance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219200"/>
            <a:ext cx="7924800" cy="3124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May only pick up on a problem if you read through description of all the cultivars.</a:t>
            </a:r>
          </a:p>
          <a:p>
            <a:pPr lvl="1" indent="-346075" eaLnBrk="1" hangingPunct="1">
              <a:spcBef>
                <a:spcPct val="75000"/>
              </a:spcBef>
            </a:pPr>
            <a:r>
              <a:rPr lang="en-US" sz="2000" dirty="0" smtClean="0"/>
              <a:t>Description of </a:t>
            </a:r>
            <a:r>
              <a:rPr lang="en-US" sz="2000" i="1" dirty="0" err="1" smtClean="0"/>
              <a:t>Monarda</a:t>
            </a:r>
            <a:r>
              <a:rPr lang="en-US" sz="2000" dirty="0" smtClean="0"/>
              <a:t> (Bee Balm) says nothing of it being susceptible to powdery mildew, nor do two of the cultivar descriptions.  </a:t>
            </a:r>
          </a:p>
          <a:p>
            <a:pPr lvl="1" indent="-346075" eaLnBrk="1" hangingPunct="1"/>
            <a:r>
              <a:rPr lang="en-US" sz="2000" dirty="0" smtClean="0"/>
              <a:t>However “Red Shades” is</a:t>
            </a:r>
            <a:br>
              <a:rPr lang="en-US" sz="2000" dirty="0" smtClean="0"/>
            </a:br>
            <a:r>
              <a:rPr lang="en-US" sz="2000" dirty="0" smtClean="0"/>
              <a:t> listed as “very resistant </a:t>
            </a:r>
            <a:br>
              <a:rPr lang="en-US" sz="2000" dirty="0" smtClean="0"/>
            </a:br>
            <a:r>
              <a:rPr lang="en-US" sz="2000" dirty="0" smtClean="0"/>
              <a:t>to powdery mildew.”</a:t>
            </a:r>
            <a:endParaRPr lang="en-US" dirty="0" smtClean="0"/>
          </a:p>
        </p:txBody>
      </p:sp>
      <p:pic>
        <p:nvPicPr>
          <p:cNvPr id="56326" name="Picture 6" descr="P920001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88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28956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0010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Hail</a:t>
            </a:r>
          </a:p>
          <a:p>
            <a:pPr marL="576263" lvl="1" indent="-344488" eaLnBrk="1" hangingPunct="1">
              <a:spcBef>
                <a:spcPct val="75000"/>
              </a:spcBef>
            </a:pPr>
            <a:r>
              <a:rPr lang="en-US" dirty="0" smtClean="0"/>
              <a:t>Big or soft leaved plants such as </a:t>
            </a:r>
            <a:r>
              <a:rPr lang="en-US" dirty="0" err="1" smtClean="0"/>
              <a:t>Hostas</a:t>
            </a:r>
            <a:r>
              <a:rPr lang="en-US" dirty="0" smtClean="0"/>
              <a:t> are very vulnerable to hail.</a:t>
            </a:r>
          </a:p>
          <a:p>
            <a:pPr marL="576263" lvl="1" indent="-344488" eaLnBrk="1" hangingPunct="1"/>
            <a:r>
              <a:rPr lang="en-US" dirty="0" smtClean="0"/>
              <a:t>Narrow and</a:t>
            </a:r>
            <a:br>
              <a:rPr lang="en-US" dirty="0" smtClean="0"/>
            </a:br>
            <a:r>
              <a:rPr lang="en-US" dirty="0" smtClean="0"/>
              <a:t>tougher leaved </a:t>
            </a:r>
            <a:br>
              <a:rPr lang="en-US" dirty="0" smtClean="0"/>
            </a:br>
            <a:r>
              <a:rPr lang="en-US" dirty="0" smtClean="0"/>
              <a:t>plants are more </a:t>
            </a:r>
            <a:br>
              <a:rPr lang="en-US" dirty="0" smtClean="0"/>
            </a:br>
            <a:r>
              <a:rPr lang="en-US" dirty="0" smtClean="0"/>
              <a:t>resilient.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23907" name="Picture 8" descr="hail Aug 2006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323" y="2438400"/>
            <a:ext cx="4367877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Staking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4724400" cy="4448175"/>
          </a:xfrm>
        </p:spPr>
        <p:txBody>
          <a:bodyPr/>
          <a:lstStyle/>
          <a:p>
            <a:pPr eaLnBrk="1" hangingPunct="1"/>
            <a:r>
              <a:rPr lang="en-US" dirty="0" smtClean="0"/>
              <a:t>Top-heavy and tall plants often need staking.</a:t>
            </a:r>
          </a:p>
          <a:p>
            <a:pPr eaLnBrk="1" hangingPunct="1"/>
            <a:r>
              <a:rPr lang="en-US" dirty="0" smtClean="0"/>
              <a:t>In a windy location, consider looking for shorter cultivars.</a:t>
            </a:r>
          </a:p>
          <a:p>
            <a:pPr marL="862013" lvl="1" indent="-292100" eaLnBrk="1" hangingPunct="1">
              <a:spcBef>
                <a:spcPct val="50000"/>
              </a:spcBef>
              <a:buFontTx/>
              <a:buChar char="o"/>
            </a:pPr>
            <a:r>
              <a:rPr lang="en-US" sz="2000" i="1" dirty="0" smtClean="0"/>
              <a:t>“Never Needs Staking”</a:t>
            </a:r>
          </a:p>
          <a:p>
            <a:pPr marL="862013" lvl="1" indent="-292100" eaLnBrk="1" hangingPunct="1">
              <a:spcBef>
                <a:spcPct val="0"/>
              </a:spcBef>
              <a:buFontTx/>
              <a:buChar char="o"/>
            </a:pPr>
            <a:r>
              <a:rPr lang="en-US" sz="2000" i="1" dirty="0" smtClean="0"/>
              <a:t>“The choice for small gardens”</a:t>
            </a:r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438" y="1600200"/>
            <a:ext cx="2874962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6"/>
          <p:cNvGrpSpPr>
            <a:grpSpLocks/>
          </p:cNvGrpSpPr>
          <p:nvPr/>
        </p:nvGrpSpPr>
        <p:grpSpPr bwMode="auto">
          <a:xfrm>
            <a:off x="4114800" y="2822575"/>
            <a:ext cx="4419600" cy="3321050"/>
            <a:chOff x="4114800" y="2822575"/>
            <a:chExt cx="4419600" cy="3321824"/>
          </a:xfrm>
        </p:grpSpPr>
        <p:pic>
          <p:nvPicPr>
            <p:cNvPr id="2" name="Picture 4" descr="Peony13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822575"/>
              <a:ext cx="4419600" cy="33154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5959" name="Rectangle 13"/>
            <p:cNvSpPr>
              <a:spLocks noChangeArrowheads="1"/>
            </p:cNvSpPr>
            <p:nvPr/>
          </p:nvSpPr>
          <p:spPr bwMode="auto">
            <a:xfrm>
              <a:off x="6916649" y="58674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876800" cy="4800600"/>
          </a:xfrm>
        </p:spPr>
        <p:txBody>
          <a:bodyPr/>
          <a:lstStyle/>
          <a:p>
            <a:pPr eaLnBrk="1" hangingPunct="1"/>
            <a:r>
              <a:rPr lang="en-US" smtClean="0"/>
              <a:t>Some plants need to be divided more frequently than others</a:t>
            </a:r>
          </a:p>
        </p:txBody>
      </p:sp>
      <p:pic>
        <p:nvPicPr>
          <p:cNvPr id="125957" name="Picture 7" descr="BlueFescue#"/>
          <p:cNvPicPr>
            <a:picLocks noChangeAspect="1" noChangeArrowheads="1"/>
          </p:cNvPicPr>
          <p:nvPr/>
        </p:nvPicPr>
        <p:blipFill>
          <a:blip r:embed="rId4" cstate="print"/>
          <a:srcRect b="5185"/>
          <a:stretch>
            <a:fillRect/>
          </a:stretch>
        </p:blipFill>
        <p:spPr bwMode="auto">
          <a:xfrm>
            <a:off x="1219200" y="3124200"/>
            <a:ext cx="3124200" cy="270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6096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smtClean="0"/>
              <a:t>Need for frequent division</a:t>
            </a:r>
          </a:p>
          <a:p>
            <a:pPr marL="688975" lvl="1" indent="-338138" eaLnBrk="1" hangingPunct="1">
              <a:spcBef>
                <a:spcPct val="50000"/>
              </a:spcBef>
            </a:pPr>
            <a:r>
              <a:rPr lang="en-US" smtClean="0"/>
              <a:t>“High maintenance”</a:t>
            </a:r>
          </a:p>
          <a:p>
            <a:pPr marL="688975" lvl="1" indent="-338138" eaLnBrk="1" hangingPunct="1">
              <a:spcBef>
                <a:spcPct val="0"/>
              </a:spcBef>
            </a:pPr>
            <a:r>
              <a:rPr lang="en-US" smtClean="0"/>
              <a:t>Good sources of plants to share </a:t>
            </a:r>
          </a:p>
          <a:p>
            <a:pPr marL="0" indent="0" eaLnBrk="1" hangingPunct="1">
              <a:spcBef>
                <a:spcPct val="50000"/>
              </a:spcBef>
            </a:pPr>
            <a:endParaRPr lang="en-US" smtClean="0"/>
          </a:p>
        </p:txBody>
      </p:sp>
      <p:pic>
        <p:nvPicPr>
          <p:cNvPr id="126980" name="Picture 5" descr="Divide3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 b="10001"/>
          <a:stretch>
            <a:fillRect/>
          </a:stretch>
        </p:blipFill>
        <p:spPr bwMode="auto">
          <a:xfrm>
            <a:off x="5105400" y="3200400"/>
            <a:ext cx="3025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467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smtClean="0"/>
              <a:t>Information on dividing</a:t>
            </a:r>
          </a:p>
          <a:p>
            <a:pPr marL="623888" lvl="1" eaLnBrk="1" hangingPunct="1">
              <a:spcBef>
                <a:spcPct val="50000"/>
              </a:spcBef>
            </a:pPr>
            <a:r>
              <a:rPr lang="en-US" smtClean="0"/>
              <a:t>Rarely be found in catalogs</a:t>
            </a:r>
          </a:p>
          <a:p>
            <a:pPr marL="623888" lvl="1" eaLnBrk="1" hangingPunct="1">
              <a:spcBef>
                <a:spcPct val="0"/>
              </a:spcBef>
            </a:pPr>
            <a:r>
              <a:rPr lang="en-US" smtClean="0"/>
              <a:t>Must be looked up in other reference materials</a:t>
            </a:r>
          </a:p>
        </p:txBody>
      </p:sp>
      <p:pic>
        <p:nvPicPr>
          <p:cNvPr id="128004" name="Picture 7" descr="Divide3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 b="10001"/>
          <a:stretch>
            <a:fillRect/>
          </a:stretch>
        </p:blipFill>
        <p:spPr bwMode="auto">
          <a:xfrm>
            <a:off x="5105400" y="3200400"/>
            <a:ext cx="3025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Attractive or Contrasting Foliage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724400" cy="4800600"/>
          </a:xfrm>
        </p:spPr>
        <p:txBody>
          <a:bodyPr/>
          <a:lstStyle/>
          <a:p>
            <a:pPr eaLnBrk="1" hangingPunct="1"/>
            <a:r>
              <a:rPr lang="en-US" smtClean="0"/>
              <a:t>Consider how the plant will look out of bloom; will the foliage still look attractive?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Consider the range of colors, sizes, and shapes of leaves.  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Do the leaves have good </a:t>
            </a:r>
            <a:br>
              <a:rPr lang="en-US" smtClean="0"/>
            </a:br>
            <a:r>
              <a:rPr lang="en-US" smtClean="0"/>
              <a:t>fall color?</a:t>
            </a:r>
            <a:r>
              <a:rPr lang="en-US" sz="2000" smtClean="0"/>
              <a:t> </a:t>
            </a:r>
          </a:p>
          <a:p>
            <a:pPr eaLnBrk="1" hangingPunct="1"/>
            <a:endParaRPr lang="en-US" sz="2000" smtClean="0"/>
          </a:p>
        </p:txBody>
      </p:sp>
      <p:grpSp>
        <p:nvGrpSpPr>
          <p:cNvPr id="129028" name="Group 9"/>
          <p:cNvGrpSpPr>
            <a:grpSpLocks/>
          </p:cNvGrpSpPr>
          <p:nvPr/>
        </p:nvGrpSpPr>
        <p:grpSpPr bwMode="auto">
          <a:xfrm>
            <a:off x="6992938" y="3581400"/>
            <a:ext cx="1527175" cy="274638"/>
            <a:chOff x="6992938" y="3581400"/>
            <a:chExt cx="1527175" cy="274638"/>
          </a:xfrm>
        </p:grpSpPr>
        <p:sp>
          <p:nvSpPr>
            <p:cNvPr id="129035" name="Rectangle 13"/>
            <p:cNvSpPr>
              <a:spLocks noChangeArrowheads="1"/>
            </p:cNvSpPr>
            <p:nvPr/>
          </p:nvSpPr>
          <p:spPr bwMode="auto">
            <a:xfrm>
              <a:off x="6992938" y="35814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grpSp>
        <p:nvGrpSpPr>
          <p:cNvPr id="129029" name="Group 8"/>
          <p:cNvGrpSpPr>
            <a:grpSpLocks/>
          </p:cNvGrpSpPr>
          <p:nvPr/>
        </p:nvGrpSpPr>
        <p:grpSpPr bwMode="auto">
          <a:xfrm>
            <a:off x="6096000" y="5867400"/>
            <a:ext cx="1527175" cy="274638"/>
            <a:chOff x="6096000" y="5867400"/>
            <a:chExt cx="1527175" cy="274638"/>
          </a:xfrm>
        </p:grpSpPr>
        <p:sp>
          <p:nvSpPr>
            <p:cNvPr id="129034" name="Rectangle 13"/>
            <p:cNvSpPr>
              <a:spLocks noChangeArrowheads="1"/>
            </p:cNvSpPr>
            <p:nvPr/>
          </p:nvSpPr>
          <p:spPr bwMode="auto">
            <a:xfrm>
              <a:off x="6096000" y="58674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pic>
        <p:nvPicPr>
          <p:cNvPr id="32791" name="Picture 23" descr="June 2004 084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795" name="Picture 27" descr="P5230034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9032" name="Picture 11" descr="Geraniums Sept 2006 060"/>
          <p:cNvPicPr>
            <a:picLocks noChangeAspect="1" noChangeArrowheads="1"/>
          </p:cNvPicPr>
          <p:nvPr/>
        </p:nvPicPr>
        <p:blipFill>
          <a:blip r:embed="rId5" cstate="print"/>
          <a:srcRect l="10767" r="16731"/>
          <a:stretch>
            <a:fillRect/>
          </a:stretch>
        </p:blipFill>
        <p:spPr bwMode="auto">
          <a:xfrm>
            <a:off x="5638800" y="1371600"/>
            <a:ext cx="2971800" cy="307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9033" name="Picture 12" descr="coral bells 2006 1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10000"/>
            <a:ext cx="3495617" cy="2620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Attractive or Contrasting Foliage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7696200" cy="762000"/>
          </a:xfrm>
        </p:spPr>
        <p:txBody>
          <a:bodyPr/>
          <a:lstStyle/>
          <a:p>
            <a:pPr eaLnBrk="1" hangingPunct="1"/>
            <a:r>
              <a:rPr lang="en-US" sz="2800" smtClean="0"/>
              <a:t>Plants for foliage is a new design trend.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479242" name="Picture 10" descr="Hosta&amp;Fer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410200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4"/>
          <p:cNvGrpSpPr>
            <a:grpSpLocks/>
          </p:cNvGrpSpPr>
          <p:nvPr/>
        </p:nvGrpSpPr>
        <p:grpSpPr bwMode="auto">
          <a:xfrm>
            <a:off x="-17463" y="0"/>
            <a:ext cx="9161463" cy="6870700"/>
            <a:chOff x="-17463" y="0"/>
            <a:chExt cx="9161463" cy="6870700"/>
          </a:xfrm>
        </p:grpSpPr>
        <p:pic>
          <p:nvPicPr>
            <p:cNvPr id="131076" name="Picture 8" descr="Butchart7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463" y="0"/>
              <a:ext cx="9161463" cy="687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77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257800"/>
            <a:ext cx="4572000" cy="1020763"/>
          </a:xfrm>
          <a:solidFill>
            <a:srgbClr val="FFFFFF">
              <a:alpha val="56078"/>
            </a:srgbClr>
          </a:solidFill>
          <a:effectLst>
            <a:softEdge rad="31750"/>
          </a:effectLst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Notice how the foliage sets off the flowers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Coniferous Woodlands and Forests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7924800" cy="4800600"/>
          </a:xfrm>
        </p:spPr>
        <p:txBody>
          <a:bodyPr/>
          <a:lstStyle/>
          <a:p>
            <a:pPr marL="577850" lvl="1" indent="-349250">
              <a:spcBef>
                <a:spcPct val="75000"/>
              </a:spcBef>
            </a:pPr>
            <a:r>
              <a:rPr lang="en-US" dirty="0" smtClean="0"/>
              <a:t>Plant population at various elevations depends on</a:t>
            </a:r>
          </a:p>
          <a:p>
            <a:pPr marL="1263650" lvl="2" indent="-349250">
              <a:spcBef>
                <a:spcPts val="1800"/>
              </a:spcBef>
              <a:buFontTx/>
              <a:buChar char="o"/>
            </a:pPr>
            <a:r>
              <a:rPr lang="en-US" b="1" dirty="0" smtClean="0"/>
              <a:t>Slope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Exposure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Soil types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Precipitation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Temperature</a:t>
            </a:r>
          </a:p>
          <a:p>
            <a:pPr marL="577850" lvl="1" indent="-349250">
              <a:buFont typeface="Wingdings" pitchFamily="2" charset="2"/>
              <a:buNone/>
            </a:pPr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347145" name="Picture 9" descr="mixed tre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057400"/>
            <a:ext cx="3962400" cy="2971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533400" y="53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u="sng">
                <a:solidFill>
                  <a:srgbClr val="3333FF"/>
                </a:solidFill>
              </a:rPr>
              <a:t>Small Group Discussion</a:t>
            </a:r>
          </a:p>
        </p:txBody>
      </p:sp>
      <p:sp>
        <p:nvSpPr>
          <p:cNvPr id="132100" name="Rectangle 3"/>
          <p:cNvSpPr>
            <a:spLocks noChangeArrowheads="1"/>
          </p:cNvSpPr>
          <p:nvPr/>
        </p:nvSpPr>
        <p:spPr bwMode="auto">
          <a:xfrm>
            <a:off x="838200" y="1447800"/>
            <a:ext cx="769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800">
                <a:latin typeface="Comic Sans MS" pitchFamily="66" charset="0"/>
              </a:rPr>
              <a:t>Talk about times when you made a mistake in choosing a plant – too tall, was eaten by deer, etc.</a:t>
            </a:r>
          </a:p>
          <a:p>
            <a:pPr marL="1087438" lvl="1" indent="-346075">
              <a:spcBef>
                <a:spcPct val="35000"/>
              </a:spcBef>
              <a:buClr>
                <a:srgbClr val="5F5F5F"/>
              </a:buClr>
              <a:buFontTx/>
              <a:buChar char="o"/>
            </a:pPr>
            <a:r>
              <a:rPr lang="en-US" sz="2400">
                <a:latin typeface="Comic Sans MS" pitchFamily="66" charset="0"/>
              </a:rPr>
              <a:t>What did you learn from it, and how would you choose differently?</a:t>
            </a:r>
          </a:p>
        </p:txBody>
      </p:sp>
      <p:pic>
        <p:nvPicPr>
          <p:cNvPr id="132101" name="Picture 4" descr="MCj023464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3733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685800"/>
            <a:ext cx="4343400" cy="646331"/>
          </a:xfrm>
          <a:prstGeom prst="rect">
            <a:avLst/>
          </a:prstGeom>
          <a:solidFill>
            <a:srgbClr val="FFFFFF">
              <a:alpha val="56863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99"/>
                </a:solidFill>
              </a:rPr>
              <a:t>Best New Cultivars</a:t>
            </a:r>
            <a:endParaRPr lang="en-US" sz="3600" b="1" dirty="0">
              <a:solidFill>
                <a:srgbClr val="33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511-12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Programs that seek out the best new varieties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3333FF"/>
                </a:solidFill>
              </a:rPr>
              <a:t>CSU Trial Gardens</a:t>
            </a:r>
          </a:p>
          <a:p>
            <a:pPr marL="915988" lvl="1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Annual trial gardens</a:t>
            </a:r>
          </a:p>
          <a:p>
            <a:pPr marL="915988" lvl="1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PERC trial gardens</a:t>
            </a:r>
          </a:p>
          <a:p>
            <a:pPr marL="915988" lvl="1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All America Selection</a:t>
            </a:r>
          </a:p>
          <a:p>
            <a:pPr marL="915988" lvl="1"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sz="3200" b="1" i="1" dirty="0" err="1" smtClean="0">
                <a:solidFill>
                  <a:srgbClr val="3333FF"/>
                </a:solidFill>
              </a:rPr>
              <a:t>PlantSelect</a:t>
            </a:r>
            <a:r>
              <a:rPr lang="en-US" sz="3200" b="1" i="1" dirty="0" smtClean="0">
                <a:solidFill>
                  <a:srgbClr val="3333FF"/>
                </a:solidFill>
                <a:cs typeface="Arial" charset="0"/>
              </a:rPr>
              <a:t>®</a:t>
            </a:r>
          </a:p>
        </p:txBody>
      </p:sp>
      <p:pic>
        <p:nvPicPr>
          <p:cNvPr id="508932" name="Picture 4" descr="ATG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2286000"/>
            <a:ext cx="3357562" cy="350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OxideDaisyNWe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609600" y="3246438"/>
            <a:ext cx="79248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Ecological Adaptation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429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Ecological Adaptation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/>
            <a:r>
              <a:rPr lang="en-US" smtClean="0"/>
              <a:t>Goal:  </a:t>
            </a:r>
            <a:r>
              <a:rPr lang="en-US" b="1" i="1" smtClean="0"/>
              <a:t>“right plant in the right place”</a:t>
            </a:r>
          </a:p>
          <a:p>
            <a:pPr eaLnBrk="1" hangingPunct="1">
              <a:spcBef>
                <a:spcPct val="100000"/>
              </a:spcBef>
            </a:pPr>
            <a:r>
              <a:rPr lang="en-US" smtClean="0"/>
              <a:t>Characteristics of the ideal Colorado perennial</a:t>
            </a:r>
          </a:p>
          <a:p>
            <a:pPr marL="917575" lvl="1" eaLnBrk="1" hangingPunct="1">
              <a:spcBef>
                <a:spcPct val="50000"/>
              </a:spcBef>
              <a:buFontTx/>
              <a:buChar char="o"/>
            </a:pPr>
            <a:r>
              <a:rPr lang="en-US" smtClean="0"/>
              <a:t>Prefer soil conditions similar to what we have 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Low irrigation requirement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Hardy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Long-lived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Self-seed before dying</a:t>
            </a:r>
          </a:p>
        </p:txBody>
      </p:sp>
      <p:pic>
        <p:nvPicPr>
          <p:cNvPr id="136196" name="Picture 8" descr="oenothera caespitosa May 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33528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Can a plant be too well-adapted?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smtClean="0"/>
              <a:t>Some plants can do too well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Can be noxious weeds, escaping from gardens and taking over native vegetation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</p:txBody>
      </p:sp>
      <p:sp>
        <p:nvSpPr>
          <p:cNvPr id="137220" name="Text Box 6"/>
          <p:cNvSpPr txBox="1">
            <a:spLocks noChangeArrowheads="1"/>
          </p:cNvSpPr>
          <p:nvPr/>
        </p:nvSpPr>
        <p:spPr bwMode="auto">
          <a:xfrm>
            <a:off x="44799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37221" name="Group 6"/>
          <p:cNvGrpSpPr>
            <a:grpSpLocks/>
          </p:cNvGrpSpPr>
          <p:nvPr/>
        </p:nvGrpSpPr>
        <p:grpSpPr bwMode="auto">
          <a:xfrm>
            <a:off x="914400" y="3352800"/>
            <a:ext cx="7620000" cy="3087688"/>
            <a:chOff x="576" y="1973"/>
            <a:chExt cx="4800" cy="1945"/>
          </a:xfrm>
        </p:grpSpPr>
        <p:pic>
          <p:nvPicPr>
            <p:cNvPr id="23561" name="Picture 9" descr="dames rocket infest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8" y="1973"/>
              <a:ext cx="2688" cy="19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7223" name="Text Box 4"/>
            <p:cNvSpPr txBox="1">
              <a:spLocks noChangeArrowheads="1"/>
            </p:cNvSpPr>
            <p:nvPr/>
          </p:nvSpPr>
          <p:spPr bwMode="auto">
            <a:xfrm>
              <a:off x="576" y="3456"/>
              <a:ext cx="20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i="1"/>
                <a:t>Hesperis matronalis</a:t>
              </a:r>
            </a:p>
            <a:p>
              <a:pPr algn="r"/>
              <a:r>
                <a:rPr lang="en-US" sz="2000"/>
                <a:t>Dames Rocket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a plant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676400"/>
            <a:ext cx="40386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3333FF"/>
                </a:solidFill>
              </a:rPr>
              <a:t>Sulfur flower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i="1" smtClean="0"/>
              <a:t>Eriogonum umbellatum</a:t>
            </a:r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Native perennial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Grows in clayey or sandy soils, plains or mountains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Wildlife resistant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Drought tolerant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Full sun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Self seeds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</p:txBody>
      </p:sp>
      <p:sp>
        <p:nvSpPr>
          <p:cNvPr id="138244" name="Text Box 6"/>
          <p:cNvSpPr txBox="1">
            <a:spLocks noChangeArrowheads="1"/>
          </p:cNvSpPr>
          <p:nvPr/>
        </p:nvSpPr>
        <p:spPr bwMode="auto">
          <a:xfrm>
            <a:off x="44799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38245" name="Picture 8" descr="Eriogonum umbellatum224"/>
          <p:cNvPicPr>
            <a:picLocks noChangeAspect="1" noChangeArrowheads="1"/>
          </p:cNvPicPr>
          <p:nvPr/>
        </p:nvPicPr>
        <p:blipFill>
          <a:blip r:embed="rId3" cstate="print"/>
          <a:srcRect l="6780" r="11864"/>
          <a:stretch>
            <a:fillRect/>
          </a:stretch>
        </p:blipFill>
        <p:spPr bwMode="auto">
          <a:xfrm>
            <a:off x="4800600" y="1905000"/>
            <a:ext cx="3657600" cy="337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ChangeArrowheads="1"/>
          </p:cNvSpPr>
          <p:nvPr/>
        </p:nvSpPr>
        <p:spPr bwMode="auto">
          <a:xfrm>
            <a:off x="609600" y="167640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139267" name="Text Box 8"/>
          <p:cNvSpPr txBox="1">
            <a:spLocks noChangeArrowheads="1"/>
          </p:cNvSpPr>
          <p:nvPr/>
        </p:nvSpPr>
        <p:spPr bwMode="auto">
          <a:xfrm>
            <a:off x="838200" y="190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9268" name="Text Box 9"/>
          <p:cNvSpPr txBox="1">
            <a:spLocks noChangeArrowheads="1"/>
          </p:cNvSpPr>
          <p:nvPr/>
        </p:nvSpPr>
        <p:spPr bwMode="auto">
          <a:xfrm>
            <a:off x="517525" y="1752600"/>
            <a:ext cx="62642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/>
            <a:r>
              <a:rPr lang="en-US" sz="2800" b="1">
                <a:solidFill>
                  <a:srgbClr val="3333FF"/>
                </a:solidFill>
              </a:rPr>
              <a:t>Myrtle spurge</a:t>
            </a:r>
            <a:r>
              <a:rPr lang="en-US" sz="2800"/>
              <a:t> </a:t>
            </a:r>
          </a:p>
          <a:p>
            <a:pPr marL="349250" indent="-349250"/>
            <a:r>
              <a:rPr lang="en-US" sz="2400" i="1" u="sng"/>
              <a:t>Euphorbia myrsinites</a:t>
            </a:r>
          </a:p>
          <a:p>
            <a:pPr marL="349250" indent="-349250">
              <a:spcBef>
                <a:spcPct val="5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xeric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Attractive blue-green leaves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Grows well in a variety of soils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Great ground cover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Spreads readily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wildlife resistant</a:t>
            </a:r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5F5F5F"/>
                </a:solidFill>
              </a:rPr>
              <a:t/>
            </a:r>
            <a:br>
              <a:rPr lang="en-US" smtClean="0">
                <a:solidFill>
                  <a:srgbClr val="5F5F5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another plant</a:t>
            </a:r>
          </a:p>
        </p:txBody>
      </p:sp>
      <p:pic>
        <p:nvPicPr>
          <p:cNvPr id="139270" name="Picture 11" descr="rocks"/>
          <p:cNvPicPr>
            <a:picLocks noChangeAspect="1" noChangeArrowheads="1"/>
          </p:cNvPicPr>
          <p:nvPr/>
        </p:nvPicPr>
        <p:blipFill>
          <a:blip r:embed="rId3" cstate="print"/>
          <a:srcRect l="26667"/>
          <a:stretch>
            <a:fillRect/>
          </a:stretch>
        </p:blipFill>
        <p:spPr bwMode="auto">
          <a:xfrm>
            <a:off x="5517044" y="2438400"/>
            <a:ext cx="294115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ChangeArrowheads="1"/>
          </p:cNvSpPr>
          <p:nvPr/>
        </p:nvSpPr>
        <p:spPr bwMode="auto">
          <a:xfrm>
            <a:off x="609600" y="5334000"/>
            <a:ext cx="59436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1" name="Text Box 9"/>
          <p:cNvSpPr txBox="1">
            <a:spLocks noChangeArrowheads="1"/>
          </p:cNvSpPr>
          <p:nvPr/>
        </p:nvSpPr>
        <p:spPr bwMode="auto">
          <a:xfrm>
            <a:off x="517525" y="1752600"/>
            <a:ext cx="62642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/>
            <a:r>
              <a:rPr lang="en-US" sz="2800" b="1">
                <a:solidFill>
                  <a:srgbClr val="3333FF"/>
                </a:solidFill>
              </a:rPr>
              <a:t>Myrtle spurge</a:t>
            </a:r>
            <a:r>
              <a:rPr lang="en-US" sz="2800"/>
              <a:t> </a:t>
            </a:r>
          </a:p>
          <a:p>
            <a:pPr marL="349250" indent="-349250"/>
            <a:r>
              <a:rPr lang="en-US" sz="2400" i="1" u="sng"/>
              <a:t>Euphorbia myrsinites</a:t>
            </a:r>
          </a:p>
          <a:p>
            <a:pPr marL="349250" indent="-349250">
              <a:spcBef>
                <a:spcPct val="5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xeric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Attractive blue-green leaves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Grows well in a variety of soils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Great ground cover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Spreads readily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wildlife resistant</a:t>
            </a:r>
          </a:p>
          <a:p>
            <a:pPr marL="349250" indent="-349250">
              <a:spcBef>
                <a:spcPct val="10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Was once widely planted in Colorado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Now on  Colorado Noxious Weed List A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40292" name="Rectangle 7"/>
          <p:cNvSpPr>
            <a:spLocks noChangeArrowheads="1"/>
          </p:cNvSpPr>
          <p:nvPr/>
        </p:nvSpPr>
        <p:spPr bwMode="auto">
          <a:xfrm>
            <a:off x="609600" y="167640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140293" name="Text Box 8"/>
          <p:cNvSpPr txBox="1">
            <a:spLocks noChangeArrowheads="1"/>
          </p:cNvSpPr>
          <p:nvPr/>
        </p:nvSpPr>
        <p:spPr bwMode="auto">
          <a:xfrm>
            <a:off x="838200" y="190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402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5F5F5F"/>
                </a:solidFill>
              </a:rPr>
              <a:t/>
            </a:r>
            <a:br>
              <a:rPr lang="en-US" smtClean="0">
                <a:solidFill>
                  <a:srgbClr val="5F5F5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this plant again</a:t>
            </a:r>
          </a:p>
        </p:txBody>
      </p:sp>
      <p:pic>
        <p:nvPicPr>
          <p:cNvPr id="8" name="Picture 11" descr="rocks"/>
          <p:cNvPicPr>
            <a:picLocks noChangeAspect="1" noChangeArrowheads="1"/>
          </p:cNvPicPr>
          <p:nvPr/>
        </p:nvPicPr>
        <p:blipFill>
          <a:blip r:embed="rId3" cstate="print"/>
          <a:srcRect l="26667"/>
          <a:stretch>
            <a:fillRect/>
          </a:stretch>
        </p:blipFill>
        <p:spPr bwMode="auto">
          <a:xfrm>
            <a:off x="5517044" y="2438400"/>
            <a:ext cx="294115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Coniferous Woodlands and Forests</a:t>
            </a:r>
            <a:endParaRPr lang="en-US" b="0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5181600"/>
          </a:xfrm>
        </p:spPr>
        <p:txBody>
          <a:bodyPr/>
          <a:lstStyle/>
          <a:p>
            <a:pPr marL="349250" lvl="1" indent="-349250">
              <a:spcBef>
                <a:spcPct val="75000"/>
              </a:spcBef>
            </a:pPr>
            <a:r>
              <a:rPr lang="en-US" dirty="0" smtClean="0"/>
              <a:t>Plant population at various elevations 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Subalpine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8,500 to timberline 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Mid elevation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5,500 to 9,000 feet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Lower elevation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5,000 to 8,000 feet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/>
          </a:p>
        </p:txBody>
      </p:sp>
      <p:pic>
        <p:nvPicPr>
          <p:cNvPr id="358405" name="Picture 5" descr="Aug 2006 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2819399"/>
            <a:ext cx="3429000" cy="31718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6937375" cy="12954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smtClean="0"/>
              <a:t>“Quickly spreads to give blanket of color” </a:t>
            </a:r>
          </a:p>
          <a:p>
            <a:pPr eaLnBrk="1" hangingPunct="1">
              <a:spcBef>
                <a:spcPct val="50000"/>
              </a:spcBef>
            </a:pPr>
            <a:r>
              <a:rPr lang="en-US" i="1" smtClean="0"/>
              <a:t>“Naturalizes readily”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i="1" smtClean="0"/>
          </a:p>
        </p:txBody>
      </p:sp>
      <p:pic>
        <p:nvPicPr>
          <p:cNvPr id="141316" name="Picture 7" descr="campanula glomerata 2006 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3352800"/>
            <a:ext cx="3835400" cy="2876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4267200" cy="3352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“Resist the temptation to crowd plants too closely--they will spread of their own accord soon enough”</a:t>
            </a:r>
          </a:p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“Vigorous spreader, but that's no vice with </a:t>
            </a:r>
            <a:br>
              <a:rPr lang="en-US" i="1" dirty="0" smtClean="0"/>
            </a:br>
            <a:r>
              <a:rPr lang="en-US" i="1" dirty="0" smtClean="0"/>
              <a:t>looks like these”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</p:txBody>
      </p:sp>
      <p:pic>
        <p:nvPicPr>
          <p:cNvPr id="135173" name="Picture 5" descr="TexasEveningPrimrose-TA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3200400" cy="302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3962400" cy="3352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“Plants are typically short-lived but they seed themselves quite freely, so you’ll always have plenty around”</a:t>
            </a:r>
          </a:p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“Give this plant lots of  room”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</p:txBody>
      </p:sp>
      <p:pic>
        <p:nvPicPr>
          <p:cNvPr id="143364" name="Picture 5" descr="Aug 2006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81200"/>
            <a:ext cx="304800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800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Aggressive</a:t>
            </a:r>
          </a:p>
          <a:p>
            <a:pPr marL="569913" lvl="1" indent="-344488" eaLnBrk="1" hangingPunct="1">
              <a:spcBef>
                <a:spcPts val="1800"/>
              </a:spcBef>
            </a:pPr>
            <a:r>
              <a:rPr lang="en-US" dirty="0" smtClean="0"/>
              <a:t>Can take over your yard</a:t>
            </a:r>
          </a:p>
          <a:p>
            <a:pPr marL="569913" lvl="1" indent="-344488" eaLnBrk="1" hangingPunct="1">
              <a:spcBef>
                <a:spcPts val="0"/>
              </a:spcBef>
            </a:pPr>
            <a:r>
              <a:rPr lang="en-US" dirty="0" smtClean="0"/>
              <a:t>Might escape into wild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25610" name="Picture 10" descr="psele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0"/>
            <a:ext cx="38862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Invasive</a:t>
            </a:r>
          </a:p>
          <a:p>
            <a:pPr marL="569913" lvl="1" indent="-344488" eaLnBrk="1" hangingPunct="1">
              <a:spcBef>
                <a:spcPts val="1800"/>
              </a:spcBef>
            </a:pPr>
            <a:r>
              <a:rPr lang="en-US" dirty="0" smtClean="0"/>
              <a:t>Loosely used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Generally: plants that escape into wild situations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Sometimes used interchangeably with aggressive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140294" name="Picture 6" descr="Bouncing bet Sept 2005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3733800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Native</a:t>
            </a:r>
          </a:p>
          <a:p>
            <a:pPr marL="569913" lvl="1" indent="-344488" eaLnBrk="1" hangingPunct="1">
              <a:spcBef>
                <a:spcPts val="1200"/>
              </a:spcBef>
            </a:pPr>
            <a:r>
              <a:rPr lang="en-US" dirty="0" smtClean="0"/>
              <a:t>Naturally grows in Colorado</a:t>
            </a:r>
          </a:p>
          <a:p>
            <a:pPr marL="0" indent="0" eaLnBrk="1" hangingPunct="1">
              <a:spcBef>
                <a:spcPts val="2400"/>
              </a:spcBef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Alien</a:t>
            </a:r>
          </a:p>
          <a:p>
            <a:pPr marL="569913" lvl="1" indent="-344488" eaLnBrk="1" hangingPunct="1">
              <a:spcBef>
                <a:spcPts val="1200"/>
              </a:spcBef>
            </a:pPr>
            <a:r>
              <a:rPr lang="en-US" dirty="0" smtClean="0"/>
              <a:t>Not native to this country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Not native to Colorado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146437" name="Picture 10" descr="Oriental clematis close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2400"/>
            <a:ext cx="33528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1525" name="Picture 5" descr="RabEar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685800"/>
            <a:ext cx="3124199" cy="3810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Colorado Noxious Weeds </a:t>
            </a:r>
            <a:br>
              <a:rPr lang="en-US" sz="3600" b="1" dirty="0" smtClean="0">
                <a:solidFill>
                  <a:srgbClr val="3333FF"/>
                </a:solidFill>
              </a:rPr>
            </a:br>
            <a:r>
              <a:rPr lang="en-US" dirty="0" smtClean="0"/>
              <a:t>covered in  another class</a:t>
            </a:r>
            <a:endParaRPr lang="en-US" sz="3600" dirty="0" smtClean="0"/>
          </a:p>
          <a:p>
            <a:pPr marL="862013" lvl="1" indent="-398463" eaLnBrk="1" hangingPunct="1">
              <a:spcBef>
                <a:spcPct val="75000"/>
              </a:spcBef>
            </a:pPr>
            <a:r>
              <a:rPr lang="en-US" b="1" dirty="0" smtClean="0"/>
              <a:t>Defined by state law</a:t>
            </a:r>
          </a:p>
          <a:p>
            <a:pPr marL="862013" lvl="1" indent="-398463" eaLnBrk="1" hangingPunct="1">
              <a:spcBef>
                <a:spcPct val="0"/>
              </a:spcBef>
            </a:pPr>
            <a:r>
              <a:rPr lang="en-US" b="1" dirty="0" smtClean="0"/>
              <a:t>Always an alien</a:t>
            </a:r>
          </a:p>
          <a:p>
            <a:pPr marL="862013" lvl="1" indent="-398463" eaLnBrk="1" hangingPunct="1">
              <a:spcBef>
                <a:spcPct val="0"/>
              </a:spcBef>
            </a:pPr>
            <a:r>
              <a:rPr lang="en-US" b="1" dirty="0" smtClean="0"/>
              <a:t>Illegal to sell or grow in Colorado</a:t>
            </a:r>
          </a:p>
          <a:p>
            <a:pPr marL="862013" lvl="1" indent="-398463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47460" name="Picture 6" descr="july 24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90900"/>
            <a:ext cx="38862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24800" cy="68580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solidFill>
                  <a:schemeClr val="tx1"/>
                </a:solidFill>
              </a:rPr>
              <a:t>Plants behave differently in different climates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235450"/>
          </a:xfrm>
        </p:spPr>
        <p:txBody>
          <a:bodyPr/>
          <a:lstStyle/>
          <a:p>
            <a:pPr marL="0" indent="0" eaLnBrk="1" hangingPunct="1">
              <a:spcBef>
                <a:spcPct val="65000"/>
              </a:spcBef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6600FF"/>
                </a:solidFill>
              </a:rPr>
              <a:t>Not all plants are aggressive in all climates</a:t>
            </a:r>
          </a:p>
          <a:p>
            <a:pPr marL="622300" lvl="1" indent="-284163" eaLnBrk="1" hangingPunct="1">
              <a:spcBef>
                <a:spcPct val="65000"/>
              </a:spcBef>
            </a:pPr>
            <a:r>
              <a:rPr lang="en-US" sz="2000" dirty="0" smtClean="0"/>
              <a:t>What is aggressive on the East Coast may not </a:t>
            </a:r>
            <a:br>
              <a:rPr lang="en-US" sz="2000" dirty="0" smtClean="0"/>
            </a:br>
            <a:r>
              <a:rPr lang="en-US" sz="2000" dirty="0" smtClean="0"/>
              <a:t>be aggressive here, and vice versa</a:t>
            </a:r>
          </a:p>
        </p:txBody>
      </p:sp>
      <p:pic>
        <p:nvPicPr>
          <p:cNvPr id="100361" name="Picture 9" descr="kudzu-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114800" cy="330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8485" name="Group 12"/>
          <p:cNvGrpSpPr>
            <a:grpSpLocks/>
          </p:cNvGrpSpPr>
          <p:nvPr/>
        </p:nvGrpSpPr>
        <p:grpSpPr bwMode="auto">
          <a:xfrm>
            <a:off x="1676400" y="5257800"/>
            <a:ext cx="2559050" cy="1077913"/>
            <a:chOff x="237" y="3152"/>
            <a:chExt cx="1612" cy="679"/>
          </a:xfrm>
        </p:grpSpPr>
        <p:sp>
          <p:nvSpPr>
            <p:cNvPr id="148486" name="Text Box 10"/>
            <p:cNvSpPr txBox="1">
              <a:spLocks noChangeArrowheads="1"/>
            </p:cNvSpPr>
            <p:nvPr/>
          </p:nvSpPr>
          <p:spPr bwMode="auto">
            <a:xfrm>
              <a:off x="237" y="3152"/>
              <a:ext cx="160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/>
                <a:t>Kudzu in Florida </a:t>
              </a:r>
            </a:p>
            <a:p>
              <a:pPr algn="r"/>
              <a:r>
                <a:rPr lang="en-US" sz="2000" dirty="0"/>
                <a:t>--not a problem here</a:t>
              </a:r>
              <a:r>
                <a:rPr lang="en-US" dirty="0"/>
                <a:t>!</a:t>
              </a:r>
            </a:p>
          </p:txBody>
        </p:sp>
        <p:sp>
          <p:nvSpPr>
            <p:cNvPr id="148487" name="Text Box 11"/>
            <p:cNvSpPr txBox="1">
              <a:spLocks noChangeArrowheads="1"/>
            </p:cNvSpPr>
            <p:nvPr/>
          </p:nvSpPr>
          <p:spPr bwMode="auto">
            <a:xfrm>
              <a:off x="384" y="3600"/>
              <a:ext cx="14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600"/>
                <a:t>Photo:grandpacliff.com</a:t>
              </a:r>
              <a:r>
                <a:rPr lang="en-US"/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13" y="957263"/>
            <a:ext cx="8091487" cy="719137"/>
          </a:xfrm>
        </p:spPr>
        <p:txBody>
          <a:bodyPr/>
          <a:lstStyle/>
          <a:p>
            <a:r>
              <a:rPr lang="en-US" b="1" dirty="0" smtClean="0">
                <a:solidFill>
                  <a:srgbClr val="3333FF"/>
                </a:solidFill>
              </a:rPr>
              <a:t>Homework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75" y="1981200"/>
            <a:ext cx="8099425" cy="533400"/>
          </a:xfrm>
        </p:spPr>
        <p:txBody>
          <a:bodyPr/>
          <a:lstStyle/>
          <a:p>
            <a:r>
              <a:rPr lang="en-US" dirty="0" smtClean="0"/>
              <a:t>CMG </a:t>
            </a:r>
            <a:r>
              <a:rPr lang="en-US" smtClean="0"/>
              <a:t>GardenNotes #514</a:t>
            </a:r>
            <a:endParaRPr lang="en-US" dirty="0"/>
          </a:p>
        </p:txBody>
      </p:sp>
      <p:pic>
        <p:nvPicPr>
          <p:cNvPr id="4" name="Picture 3" descr="Notepad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3187916"/>
            <a:ext cx="3886200" cy="29842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Low Elevation Woodlands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 marL="349250" lvl="1" indent="-349250">
              <a:spcBef>
                <a:spcPts val="2400"/>
              </a:spcBef>
            </a:pPr>
            <a:r>
              <a:rPr lang="en-US" dirty="0" smtClean="0"/>
              <a:t>Transition zone between </a:t>
            </a:r>
            <a:br>
              <a:rPr lang="en-US" dirty="0" smtClean="0"/>
            </a:br>
            <a:r>
              <a:rPr lang="en-US" dirty="0" smtClean="0"/>
              <a:t>grassland and mountain forest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Dominant species</a:t>
            </a:r>
          </a:p>
          <a:p>
            <a:pPr marL="806450" lvl="2" indent="-3492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dirty="0" smtClean="0"/>
              <a:t>One-seed Juniper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Rocky Mountain Juniper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Utah Juniper 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err="1" smtClean="0"/>
              <a:t>Pi</a:t>
            </a:r>
            <a:r>
              <a:rPr lang="en-US" sz="2000" dirty="0" err="1" smtClean="0">
                <a:cs typeface="Arial" charset="0"/>
              </a:rPr>
              <a:t>ño</a:t>
            </a:r>
            <a:r>
              <a:rPr lang="en-US" sz="2000" dirty="0" err="1" smtClean="0"/>
              <a:t>n</a:t>
            </a:r>
            <a:r>
              <a:rPr lang="en-US" sz="2000" dirty="0" smtClean="0"/>
              <a:t> Pine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Ponderosa Pine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Herbaceous ground cover </a:t>
            </a:r>
            <a:br>
              <a:rPr lang="en-US" dirty="0" smtClean="0"/>
            </a:br>
            <a:r>
              <a:rPr lang="en-US" dirty="0" smtClean="0"/>
              <a:t>sparse </a:t>
            </a:r>
          </a:p>
        </p:txBody>
      </p:sp>
      <p:pic>
        <p:nvPicPr>
          <p:cNvPr id="348167" name="Picture 7" descr="pinyon juniper west facing slo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8300" y="1447800"/>
            <a:ext cx="3086100" cy="42386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6324600" y="3124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Photo: Linda McMulkin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76885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Ponderosa pine and </a:t>
            </a:r>
            <a:br>
              <a:rPr lang="en-US" dirty="0" smtClean="0"/>
            </a:br>
            <a:r>
              <a:rPr lang="en-US" dirty="0" smtClean="0"/>
              <a:t>Douglas-fir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Interspersed with aspen </a:t>
            </a:r>
            <a:br>
              <a:rPr lang="en-US" dirty="0" smtClean="0"/>
            </a:br>
            <a:r>
              <a:rPr lang="en-US" dirty="0" smtClean="0"/>
              <a:t>and various shrubs 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Climate ranges from </a:t>
            </a:r>
            <a:br>
              <a:rPr lang="en-US" dirty="0" smtClean="0"/>
            </a:br>
            <a:r>
              <a:rPr lang="en-US" dirty="0" smtClean="0"/>
              <a:t>hot/dry to cool/moist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Tend to have diverse populations </a:t>
            </a:r>
          </a:p>
          <a:p>
            <a:pPr marL="0" indent="0">
              <a:buFont typeface="Wingdings" pitchFamily="2" charset="2"/>
              <a:buNone/>
            </a:pPr>
            <a:endParaRPr lang="en-US" sz="2000" dirty="0" smtClean="0"/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Mid-Elevations Forests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655320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Photo: Linda McMulkin</a:t>
            </a:r>
          </a:p>
        </p:txBody>
      </p:sp>
      <p:pic>
        <p:nvPicPr>
          <p:cNvPr id="349188" name="Picture 4" descr="9-07 w of tower 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657600" cy="2733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9189" name="Picture 5" descr="050922-13 Venable Tr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613" y="838200"/>
            <a:ext cx="2389187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sp>
          <p:nvSpPr>
            <p:cNvPr id="3080" name="TextBox 8"/>
            <p:cNvSpPr txBox="1">
              <a:spLocks noChangeArrowheads="1"/>
            </p:cNvSpPr>
            <p:nvPr/>
          </p:nvSpPr>
          <p:spPr bwMode="auto">
            <a:xfrm>
              <a:off x="6248400" y="64008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  <p:pic>
          <p:nvPicPr>
            <p:cNvPr id="3081" name="Picture 8" descr="YampaBG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85800" y="4510088"/>
            <a:ext cx="7666038" cy="173831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6000" b="1" dirty="0">
                <a:solidFill>
                  <a:schemeClr val="accent2"/>
                </a:solidFill>
                <a:latin typeface="+mn-lt"/>
              </a:rPr>
              <a:t>Herbaceous Plants</a:t>
            </a:r>
          </a:p>
          <a:p>
            <a:pPr algn="ctr" eaLnBrk="0" hangingPunct="0"/>
            <a:r>
              <a:rPr lang="en-US" sz="4800" b="1" i="1" dirty="0">
                <a:solidFill>
                  <a:schemeClr val="accent2"/>
                </a:solidFill>
                <a:latin typeface="+mn-lt"/>
              </a:rPr>
              <a:t>Right Plant, Right Place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53200" y="388938"/>
            <a:ext cx="2236788" cy="1363662"/>
            <a:chOff x="6553200" y="388938"/>
            <a:chExt cx="2236788" cy="1363662"/>
          </a:xfrm>
        </p:grpSpPr>
        <p:sp>
          <p:nvSpPr>
            <p:cNvPr id="3078" name="Rectangle 5"/>
            <p:cNvSpPr>
              <a:spLocks noChangeArrowheads="1"/>
            </p:cNvSpPr>
            <p:nvPr/>
          </p:nvSpPr>
          <p:spPr bwMode="auto">
            <a:xfrm>
              <a:off x="6553200" y="388938"/>
              <a:ext cx="2236788" cy="1363662"/>
            </a:xfrm>
            <a:prstGeom prst="rect">
              <a:avLst/>
            </a:prstGeom>
            <a:solidFill>
              <a:srgbClr val="FFFFFF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63500"/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9" descr="CMG-GB-300-2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05600" y="533400"/>
              <a:ext cx="1965960" cy="108375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Subalpine Forests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00100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Climate cool and moist with short growing season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Wind, sun and snowpack impact dominant community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Species</a:t>
            </a:r>
          </a:p>
          <a:p>
            <a:pPr marL="914400" lvl="2" indent="-284163">
              <a:spcBef>
                <a:spcPts val="600"/>
              </a:spcBef>
              <a:buFontTx/>
              <a:buChar char="o"/>
            </a:pPr>
            <a:r>
              <a:rPr lang="en-US" sz="2000" dirty="0" err="1" smtClean="0"/>
              <a:t>Lodgepole</a:t>
            </a:r>
            <a:r>
              <a:rPr lang="en-US" sz="2000" dirty="0" smtClean="0"/>
              <a:t>, limber, </a:t>
            </a:r>
            <a:br>
              <a:rPr lang="en-US" sz="2000" dirty="0" smtClean="0"/>
            </a:br>
            <a:r>
              <a:rPr lang="en-US" sz="2000" dirty="0" smtClean="0"/>
              <a:t>&amp; bristlecone pine</a:t>
            </a:r>
          </a:p>
          <a:p>
            <a:pPr marL="914400" lvl="2" indent="-284163">
              <a:spcBef>
                <a:spcPct val="0"/>
              </a:spcBef>
              <a:buFontTx/>
              <a:buChar char="o"/>
            </a:pPr>
            <a:r>
              <a:rPr lang="en-US" sz="2000" dirty="0" err="1" smtClean="0"/>
              <a:t>Englemann</a:t>
            </a:r>
            <a:r>
              <a:rPr lang="en-US" sz="2000" dirty="0" smtClean="0"/>
              <a:t> spruce</a:t>
            </a:r>
          </a:p>
          <a:p>
            <a:pPr marL="914400" lvl="2" indent="-284163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Subalpine fir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Less diversity than </a:t>
            </a:r>
            <a:br>
              <a:rPr lang="en-US" dirty="0" smtClean="0"/>
            </a:br>
            <a:r>
              <a:rPr lang="en-US" dirty="0" smtClean="0"/>
              <a:t>other elevations</a:t>
            </a:r>
          </a:p>
          <a:p>
            <a:pPr marL="577850" lvl="1" indent="-349250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351239" name="Picture 7" descr="2005 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743200"/>
            <a:ext cx="3962400" cy="2971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Alpine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655320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Very short growing season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Most precipitation falls as snow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Herbaceous plants</a:t>
            </a:r>
            <a:br>
              <a:rPr lang="en-US" dirty="0" smtClean="0"/>
            </a:br>
            <a:r>
              <a:rPr lang="en-US" dirty="0" smtClean="0"/>
              <a:t>dominant with some </a:t>
            </a:r>
            <a:br>
              <a:rPr lang="en-US" dirty="0" smtClean="0"/>
            </a:br>
            <a:r>
              <a:rPr lang="en-US" dirty="0" smtClean="0"/>
              <a:t>stunted woody plants</a:t>
            </a:r>
          </a:p>
        </p:txBody>
      </p:sp>
      <p:pic>
        <p:nvPicPr>
          <p:cNvPr id="352266" name="Picture 10" descr="2005 1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667000"/>
            <a:ext cx="3886200" cy="29146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810000" cy="48768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Depends on nearly continuous water supply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Cold air drains into low areas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Shorter growing season than surrounding hills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Deciduous trees common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Riparian</a:t>
            </a:r>
          </a:p>
        </p:txBody>
      </p:sp>
      <p:grpSp>
        <p:nvGrpSpPr>
          <p:cNvPr id="20484" name="Group 8"/>
          <p:cNvGrpSpPr>
            <a:grpSpLocks/>
          </p:cNvGrpSpPr>
          <p:nvPr/>
        </p:nvGrpSpPr>
        <p:grpSpPr bwMode="auto">
          <a:xfrm>
            <a:off x="4876800" y="1447800"/>
            <a:ext cx="3657600" cy="4724400"/>
            <a:chOff x="3264" y="768"/>
            <a:chExt cx="2088" cy="2784"/>
          </a:xfrm>
        </p:grpSpPr>
        <p:sp>
          <p:nvSpPr>
            <p:cNvPr id="20485" name="Text Box 7"/>
            <p:cNvSpPr txBox="1">
              <a:spLocks noChangeArrowheads="1"/>
            </p:cNvSpPr>
            <p:nvPr/>
          </p:nvSpPr>
          <p:spPr bwMode="auto">
            <a:xfrm>
              <a:off x="4032" y="3312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/>
                <a:t>Photo: Linda McMulkin</a:t>
              </a:r>
            </a:p>
          </p:txBody>
        </p:sp>
        <p:pic>
          <p:nvPicPr>
            <p:cNvPr id="354308" name="Picture 4" descr="050826-15 Beaver Cree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768"/>
              <a:ext cx="2088" cy="27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531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2533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4" name="Rectangle 5"/>
              <p:cNvSpPr>
                <a:spLocks noChangeArrowheads="1"/>
              </p:cNvSpPr>
              <p:nvPr/>
            </p:nvSpPr>
            <p:spPr bwMode="auto">
              <a:xfrm>
                <a:off x="528" y="912"/>
                <a:ext cx="4848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What Ecoregions are found in </a:t>
                </a:r>
                <a:b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</a:b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this area?</a:t>
                </a:r>
              </a:p>
              <a:p>
                <a:pPr marL="342900" indent="-342900">
                  <a:spcBef>
                    <a:spcPct val="5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What variations do you find in </a:t>
                </a:r>
                <a:b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</a:b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the local Ecoregions?</a:t>
                </a:r>
              </a:p>
            </p:txBody>
          </p:sp>
          <p:pic>
            <p:nvPicPr>
              <p:cNvPr id="22535" name="Picture 6" descr="MCj0234641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24" y="2640"/>
                <a:ext cx="2208" cy="1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336" y="288"/>
              <a:ext cx="51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800" b="1" u="sng"/>
                <a:t>Small Group Discussion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849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8500" name="Picture 2" descr="BIN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44"/>
              <a:ext cx="5520" cy="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502" name="Text Box 6"/>
            <p:cNvSpPr txBox="1">
              <a:spLocks noChangeArrowheads="1"/>
            </p:cNvSpPr>
            <p:nvPr/>
          </p:nvSpPr>
          <p:spPr bwMode="auto">
            <a:xfrm>
              <a:off x="2928" y="1056"/>
              <a:ext cx="2304" cy="12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i="1" dirty="0" smtClean="0">
                  <a:latin typeface="Arial Narrow" pitchFamily="34" charset="0"/>
                </a:rPr>
                <a:t>The Science of Gardening</a:t>
              </a:r>
              <a:r>
                <a:rPr lang="en-US" sz="2400" dirty="0" smtClean="0">
                  <a:latin typeface="Arial Narrow" pitchFamily="34" charset="0"/>
                </a:rPr>
                <a:t/>
              </a:r>
              <a:br>
                <a:rPr lang="en-US" sz="2400" dirty="0" smtClean="0">
                  <a:latin typeface="Arial Narrow" pitchFamily="34" charset="0"/>
                </a:rPr>
              </a:br>
              <a:r>
                <a:rPr lang="en-US" sz="2400" u="sng" dirty="0" smtClean="0">
                  <a:latin typeface="Arial Narrow" pitchFamily="34" charset="0"/>
                </a:rPr>
                <a:t>Chapter 35, page 421</a:t>
              </a:r>
              <a:endParaRPr lang="en-US" sz="2400" u="sng" dirty="0">
                <a:latin typeface="Arial Narrow" pitchFamily="34" charset="0"/>
              </a:endParaRPr>
            </a:p>
            <a:p>
              <a:pPr algn="ctr" eaLnBrk="1" hangingPunct="1">
                <a:spcBef>
                  <a:spcPts val="1200"/>
                </a:spcBef>
              </a:pPr>
              <a:r>
                <a:rPr lang="en-US" sz="3200" b="1" dirty="0" smtClean="0">
                  <a:solidFill>
                    <a:srgbClr val="3333FF"/>
                  </a:solidFill>
                  <a:latin typeface="Arial" charset="0"/>
                </a:rPr>
                <a:t>Herbaceous Plants (Flowers)</a:t>
              </a:r>
              <a:endParaRPr lang="en-US" sz="3200" b="1" dirty="0">
                <a:solidFill>
                  <a:srgbClr val="3333FF"/>
                </a:solidFill>
                <a:latin typeface="Arial" charset="0"/>
              </a:endParaRPr>
            </a:p>
          </p:txBody>
        </p:sp>
      </p:grpSp>
      <p:pic>
        <p:nvPicPr>
          <p:cNvPr id="8" name="Picture 7" descr="CMG-GB-30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724400"/>
            <a:ext cx="1813560" cy="99974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TulipsI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993775" y="4800600"/>
            <a:ext cx="7086600" cy="1219200"/>
          </a:xfrm>
        </p:spPr>
        <p:txBody>
          <a:bodyPr/>
          <a:lstStyle/>
          <a:p>
            <a:pPr algn="ctr" eaLnBrk="1" hangingPunct="1"/>
            <a:r>
              <a:rPr lang="en-US" sz="5400" dirty="0" smtClean="0">
                <a:solidFill>
                  <a:srgbClr val="CC0000"/>
                </a:solidFill>
              </a:rPr>
              <a:t>Hardiness</a:t>
            </a:r>
            <a:r>
              <a:rPr lang="en-US" sz="6600" dirty="0" smtClean="0">
                <a:solidFill>
                  <a:srgbClr val="CC0000"/>
                </a:solidFill>
              </a:rPr>
              <a:t/>
            </a:r>
            <a:br>
              <a:rPr lang="en-US" sz="6600" dirty="0" smtClean="0">
                <a:solidFill>
                  <a:srgbClr val="CC0000"/>
                </a:solidFill>
              </a:rPr>
            </a:br>
            <a:r>
              <a:rPr lang="en-US" sz="4000" dirty="0" smtClean="0">
                <a:solidFill>
                  <a:srgbClr val="CC0000"/>
                </a:solidFill>
              </a:rPr>
              <a:t>Temperatures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USDA Hardiness Zones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64770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Introduced in 1960</a:t>
            </a:r>
          </a:p>
          <a:p>
            <a:pPr lvl="1" eaLnBrk="1" hangingPunct="1">
              <a:spcBef>
                <a:spcPts val="1200"/>
              </a:spcBef>
              <a:buFontTx/>
              <a:buChar char="o"/>
            </a:pPr>
            <a:r>
              <a:rPr lang="en-US" sz="2000" dirty="0" smtClean="0">
                <a:solidFill>
                  <a:srgbClr val="3333FF"/>
                </a:solidFill>
              </a:rPr>
              <a:t>Based on the </a:t>
            </a:r>
            <a:r>
              <a:rPr lang="en-US" sz="2000" u="sng" dirty="0" smtClean="0">
                <a:solidFill>
                  <a:srgbClr val="3333FF"/>
                </a:solidFill>
              </a:rPr>
              <a:t>average</a:t>
            </a:r>
            <a:r>
              <a:rPr lang="en-US" sz="2000" dirty="0" smtClean="0">
                <a:solidFill>
                  <a:srgbClr val="3333FF"/>
                </a:solidFill>
              </a:rPr>
              <a:t> minimum temperature 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Zones based on 10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F differences 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Extreme low temperatures not included</a:t>
            </a:r>
          </a:p>
          <a:p>
            <a:pPr eaLnBrk="1" hangingPunct="1">
              <a:spcBef>
                <a:spcPct val="75000"/>
              </a:spcBef>
            </a:pPr>
            <a:r>
              <a:rPr lang="en-US" dirty="0" smtClean="0"/>
              <a:t>Revised in 1990</a:t>
            </a:r>
          </a:p>
          <a:p>
            <a:pPr lvl="1" eaLnBrk="1" hangingPunct="1">
              <a:spcBef>
                <a:spcPts val="1800"/>
              </a:spcBef>
              <a:buFontTx/>
              <a:buChar char="o"/>
            </a:pPr>
            <a:r>
              <a:rPr lang="en-US" sz="2000" dirty="0" smtClean="0"/>
              <a:t>Based on data from </a:t>
            </a:r>
            <a:br>
              <a:rPr lang="en-US" sz="2000" dirty="0" smtClean="0"/>
            </a:br>
            <a:r>
              <a:rPr lang="en-US" sz="2000" dirty="0" smtClean="0"/>
              <a:t>1974-1986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Divided zones into A and B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Introduced zone 11 (frost-free)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24580" name="Picture 7" descr="HardinessZMap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9F4"/>
              </a:clrFrom>
              <a:clrTo>
                <a:srgbClr val="FAF9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124200"/>
            <a:ext cx="39624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2296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5851525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USDA Miscellaneous Publication No. 1475, Issued January 1990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219200"/>
          </a:xfrm>
        </p:spPr>
        <p:txBody>
          <a:bodyPr/>
          <a:lstStyle/>
          <a:p>
            <a:pPr eaLnBrk="1" hangingPunct="1"/>
            <a:r>
              <a:rPr lang="en-US" u="sng" smtClean="0"/>
              <a:t>Colorado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Average Annual Minimum Temperatures 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82863"/>
            <a:ext cx="3505200" cy="2154237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FF0000"/>
                </a:solidFill>
              </a:rPr>
              <a:t>Zone 3: -30</a:t>
            </a:r>
            <a:r>
              <a:rPr lang="en-US" sz="2800" b="1" baseline="30000" smtClean="0">
                <a:solidFill>
                  <a:srgbClr val="FF0000"/>
                </a:solidFill>
              </a:rPr>
              <a:t>0</a:t>
            </a:r>
            <a:r>
              <a:rPr lang="en-US" sz="2800" b="1" smtClean="0">
                <a:solidFill>
                  <a:srgbClr val="FF0000"/>
                </a:solidFill>
              </a:rPr>
              <a:t> to -40</a:t>
            </a:r>
            <a:r>
              <a:rPr lang="en-US" sz="2800" b="1" baseline="30000" smtClean="0">
                <a:solidFill>
                  <a:srgbClr val="FF0000"/>
                </a:solidFill>
              </a:rPr>
              <a:t>o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0066CC"/>
                </a:solidFill>
              </a:rPr>
              <a:t>Zone 4: -20° to -30°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33CC33"/>
                </a:solidFill>
              </a:rPr>
              <a:t>Zone 5: -10° to -20°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FFCC00"/>
                </a:solidFill>
              </a:rPr>
              <a:t>Zone 6:  0° to -10°</a:t>
            </a:r>
          </a:p>
        </p:txBody>
      </p:sp>
      <p:pic>
        <p:nvPicPr>
          <p:cNvPr id="56324" name="Picture 5" descr="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81200"/>
            <a:ext cx="4191000" cy="335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ceOfGardening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460515"/>
            <a:ext cx="4423813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1376855"/>
            <a:ext cx="3657600" cy="1970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i="1" dirty="0" smtClean="0">
                <a:latin typeface="Arial Narrow" pitchFamily="34" charset="0"/>
              </a:rPr>
              <a:t>The Science of Gardening</a:t>
            </a:r>
            <a:r>
              <a:rPr lang="en-US" sz="2400" dirty="0" smtClean="0">
                <a:latin typeface="Arial Narrow" pitchFamily="34" charset="0"/>
              </a:rPr>
              <a:t/>
            </a:r>
            <a:br>
              <a:rPr lang="en-US" sz="2400" dirty="0" smtClean="0">
                <a:latin typeface="Arial Narrow" pitchFamily="34" charset="0"/>
              </a:rPr>
            </a:br>
            <a:r>
              <a:rPr lang="en-US" sz="2400" u="sng" dirty="0" smtClean="0">
                <a:latin typeface="Arial Narrow" pitchFamily="34" charset="0"/>
              </a:rPr>
              <a:t>Chapter 35, page 421</a:t>
            </a:r>
            <a:endParaRPr lang="en-US" sz="2400" u="sng" dirty="0">
              <a:latin typeface="Arial Narrow" pitchFamily="34" charset="0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Arial" charset="0"/>
              </a:rPr>
              <a:t>Herbaceous Plants (Flowers)</a:t>
            </a:r>
            <a:endParaRPr lang="en-US" sz="3200" b="1" dirty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Is the climate is getting warmer?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Zone creep from 1960 to 1990</a:t>
            </a:r>
          </a:p>
          <a:p>
            <a:pPr>
              <a:spcBef>
                <a:spcPct val="0"/>
              </a:spcBef>
            </a:pPr>
            <a:endParaRPr lang="en-US" sz="200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000" smtClean="0"/>
          </a:p>
        </p:txBody>
      </p:sp>
      <p:pic>
        <p:nvPicPr>
          <p:cNvPr id="2970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0632" b="39394"/>
          <a:stretch>
            <a:fillRect/>
          </a:stretch>
        </p:blipFill>
        <p:spPr>
          <a:xfrm>
            <a:off x="1320800" y="1905000"/>
            <a:ext cx="6502400" cy="4267200"/>
          </a:xfrm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4572000" y="5562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In part due to limited time period used in data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08038"/>
            <a:ext cx="8229600" cy="563562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2006 Arbor day revised map</a:t>
            </a:r>
            <a:br>
              <a:rPr lang="en-US" dirty="0" smtClean="0">
                <a:solidFill>
                  <a:srgbClr val="3333FF"/>
                </a:solidFill>
              </a:rPr>
            </a:br>
            <a:r>
              <a:rPr lang="en-US" sz="2400" b="0" dirty="0" smtClean="0"/>
              <a:t>based on temperature data from 1986 - 2002</a:t>
            </a:r>
            <a:r>
              <a:rPr lang="en-US" sz="2800" b="0" dirty="0" smtClean="0"/>
              <a:t>  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0100" y="1828800"/>
            <a:ext cx="7543800" cy="4570412"/>
          </a:xfrm>
        </p:spPr>
      </p:pic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Is the climate is getting warmer?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008" t="60944" r="4008" b="2020"/>
          <a:stretch>
            <a:fillRect/>
          </a:stretch>
        </p:blipFill>
        <p:spPr>
          <a:xfrm>
            <a:off x="609600" y="1447800"/>
            <a:ext cx="7924800" cy="4191000"/>
          </a:xfrm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09600" y="5867400"/>
            <a:ext cx="792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Difference based on years used in data selection</a:t>
            </a:r>
          </a:p>
        </p:txBody>
      </p:sp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Sunset Climate Zones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u="sng" smtClean="0"/>
              <a:t>Their claim:</a:t>
            </a:r>
          </a:p>
          <a:p>
            <a:pPr eaLnBrk="1" hangingPunct="1"/>
            <a:r>
              <a:rPr lang="en-US" smtClean="0"/>
              <a:t>Climate zones take into account the total climate:</a:t>
            </a:r>
          </a:p>
          <a:p>
            <a:pPr marL="914400" lvl="1" indent="-282575" eaLnBrk="1" hangingPunct="1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mtClean="0"/>
              <a:t>Length of growing season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Timing and amount of rainfall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Winter lows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Summer highs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Humidity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 l="43637" b="30260"/>
          <a:stretch>
            <a:fillRect/>
          </a:stretch>
        </p:blipFill>
        <p:spPr bwMode="auto">
          <a:xfrm>
            <a:off x="4572000" y="3429000"/>
            <a:ext cx="3581400" cy="2840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295400"/>
            <a:ext cx="6934200" cy="50800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9600"/>
            <a:ext cx="7924800" cy="457200"/>
          </a:xfrm>
        </p:spPr>
        <p:txBody>
          <a:bodyPr/>
          <a:lstStyle/>
          <a:p>
            <a:pPr algn="ctr" eaLnBrk="1" hangingPunct="1"/>
            <a:r>
              <a:rPr lang="en-US" smtClean="0"/>
              <a:t>Sunset Climate Zones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7" name="Picture 5" descr="Frost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276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31838"/>
            <a:ext cx="7924800" cy="868362"/>
          </a:xfrm>
        </p:spPr>
        <p:txBody>
          <a:bodyPr/>
          <a:lstStyle/>
          <a:p>
            <a:pPr algn="ctr" eaLnBrk="1" hangingPunct="1"/>
            <a:r>
              <a:rPr lang="en-US" sz="3600" smtClean="0">
                <a:solidFill>
                  <a:srgbClr val="3333FF"/>
                </a:solidFill>
              </a:rPr>
              <a:t>Hardiness zone maps should not  entirely dictate plant choice.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78486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Limited meaning for perennials (dormant in winter)</a:t>
            </a:r>
          </a:p>
          <a:p>
            <a:pPr eaLnBrk="1" hangingPunct="1"/>
            <a:r>
              <a:rPr lang="en-US" dirty="0" smtClean="0"/>
              <a:t>Take your “zone” with a grain of salt</a:t>
            </a:r>
          </a:p>
          <a:p>
            <a:pPr lvl="1" eaLnBrk="1" hangingPunct="1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2000" dirty="0" smtClean="0"/>
              <a:t>If you really want a plant, </a:t>
            </a:r>
            <a:br>
              <a:rPr lang="en-US" sz="2000" dirty="0" smtClean="0"/>
            </a:br>
            <a:r>
              <a:rPr lang="en-US" sz="2000" dirty="0" smtClean="0"/>
              <a:t>try it at least three times </a:t>
            </a:r>
            <a:br>
              <a:rPr lang="en-US" sz="2000" dirty="0" smtClean="0"/>
            </a:br>
            <a:r>
              <a:rPr lang="en-US" sz="2000" dirty="0" smtClean="0"/>
              <a:t>(in different microclimates) </a:t>
            </a:r>
            <a:br>
              <a:rPr lang="en-US" sz="2000" dirty="0" smtClean="0"/>
            </a:br>
            <a:r>
              <a:rPr lang="en-US" sz="2000" dirty="0" smtClean="0"/>
              <a:t>before giving up.</a:t>
            </a:r>
          </a:p>
          <a:p>
            <a:pPr lvl="1" eaLnBrk="1" hangingPunct="1">
              <a:buFont typeface="Wingdings" pitchFamily="2" charset="2"/>
              <a:buNone/>
            </a:pPr>
            <a:endParaRPr lang="en-US" dirty="0" smtClean="0"/>
          </a:p>
          <a:p>
            <a:pPr lvl="1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Factors that Influence Hardiness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648200" cy="2819400"/>
          </a:xfrm>
        </p:spPr>
        <p:txBody>
          <a:bodyPr/>
          <a:lstStyle/>
          <a:p>
            <a:pPr eaLnBrk="1" hangingPunct="1"/>
            <a:r>
              <a:rPr lang="en-US" smtClean="0"/>
              <a:t>Minimum temperature</a:t>
            </a:r>
          </a:p>
          <a:p>
            <a:pPr eaLnBrk="1" hangingPunct="1"/>
            <a:r>
              <a:rPr lang="en-US" smtClean="0"/>
              <a:t>Recent temperature patterns</a:t>
            </a:r>
          </a:p>
          <a:p>
            <a:pPr eaLnBrk="1" hangingPunct="1"/>
            <a:r>
              <a:rPr lang="en-US" smtClean="0"/>
              <a:t>Water supply</a:t>
            </a:r>
          </a:p>
          <a:p>
            <a:pPr eaLnBrk="1" hangingPunct="1"/>
            <a:r>
              <a:rPr lang="en-US" smtClean="0"/>
              <a:t>Wind and sun exposure</a:t>
            </a:r>
          </a:p>
          <a:p>
            <a:pPr eaLnBrk="1" hangingPunct="1"/>
            <a:r>
              <a:rPr lang="en-US" smtClean="0"/>
              <a:t>Genetic makeup</a:t>
            </a:r>
          </a:p>
          <a:p>
            <a:pPr eaLnBrk="1" hangingPunct="1"/>
            <a:r>
              <a:rPr lang="en-US" smtClean="0"/>
              <a:t>Carbohydrate reserves</a:t>
            </a:r>
          </a:p>
          <a:p>
            <a:pPr eaLnBrk="1" hangingPunct="1"/>
            <a:endParaRPr lang="en-US" smtClean="0"/>
          </a:p>
        </p:txBody>
      </p:sp>
      <p:grpSp>
        <p:nvGrpSpPr>
          <p:cNvPr id="33796" name="Group 2"/>
          <p:cNvGrpSpPr>
            <a:grpSpLocks/>
          </p:cNvGrpSpPr>
          <p:nvPr/>
        </p:nvGrpSpPr>
        <p:grpSpPr bwMode="auto">
          <a:xfrm>
            <a:off x="3581400" y="3886200"/>
            <a:ext cx="4953000" cy="2362200"/>
            <a:chOff x="432" y="1488"/>
            <a:chExt cx="4896" cy="2352"/>
          </a:xfrm>
        </p:grpSpPr>
        <p:pic>
          <p:nvPicPr>
            <p:cNvPr id="33797" name="Picture 3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8" y="2448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4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2" y="1632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3" y="2574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6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6" y="2574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7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97" y="2256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8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" y="2016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9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1" y="1488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4" name="Freeform 10"/>
            <p:cNvSpPr>
              <a:spLocks/>
            </p:cNvSpPr>
            <p:nvPr/>
          </p:nvSpPr>
          <p:spPr bwMode="auto">
            <a:xfrm>
              <a:off x="432" y="2112"/>
              <a:ext cx="4896" cy="1248"/>
            </a:xfrm>
            <a:custGeom>
              <a:avLst/>
              <a:gdLst>
                <a:gd name="T0" fmla="*/ 0 w 4896"/>
                <a:gd name="T1" fmla="*/ 912 h 1248"/>
                <a:gd name="T2" fmla="*/ 576 w 4896"/>
                <a:gd name="T3" fmla="*/ 1008 h 1248"/>
                <a:gd name="T4" fmla="*/ 1296 w 4896"/>
                <a:gd name="T5" fmla="*/ 192 h 1248"/>
                <a:gd name="T6" fmla="*/ 1872 w 4896"/>
                <a:gd name="T7" fmla="*/ 912 h 1248"/>
                <a:gd name="T8" fmla="*/ 2592 w 4896"/>
                <a:gd name="T9" fmla="*/ 0 h 1248"/>
                <a:gd name="T10" fmla="*/ 3168 w 4896"/>
                <a:gd name="T11" fmla="*/ 1248 h 1248"/>
                <a:gd name="T12" fmla="*/ 3936 w 4896"/>
                <a:gd name="T13" fmla="*/ 480 h 1248"/>
                <a:gd name="T14" fmla="*/ 4464 w 4896"/>
                <a:gd name="T15" fmla="*/ 1248 h 1248"/>
                <a:gd name="T16" fmla="*/ 4896 w 4896"/>
                <a:gd name="T17" fmla="*/ 1008 h 1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6"/>
                <a:gd name="T28" fmla="*/ 0 h 1248"/>
                <a:gd name="T29" fmla="*/ 4896 w 4896"/>
                <a:gd name="T30" fmla="*/ 1248 h 1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6" h="1248">
                  <a:moveTo>
                    <a:pt x="0" y="912"/>
                  </a:moveTo>
                  <a:lnTo>
                    <a:pt x="576" y="1008"/>
                  </a:lnTo>
                  <a:lnTo>
                    <a:pt x="1296" y="192"/>
                  </a:lnTo>
                  <a:lnTo>
                    <a:pt x="1872" y="912"/>
                  </a:lnTo>
                  <a:lnTo>
                    <a:pt x="2592" y="0"/>
                  </a:lnTo>
                  <a:lnTo>
                    <a:pt x="3168" y="1248"/>
                  </a:lnTo>
                  <a:lnTo>
                    <a:pt x="3936" y="480"/>
                  </a:lnTo>
                  <a:lnTo>
                    <a:pt x="4464" y="1248"/>
                  </a:lnTo>
                  <a:lnTo>
                    <a:pt x="4896" y="1008"/>
                  </a:lnTo>
                </a:path>
              </a:pathLst>
            </a:custGeom>
            <a:noFill/>
            <a:ln w="762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001000" cy="563562"/>
          </a:xfrm>
        </p:spPr>
        <p:txBody>
          <a:bodyPr/>
          <a:lstStyle/>
          <a:p>
            <a:pPr algn="ctr" eaLnBrk="1" hangingPunct="1"/>
            <a:r>
              <a:rPr lang="en-US" smtClean="0"/>
              <a:t>Heat Zone Map – the Other Extreme</a:t>
            </a:r>
          </a:p>
        </p:txBody>
      </p:sp>
      <p:pic>
        <p:nvPicPr>
          <p:cNvPr id="34819" name="Picture 15" descr="HeatZoneMap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DF5"/>
              </a:clrFrom>
              <a:clrTo>
                <a:srgbClr val="FCFD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295400"/>
            <a:ext cx="79248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8862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/>
              <a:t>Other heat sinks</a:t>
            </a:r>
          </a:p>
          <a:p>
            <a:pPr marL="795338" lvl="1" indent="-344488" eaLnBrk="1" hangingPunct="1">
              <a:spcBef>
                <a:spcPct val="50000"/>
              </a:spcBef>
            </a:pPr>
            <a:r>
              <a:rPr lang="en-US" dirty="0" smtClean="0"/>
              <a:t>Stone</a:t>
            </a:r>
            <a:r>
              <a:rPr lang="en-US" i="1" dirty="0" smtClean="0"/>
              <a:t>  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dirty="0" smtClean="0"/>
              <a:t>South-facing wall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dirty="0" smtClean="0"/>
              <a:t>Driveway</a:t>
            </a:r>
          </a:p>
        </p:txBody>
      </p:sp>
      <p:sp>
        <p:nvSpPr>
          <p:cNvPr id="35843" name="Rectangle 9"/>
          <p:cNvSpPr>
            <a:spLocks noChangeArrowheads="1"/>
          </p:cNvSpPr>
          <p:nvPr/>
        </p:nvSpPr>
        <p:spPr bwMode="auto">
          <a:xfrm>
            <a:off x="533400" y="5334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>
                <a:solidFill>
                  <a:srgbClr val="3333FF"/>
                </a:solidFill>
              </a:rPr>
              <a:t>Heat Tolerance</a:t>
            </a:r>
          </a:p>
        </p:txBody>
      </p:sp>
      <p:pic>
        <p:nvPicPr>
          <p:cNvPr id="35844" name="Picture 9" descr="7 winter pati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447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7050" y="1349375"/>
            <a:ext cx="7169150" cy="4365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smtClean="0"/>
              <a:t>In hot areas, avoid plants described as</a:t>
            </a:r>
          </a:p>
          <a:p>
            <a:pPr marL="795338" lvl="1" indent="-344488" eaLnBrk="1" hangingPunct="1">
              <a:spcBef>
                <a:spcPct val="50000"/>
              </a:spcBef>
            </a:pPr>
            <a:r>
              <a:rPr lang="en-US" i="1" smtClean="0"/>
              <a:t>“Not a good choice for Desert Southwest”  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i="1" smtClean="0"/>
              <a:t>“Falters in torrid summers”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i="1" smtClean="0"/>
              <a:t>“Melts out in the heat”</a:t>
            </a:r>
          </a:p>
        </p:txBody>
      </p:sp>
      <p:pic>
        <p:nvPicPr>
          <p:cNvPr id="22532" name="Picture 4" descr="Pulmonaria saccharata Mrs Mo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3276600"/>
            <a:ext cx="3276600" cy="29972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3886200" y="6019800"/>
            <a:ext cx="998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Photo: WFF</a:t>
            </a:r>
          </a:p>
        </p:txBody>
      </p:sp>
      <p:sp>
        <p:nvSpPr>
          <p:cNvPr id="36869" name="Rectangle 9"/>
          <p:cNvSpPr>
            <a:spLocks noChangeArrowheads="1"/>
          </p:cNvSpPr>
          <p:nvPr/>
        </p:nvSpPr>
        <p:spPr bwMode="auto">
          <a:xfrm>
            <a:off x="533400" y="5334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>
                <a:solidFill>
                  <a:srgbClr val="3333FF"/>
                </a:solidFill>
              </a:rPr>
              <a:t>Heat Tolerance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ceOfGardening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460515"/>
            <a:ext cx="4423813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5163" y="6032183"/>
            <a:ext cx="93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421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859972" y="4038600"/>
            <a:ext cx="3178628" cy="1814286"/>
            <a:chOff x="856851" y="3728816"/>
            <a:chExt cx="3178628" cy="1814286"/>
          </a:xfrm>
        </p:grpSpPr>
        <p:sp>
          <p:nvSpPr>
            <p:cNvPr id="7" name="Oval Callout 6"/>
            <p:cNvSpPr/>
            <p:nvPr/>
          </p:nvSpPr>
          <p:spPr bwMode="auto">
            <a:xfrm>
              <a:off x="856851" y="3728816"/>
              <a:ext cx="3178628" cy="1814286"/>
            </a:xfrm>
            <a:prstGeom prst="wedgeEllipseCallout">
              <a:avLst>
                <a:gd name="adj1" fmla="val -40957"/>
                <a:gd name="adj2" fmla="val 62565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1651" y="4186016"/>
              <a:ext cx="2641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</a:rPr>
                <a:t>Page number </a:t>
              </a:r>
              <a:br>
                <a:rPr lang="en-US" sz="2800" dirty="0" smtClean="0">
                  <a:latin typeface="+mn-lt"/>
                </a:rPr>
              </a:br>
              <a:r>
                <a:rPr lang="en-US" sz="2800" dirty="0" smtClean="0">
                  <a:latin typeface="+mn-lt"/>
                </a:rPr>
                <a:t>in textbook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7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430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3"/>
          <p:cNvSpPr>
            <a:spLocks noChangeArrowheads="1"/>
          </p:cNvSpPr>
          <p:nvPr/>
        </p:nvSpPr>
        <p:spPr bwMode="auto">
          <a:xfrm>
            <a:off x="6916738" y="6248400"/>
            <a:ext cx="174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cs typeface="Arial" charset="0"/>
              </a:rPr>
              <a:t>Photos: www.kgraff.net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55638"/>
            <a:ext cx="4267200" cy="792162"/>
          </a:xfrm>
          <a:solidFill>
            <a:srgbClr val="FFFFFF">
              <a:alpha val="56862"/>
            </a:srgbClr>
          </a:solidFill>
          <a:effectLst>
            <a:softEdge rad="63500"/>
          </a:effectLst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3333FF"/>
                </a:solidFill>
                <a:latin typeface="+mn-lt"/>
              </a:rPr>
              <a:t>Microclimates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Microclimates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553200" cy="4800600"/>
          </a:xfrm>
        </p:spPr>
        <p:txBody>
          <a:bodyPr/>
          <a:lstStyle/>
          <a:p>
            <a:pPr marL="461963" eaLnBrk="1" hangingPunct="1"/>
            <a:r>
              <a:rPr lang="en-US" dirty="0" smtClean="0"/>
              <a:t>Variations within a specific location</a:t>
            </a:r>
          </a:p>
          <a:p>
            <a:pPr marL="461963" eaLnBrk="1" hangingPunct="1"/>
            <a:r>
              <a:rPr lang="en-US" dirty="0" smtClean="0"/>
              <a:t>May differ significantly from the general climate of a region</a:t>
            </a:r>
          </a:p>
          <a:p>
            <a:pPr marL="461963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838200" y="50292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/>
              <a:t>Heat storing of hardscapes = longer growing season</a:t>
            </a:r>
          </a:p>
        </p:txBody>
      </p:sp>
      <p:pic>
        <p:nvPicPr>
          <p:cNvPr id="436228" name="Picture 4" descr="LDS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200"/>
            <a:ext cx="4343400" cy="297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61530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Microclimates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u="sng" dirty="0" smtClean="0"/>
              <a:t>Influenced by</a:t>
            </a:r>
            <a:r>
              <a:rPr lang="en-US" sz="2800" dirty="0" smtClean="0"/>
              <a:t> </a:t>
            </a:r>
          </a:p>
          <a:p>
            <a:pPr marL="914400" lvl="1" indent="-457200" eaLnBrk="1" hangingPunct="1">
              <a:spcBef>
                <a:spcPct val="75000"/>
              </a:spcBef>
            </a:pPr>
            <a:r>
              <a:rPr lang="en-US" dirty="0" smtClean="0"/>
              <a:t>Elevation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Aspect (north/south orientation)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Hills and hollows (air drainage)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Rocks (heat sinks)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Structures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Bodies of water </a:t>
            </a:r>
          </a:p>
        </p:txBody>
      </p:sp>
      <p:grpSp>
        <p:nvGrpSpPr>
          <p:cNvPr id="39940" name="Group 9"/>
          <p:cNvGrpSpPr>
            <a:grpSpLocks/>
          </p:cNvGrpSpPr>
          <p:nvPr/>
        </p:nvGrpSpPr>
        <p:grpSpPr bwMode="auto">
          <a:xfrm>
            <a:off x="1752600" y="4800600"/>
            <a:ext cx="6581775" cy="1571625"/>
            <a:chOff x="1752600" y="4800600"/>
            <a:chExt cx="6581857" cy="1572399"/>
          </a:xfrm>
        </p:grpSpPr>
        <p:grpSp>
          <p:nvGrpSpPr>
            <p:cNvPr id="39941" name="Group 9"/>
            <p:cNvGrpSpPr>
              <a:grpSpLocks/>
            </p:cNvGrpSpPr>
            <p:nvPr/>
          </p:nvGrpSpPr>
          <p:grpSpPr bwMode="auto">
            <a:xfrm>
              <a:off x="1752600" y="4800600"/>
              <a:ext cx="6096000" cy="1536700"/>
              <a:chOff x="384" y="2400"/>
              <a:chExt cx="4992" cy="1400"/>
            </a:xfrm>
          </p:grpSpPr>
          <p:sp>
            <p:nvSpPr>
              <p:cNvPr id="39943" name="Freeform 5"/>
              <p:cNvSpPr>
                <a:spLocks/>
              </p:cNvSpPr>
              <p:nvPr/>
            </p:nvSpPr>
            <p:spPr bwMode="auto">
              <a:xfrm>
                <a:off x="384" y="2400"/>
                <a:ext cx="4992" cy="1400"/>
              </a:xfrm>
              <a:custGeom>
                <a:avLst/>
                <a:gdLst>
                  <a:gd name="T0" fmla="*/ 14047 w 2976"/>
                  <a:gd name="T1" fmla="*/ 0 h 1208"/>
                  <a:gd name="T2" fmla="*/ 13141 w 2976"/>
                  <a:gd name="T3" fmla="*/ 75 h 1208"/>
                  <a:gd name="T4" fmla="*/ 12913 w 2976"/>
                  <a:gd name="T5" fmla="*/ 299 h 1208"/>
                  <a:gd name="T6" fmla="*/ 12233 w 2976"/>
                  <a:gd name="T7" fmla="*/ 523 h 1208"/>
                  <a:gd name="T8" fmla="*/ 12007 w 2976"/>
                  <a:gd name="T9" fmla="*/ 822 h 1208"/>
                  <a:gd name="T10" fmla="*/ 10647 w 2976"/>
                  <a:gd name="T11" fmla="*/ 1121 h 1208"/>
                  <a:gd name="T12" fmla="*/ 9516 w 2976"/>
                  <a:gd name="T13" fmla="*/ 1270 h 1208"/>
                  <a:gd name="T14" fmla="*/ 8835 w 2976"/>
                  <a:gd name="T15" fmla="*/ 1495 h 1208"/>
                  <a:gd name="T16" fmla="*/ 7704 w 2976"/>
                  <a:gd name="T17" fmla="*/ 1793 h 1208"/>
                  <a:gd name="T18" fmla="*/ 6342 w 2976"/>
                  <a:gd name="T19" fmla="*/ 1868 h 1208"/>
                  <a:gd name="T20" fmla="*/ 5212 w 2976"/>
                  <a:gd name="T21" fmla="*/ 1718 h 1208"/>
                  <a:gd name="T22" fmla="*/ 4531 w 2976"/>
                  <a:gd name="T23" fmla="*/ 1420 h 1208"/>
                  <a:gd name="T24" fmla="*/ 3170 w 2976"/>
                  <a:gd name="T25" fmla="*/ 1195 h 1208"/>
                  <a:gd name="T26" fmla="*/ 2493 w 2976"/>
                  <a:gd name="T27" fmla="*/ 1047 h 1208"/>
                  <a:gd name="T28" fmla="*/ 1359 w 2976"/>
                  <a:gd name="T29" fmla="*/ 746 h 1208"/>
                  <a:gd name="T30" fmla="*/ 906 w 2976"/>
                  <a:gd name="T31" fmla="*/ 373 h 1208"/>
                  <a:gd name="T32" fmla="*/ 228 w 2976"/>
                  <a:gd name="T33" fmla="*/ 225 h 1208"/>
                  <a:gd name="T34" fmla="*/ 0 w 2976"/>
                  <a:gd name="T35" fmla="*/ 225 h 120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76"/>
                  <a:gd name="T55" fmla="*/ 0 h 1208"/>
                  <a:gd name="T56" fmla="*/ 2976 w 2976"/>
                  <a:gd name="T57" fmla="*/ 1208 h 120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76" h="1208">
                    <a:moveTo>
                      <a:pt x="2976" y="0"/>
                    </a:moveTo>
                    <a:cubicBezTo>
                      <a:pt x="2900" y="8"/>
                      <a:pt x="2824" y="16"/>
                      <a:pt x="2784" y="48"/>
                    </a:cubicBezTo>
                    <a:cubicBezTo>
                      <a:pt x="2744" y="80"/>
                      <a:pt x="2768" y="144"/>
                      <a:pt x="2736" y="192"/>
                    </a:cubicBezTo>
                    <a:cubicBezTo>
                      <a:pt x="2704" y="240"/>
                      <a:pt x="2624" y="280"/>
                      <a:pt x="2592" y="336"/>
                    </a:cubicBezTo>
                    <a:cubicBezTo>
                      <a:pt x="2560" y="392"/>
                      <a:pt x="2600" y="464"/>
                      <a:pt x="2544" y="528"/>
                    </a:cubicBezTo>
                    <a:cubicBezTo>
                      <a:pt x="2488" y="592"/>
                      <a:pt x="2344" y="672"/>
                      <a:pt x="2256" y="720"/>
                    </a:cubicBezTo>
                    <a:cubicBezTo>
                      <a:pt x="2168" y="768"/>
                      <a:pt x="2080" y="776"/>
                      <a:pt x="2016" y="816"/>
                    </a:cubicBezTo>
                    <a:cubicBezTo>
                      <a:pt x="1952" y="856"/>
                      <a:pt x="1936" y="904"/>
                      <a:pt x="1872" y="960"/>
                    </a:cubicBezTo>
                    <a:cubicBezTo>
                      <a:pt x="1808" y="1016"/>
                      <a:pt x="1720" y="1112"/>
                      <a:pt x="1632" y="1152"/>
                    </a:cubicBezTo>
                    <a:cubicBezTo>
                      <a:pt x="1544" y="1192"/>
                      <a:pt x="1432" y="1208"/>
                      <a:pt x="1344" y="1200"/>
                    </a:cubicBezTo>
                    <a:cubicBezTo>
                      <a:pt x="1256" y="1192"/>
                      <a:pt x="1168" y="1152"/>
                      <a:pt x="1104" y="1104"/>
                    </a:cubicBezTo>
                    <a:cubicBezTo>
                      <a:pt x="1040" y="1056"/>
                      <a:pt x="1032" y="968"/>
                      <a:pt x="960" y="912"/>
                    </a:cubicBezTo>
                    <a:cubicBezTo>
                      <a:pt x="888" y="856"/>
                      <a:pt x="744" y="808"/>
                      <a:pt x="672" y="768"/>
                    </a:cubicBezTo>
                    <a:cubicBezTo>
                      <a:pt x="600" y="728"/>
                      <a:pt x="592" y="720"/>
                      <a:pt x="528" y="672"/>
                    </a:cubicBezTo>
                    <a:cubicBezTo>
                      <a:pt x="464" y="624"/>
                      <a:pt x="344" y="552"/>
                      <a:pt x="288" y="480"/>
                    </a:cubicBezTo>
                    <a:cubicBezTo>
                      <a:pt x="232" y="408"/>
                      <a:pt x="232" y="296"/>
                      <a:pt x="192" y="240"/>
                    </a:cubicBezTo>
                    <a:cubicBezTo>
                      <a:pt x="152" y="184"/>
                      <a:pt x="80" y="160"/>
                      <a:pt x="48" y="144"/>
                    </a:cubicBezTo>
                    <a:cubicBezTo>
                      <a:pt x="16" y="128"/>
                      <a:pt x="8" y="136"/>
                      <a:pt x="0" y="144"/>
                    </a:cubicBezTo>
                  </a:path>
                </a:pathLst>
              </a:custGeom>
              <a:noFill/>
              <a:ln w="762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9944" name="Picture 6" descr="SunWint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846" y="2640"/>
                <a:ext cx="900" cy="1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45" name="Picture 7" descr="SunSum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08" y="2486"/>
                <a:ext cx="1728" cy="1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6553260" y="6096638"/>
              <a:ext cx="1781197" cy="276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Artwork: David Whiting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Aspect</a:t>
            </a:r>
          </a:p>
        </p:txBody>
      </p:sp>
      <p:sp>
        <p:nvSpPr>
          <p:cNvPr id="40964" name="Rectangle 10"/>
          <p:cNvSpPr>
            <a:spLocks noChangeArrowheads="1"/>
          </p:cNvSpPr>
          <p:nvPr/>
        </p:nvSpPr>
        <p:spPr bwMode="auto">
          <a:xfrm>
            <a:off x="533400" y="19050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9913" indent="-344488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South slope versus north slope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3200400" y="2667000"/>
            <a:ext cx="5184775" cy="3738563"/>
            <a:chOff x="3200400" y="2667000"/>
            <a:chExt cx="5184120" cy="3738563"/>
          </a:xfrm>
        </p:grpSpPr>
        <p:pic>
          <p:nvPicPr>
            <p:cNvPr id="438281" name="Picture 9" descr="October 8 2004 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2667000"/>
              <a:ext cx="5180945" cy="37385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0967" name="Rectangle 13"/>
            <p:cNvSpPr>
              <a:spLocks noChangeArrowheads="1"/>
            </p:cNvSpPr>
            <p:nvPr/>
          </p:nvSpPr>
          <p:spPr bwMode="auto">
            <a:xfrm>
              <a:off x="6857538" y="6096000"/>
              <a:ext cx="152698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smtClean="0">
                <a:solidFill>
                  <a:srgbClr val="3333FF"/>
                </a:solidFill>
              </a:rPr>
              <a:t>Aspect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533400" y="1905000"/>
            <a:ext cx="754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9913" indent="-344488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 dirty="0"/>
              <a:t>Different sides </a:t>
            </a:r>
            <a:r>
              <a:rPr lang="en-US" sz="2400" dirty="0" smtClean="0"/>
              <a:t>of </a:t>
            </a:r>
            <a:r>
              <a:rPr lang="en-US" sz="2400" dirty="0"/>
              <a:t>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valley </a:t>
            </a:r>
            <a:r>
              <a:rPr lang="en-US" sz="2400" dirty="0"/>
              <a:t>have </a:t>
            </a:r>
            <a:r>
              <a:rPr lang="en-US" sz="2400" dirty="0" smtClean="0"/>
              <a:t>very </a:t>
            </a:r>
            <a:br>
              <a:rPr lang="en-US" sz="2400" dirty="0" smtClean="0"/>
            </a:br>
            <a:r>
              <a:rPr lang="en-US" sz="2400" dirty="0" smtClean="0"/>
              <a:t>different microclimates.</a:t>
            </a:r>
            <a:endParaRPr lang="en-US" sz="2400" dirty="0"/>
          </a:p>
        </p:txBody>
      </p:sp>
      <p:pic>
        <p:nvPicPr>
          <p:cNvPr id="41989" name="Picture 7" descr="valley image from the 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3505200"/>
            <a:ext cx="49530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0326" name="Picture 6" descr="Sl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890" y="685800"/>
            <a:ext cx="385871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Drainage</a:t>
            </a:r>
          </a:p>
          <a:p>
            <a:pPr marL="569913" lvl="1" indent="-336550" eaLnBrk="1" hangingPunct="1">
              <a:spcBef>
                <a:spcPct val="50000"/>
              </a:spcBef>
            </a:pPr>
            <a:r>
              <a:rPr lang="en-US" dirty="0" smtClean="0"/>
              <a:t>Valleys are cooler than hillsides</a:t>
            </a:r>
          </a:p>
          <a:p>
            <a:pPr marL="1258888" lvl="2" indent="-344488" eaLnBrk="1" hangingPunct="1">
              <a:spcBef>
                <a:spcPct val="50000"/>
              </a:spcBef>
              <a:buFontTx/>
              <a:buChar char="o"/>
            </a:pPr>
            <a:r>
              <a:rPr lang="en-US" sz="2000" dirty="0" smtClean="0"/>
              <a:t>At night, cool air drains to low spots. 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Valley floors may be over 10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F cooler than surrounding gardens on hillsides above the valley floor</a:t>
            </a:r>
          </a:p>
        </p:txBody>
      </p: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4038600" y="3505200"/>
            <a:ext cx="3810000" cy="2709863"/>
            <a:chOff x="3216" y="1536"/>
            <a:chExt cx="2400" cy="1824"/>
          </a:xfrm>
        </p:grpSpPr>
        <p:sp>
          <p:nvSpPr>
            <p:cNvPr id="43013" name="Freeform 7"/>
            <p:cNvSpPr>
              <a:spLocks/>
            </p:cNvSpPr>
            <p:nvPr/>
          </p:nvSpPr>
          <p:spPr bwMode="auto">
            <a:xfrm>
              <a:off x="3216" y="1864"/>
              <a:ext cx="2208" cy="1496"/>
            </a:xfrm>
            <a:custGeom>
              <a:avLst/>
              <a:gdLst>
                <a:gd name="T0" fmla="*/ 1797 w 2448"/>
                <a:gd name="T1" fmla="*/ 8 h 1448"/>
                <a:gd name="T2" fmla="*/ 1550 w 2448"/>
                <a:gd name="T3" fmla="*/ 62 h 1448"/>
                <a:gd name="T4" fmla="*/ 1374 w 2448"/>
                <a:gd name="T5" fmla="*/ 379 h 1448"/>
                <a:gd name="T6" fmla="*/ 1303 w 2448"/>
                <a:gd name="T7" fmla="*/ 644 h 1448"/>
                <a:gd name="T8" fmla="*/ 1127 w 2448"/>
                <a:gd name="T9" fmla="*/ 856 h 1448"/>
                <a:gd name="T10" fmla="*/ 916 w 2448"/>
                <a:gd name="T11" fmla="*/ 1226 h 1448"/>
                <a:gd name="T12" fmla="*/ 669 w 2448"/>
                <a:gd name="T13" fmla="*/ 1438 h 1448"/>
                <a:gd name="T14" fmla="*/ 387 w 2448"/>
                <a:gd name="T15" fmla="*/ 1597 h 1448"/>
                <a:gd name="T16" fmla="*/ 176 w 2448"/>
                <a:gd name="T17" fmla="*/ 1438 h 1448"/>
                <a:gd name="T18" fmla="*/ 141 w 2448"/>
                <a:gd name="T19" fmla="*/ 1385 h 1448"/>
                <a:gd name="T20" fmla="*/ 0 w 2448"/>
                <a:gd name="T21" fmla="*/ 1279 h 14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48"/>
                <a:gd name="T34" fmla="*/ 0 h 1448"/>
                <a:gd name="T35" fmla="*/ 2448 w 2448"/>
                <a:gd name="T36" fmla="*/ 1448 h 14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48" h="1448">
                  <a:moveTo>
                    <a:pt x="2448" y="8"/>
                  </a:moveTo>
                  <a:cubicBezTo>
                    <a:pt x="2328" y="4"/>
                    <a:pt x="2208" y="0"/>
                    <a:pt x="2112" y="56"/>
                  </a:cubicBezTo>
                  <a:cubicBezTo>
                    <a:pt x="2016" y="112"/>
                    <a:pt x="1928" y="256"/>
                    <a:pt x="1872" y="344"/>
                  </a:cubicBezTo>
                  <a:cubicBezTo>
                    <a:pt x="1816" y="432"/>
                    <a:pt x="1832" y="512"/>
                    <a:pt x="1776" y="584"/>
                  </a:cubicBezTo>
                  <a:cubicBezTo>
                    <a:pt x="1720" y="656"/>
                    <a:pt x="1624" y="688"/>
                    <a:pt x="1536" y="776"/>
                  </a:cubicBezTo>
                  <a:cubicBezTo>
                    <a:pt x="1448" y="864"/>
                    <a:pt x="1352" y="1024"/>
                    <a:pt x="1248" y="1112"/>
                  </a:cubicBezTo>
                  <a:cubicBezTo>
                    <a:pt x="1144" y="1200"/>
                    <a:pt x="1032" y="1248"/>
                    <a:pt x="912" y="1304"/>
                  </a:cubicBezTo>
                  <a:cubicBezTo>
                    <a:pt x="792" y="1360"/>
                    <a:pt x="640" y="1448"/>
                    <a:pt x="528" y="1448"/>
                  </a:cubicBezTo>
                  <a:cubicBezTo>
                    <a:pt x="416" y="1448"/>
                    <a:pt x="296" y="1336"/>
                    <a:pt x="240" y="1304"/>
                  </a:cubicBezTo>
                  <a:cubicBezTo>
                    <a:pt x="184" y="1272"/>
                    <a:pt x="232" y="1280"/>
                    <a:pt x="192" y="1256"/>
                  </a:cubicBezTo>
                  <a:cubicBezTo>
                    <a:pt x="152" y="1232"/>
                    <a:pt x="32" y="1176"/>
                    <a:pt x="0" y="1160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4" name="Text Box 8"/>
            <p:cNvSpPr txBox="1">
              <a:spLocks noChangeArrowheads="1"/>
            </p:cNvSpPr>
            <p:nvPr/>
          </p:nvSpPr>
          <p:spPr bwMode="auto">
            <a:xfrm>
              <a:off x="3408" y="2928"/>
              <a:ext cx="67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333399"/>
                  </a:solidFill>
                  <a:latin typeface="Arial Rounded MT Bold" pitchFamily="34" charset="0"/>
                </a:rPr>
                <a:t>COLD</a:t>
              </a:r>
            </a:p>
          </p:txBody>
        </p:sp>
        <p:sp>
          <p:nvSpPr>
            <p:cNvPr id="43015" name="Text Box 9"/>
            <p:cNvSpPr txBox="1">
              <a:spLocks noChangeArrowheads="1"/>
            </p:cNvSpPr>
            <p:nvPr/>
          </p:nvSpPr>
          <p:spPr bwMode="auto">
            <a:xfrm>
              <a:off x="4512" y="2736"/>
              <a:ext cx="86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FF9933"/>
                  </a:solidFill>
                  <a:latin typeface="Arial Rounded MT Bold" pitchFamily="34" charset="0"/>
                </a:rPr>
                <a:t>Warmer</a:t>
              </a:r>
            </a:p>
          </p:txBody>
        </p:sp>
        <p:sp>
          <p:nvSpPr>
            <p:cNvPr id="43016" name="Text Box 10"/>
            <p:cNvSpPr txBox="1">
              <a:spLocks noChangeArrowheads="1"/>
            </p:cNvSpPr>
            <p:nvPr/>
          </p:nvSpPr>
          <p:spPr bwMode="auto">
            <a:xfrm>
              <a:off x="4945" y="1536"/>
              <a:ext cx="67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333399"/>
                  </a:solidFill>
                  <a:latin typeface="Arial Rounded MT Bold" pitchFamily="34" charset="0"/>
                </a:rPr>
                <a:t>COLD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6" name="Picture 4" descr="SBSF709"/>
          <p:cNvPicPr>
            <a:picLocks noChangeAspect="1" noChangeArrowheads="1"/>
          </p:cNvPicPr>
          <p:nvPr/>
        </p:nvPicPr>
        <p:blipFill>
          <a:blip r:embed="rId3" cstate="print"/>
          <a:srcRect r="12121"/>
          <a:stretch>
            <a:fillRect/>
          </a:stretch>
        </p:blipFill>
        <p:spPr bwMode="auto">
          <a:xfrm>
            <a:off x="4114800" y="1600200"/>
            <a:ext cx="4419600" cy="3770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3124200" cy="3810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3333FF"/>
                </a:solidFill>
              </a:rPr>
              <a:t>Drainage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Air drainage and aspect may change growing season by 1-2 zones and blooming by 2-6 weeks.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Learn to create and </a:t>
            </a:r>
            <a:br>
              <a:rPr lang="en-US" sz="3600" b="1" dirty="0" smtClean="0">
                <a:solidFill>
                  <a:srgbClr val="3333FF"/>
                </a:solidFill>
              </a:rPr>
            </a:br>
            <a:r>
              <a:rPr lang="en-US" sz="3600" b="1" dirty="0" smtClean="0">
                <a:solidFill>
                  <a:srgbClr val="3333FF"/>
                </a:solidFill>
              </a:rPr>
              <a:t>exploit microclimates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3200400"/>
            <a:ext cx="8077200" cy="2514600"/>
            <a:chOff x="336" y="2400"/>
            <a:chExt cx="5088" cy="1584"/>
          </a:xfrm>
        </p:grpSpPr>
        <p:sp>
          <p:nvSpPr>
            <p:cNvPr id="45062" name="Freeform 7"/>
            <p:cNvSpPr>
              <a:spLocks/>
            </p:cNvSpPr>
            <p:nvPr/>
          </p:nvSpPr>
          <p:spPr bwMode="auto">
            <a:xfrm>
              <a:off x="384" y="2400"/>
              <a:ext cx="4992" cy="1400"/>
            </a:xfrm>
            <a:custGeom>
              <a:avLst/>
              <a:gdLst>
                <a:gd name="T0" fmla="*/ 14047 w 2976"/>
                <a:gd name="T1" fmla="*/ 0 h 1208"/>
                <a:gd name="T2" fmla="*/ 13141 w 2976"/>
                <a:gd name="T3" fmla="*/ 75 h 1208"/>
                <a:gd name="T4" fmla="*/ 12913 w 2976"/>
                <a:gd name="T5" fmla="*/ 299 h 1208"/>
                <a:gd name="T6" fmla="*/ 12233 w 2976"/>
                <a:gd name="T7" fmla="*/ 523 h 1208"/>
                <a:gd name="T8" fmla="*/ 12007 w 2976"/>
                <a:gd name="T9" fmla="*/ 822 h 1208"/>
                <a:gd name="T10" fmla="*/ 10647 w 2976"/>
                <a:gd name="T11" fmla="*/ 1121 h 1208"/>
                <a:gd name="T12" fmla="*/ 9516 w 2976"/>
                <a:gd name="T13" fmla="*/ 1270 h 1208"/>
                <a:gd name="T14" fmla="*/ 8835 w 2976"/>
                <a:gd name="T15" fmla="*/ 1495 h 1208"/>
                <a:gd name="T16" fmla="*/ 7704 w 2976"/>
                <a:gd name="T17" fmla="*/ 1793 h 1208"/>
                <a:gd name="T18" fmla="*/ 6342 w 2976"/>
                <a:gd name="T19" fmla="*/ 1868 h 1208"/>
                <a:gd name="T20" fmla="*/ 5212 w 2976"/>
                <a:gd name="T21" fmla="*/ 1718 h 1208"/>
                <a:gd name="T22" fmla="*/ 4531 w 2976"/>
                <a:gd name="T23" fmla="*/ 1420 h 1208"/>
                <a:gd name="T24" fmla="*/ 3170 w 2976"/>
                <a:gd name="T25" fmla="*/ 1195 h 1208"/>
                <a:gd name="T26" fmla="*/ 2493 w 2976"/>
                <a:gd name="T27" fmla="*/ 1047 h 1208"/>
                <a:gd name="T28" fmla="*/ 1359 w 2976"/>
                <a:gd name="T29" fmla="*/ 746 h 1208"/>
                <a:gd name="T30" fmla="*/ 906 w 2976"/>
                <a:gd name="T31" fmla="*/ 373 h 1208"/>
                <a:gd name="T32" fmla="*/ 228 w 2976"/>
                <a:gd name="T33" fmla="*/ 225 h 1208"/>
                <a:gd name="T34" fmla="*/ 0 w 2976"/>
                <a:gd name="T35" fmla="*/ 225 h 12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76"/>
                <a:gd name="T55" fmla="*/ 0 h 1208"/>
                <a:gd name="T56" fmla="*/ 2976 w 2976"/>
                <a:gd name="T57" fmla="*/ 1208 h 12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76" h="1208">
                  <a:moveTo>
                    <a:pt x="2976" y="0"/>
                  </a:moveTo>
                  <a:cubicBezTo>
                    <a:pt x="2900" y="8"/>
                    <a:pt x="2824" y="16"/>
                    <a:pt x="2784" y="48"/>
                  </a:cubicBezTo>
                  <a:cubicBezTo>
                    <a:pt x="2744" y="80"/>
                    <a:pt x="2768" y="144"/>
                    <a:pt x="2736" y="192"/>
                  </a:cubicBezTo>
                  <a:cubicBezTo>
                    <a:pt x="2704" y="240"/>
                    <a:pt x="2624" y="280"/>
                    <a:pt x="2592" y="336"/>
                  </a:cubicBezTo>
                  <a:cubicBezTo>
                    <a:pt x="2560" y="392"/>
                    <a:pt x="2600" y="464"/>
                    <a:pt x="2544" y="528"/>
                  </a:cubicBezTo>
                  <a:cubicBezTo>
                    <a:pt x="2488" y="592"/>
                    <a:pt x="2344" y="672"/>
                    <a:pt x="2256" y="720"/>
                  </a:cubicBezTo>
                  <a:cubicBezTo>
                    <a:pt x="2168" y="768"/>
                    <a:pt x="2080" y="776"/>
                    <a:pt x="2016" y="816"/>
                  </a:cubicBezTo>
                  <a:cubicBezTo>
                    <a:pt x="1952" y="856"/>
                    <a:pt x="1936" y="904"/>
                    <a:pt x="1872" y="960"/>
                  </a:cubicBezTo>
                  <a:cubicBezTo>
                    <a:pt x="1808" y="1016"/>
                    <a:pt x="1720" y="1112"/>
                    <a:pt x="1632" y="1152"/>
                  </a:cubicBezTo>
                  <a:cubicBezTo>
                    <a:pt x="1544" y="1192"/>
                    <a:pt x="1432" y="1208"/>
                    <a:pt x="1344" y="1200"/>
                  </a:cubicBezTo>
                  <a:cubicBezTo>
                    <a:pt x="1256" y="1192"/>
                    <a:pt x="1168" y="1152"/>
                    <a:pt x="1104" y="1104"/>
                  </a:cubicBezTo>
                  <a:cubicBezTo>
                    <a:pt x="1040" y="1056"/>
                    <a:pt x="1032" y="968"/>
                    <a:pt x="960" y="912"/>
                  </a:cubicBezTo>
                  <a:cubicBezTo>
                    <a:pt x="888" y="856"/>
                    <a:pt x="744" y="808"/>
                    <a:pt x="672" y="768"/>
                  </a:cubicBezTo>
                  <a:cubicBezTo>
                    <a:pt x="600" y="728"/>
                    <a:pt x="592" y="720"/>
                    <a:pt x="528" y="672"/>
                  </a:cubicBezTo>
                  <a:cubicBezTo>
                    <a:pt x="464" y="624"/>
                    <a:pt x="344" y="552"/>
                    <a:pt x="288" y="480"/>
                  </a:cubicBezTo>
                  <a:cubicBezTo>
                    <a:pt x="232" y="408"/>
                    <a:pt x="232" y="296"/>
                    <a:pt x="192" y="240"/>
                  </a:cubicBezTo>
                  <a:cubicBezTo>
                    <a:pt x="152" y="184"/>
                    <a:pt x="80" y="160"/>
                    <a:pt x="48" y="144"/>
                  </a:cubicBezTo>
                  <a:cubicBezTo>
                    <a:pt x="16" y="128"/>
                    <a:pt x="8" y="136"/>
                    <a:pt x="0" y="144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063" name="Picture 8" descr="SunWint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846" y="2640"/>
              <a:ext cx="900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Picture 9" descr="SunSum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8" y="2486"/>
              <a:ext cx="1728" cy="1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5" name="Text Box 10"/>
            <p:cNvSpPr txBox="1">
              <a:spLocks noChangeArrowheads="1"/>
            </p:cNvSpPr>
            <p:nvPr/>
          </p:nvSpPr>
          <p:spPr bwMode="auto">
            <a:xfrm>
              <a:off x="336" y="3696"/>
              <a:ext cx="5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tabLst>
                  <a:tab pos="1490663" algn="ctr"/>
                  <a:tab pos="6403975" algn="ctr"/>
                </a:tabLst>
              </a:pPr>
              <a:r>
                <a:rPr lang="en-US" sz="2400" dirty="0">
                  <a:latin typeface="Times New Roman" pitchFamily="18" charset="0"/>
                </a:rPr>
                <a:t>	</a:t>
              </a:r>
              <a:r>
                <a:rPr lang="en-US" sz="2400" dirty="0" smtClean="0">
                  <a:solidFill>
                    <a:srgbClr val="3333FF"/>
                  </a:solidFill>
                  <a:latin typeface="+mn-lt"/>
                </a:rPr>
                <a:t>north facing </a:t>
              </a:r>
              <a:r>
                <a:rPr lang="en-US" sz="2400" dirty="0">
                  <a:solidFill>
                    <a:srgbClr val="3333FF"/>
                  </a:solidFill>
                  <a:latin typeface="+mn-lt"/>
                </a:rPr>
                <a:t>exposure	</a:t>
              </a:r>
              <a:r>
                <a:rPr lang="en-US" sz="2400" dirty="0" smtClean="0">
                  <a:solidFill>
                    <a:srgbClr val="3333FF"/>
                  </a:solidFill>
                  <a:latin typeface="+mn-lt"/>
                </a:rPr>
                <a:t>south facing </a:t>
              </a:r>
              <a:r>
                <a:rPr lang="en-US" sz="2400" dirty="0">
                  <a:solidFill>
                    <a:srgbClr val="3333FF"/>
                  </a:solidFill>
                  <a:latin typeface="+mn-lt"/>
                </a:rPr>
                <a:t>exposure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143000"/>
            <a:ext cx="82296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Warmer microclimate with large rocks </a:t>
            </a:r>
            <a:br>
              <a:rPr lang="en-US" sz="3200" b="1" dirty="0" smtClean="0">
                <a:solidFill>
                  <a:srgbClr val="3333FF"/>
                </a:solidFill>
              </a:rPr>
            </a:br>
            <a:r>
              <a:rPr lang="en-US" sz="3200" b="1" dirty="0" smtClean="0">
                <a:solidFill>
                  <a:srgbClr val="3333FF"/>
                </a:solidFill>
              </a:rPr>
              <a:t>as heat sink</a:t>
            </a:r>
          </a:p>
        </p:txBody>
      </p:sp>
      <p:pic>
        <p:nvPicPr>
          <p:cNvPr id="288775" name="Picture 7" descr="SBSF3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01900"/>
            <a:ext cx="5257800" cy="394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3453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3696" y="384"/>
              <a:ext cx="1503" cy="3648"/>
              <a:chOff x="3696" y="384"/>
              <a:chExt cx="1503" cy="3648"/>
            </a:xfrm>
          </p:grpSpPr>
          <p:sp>
            <p:nvSpPr>
              <p:cNvPr id="534534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3696" y="384"/>
                <a:ext cx="1503" cy="3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3696" y="651"/>
                <a:ext cx="1347" cy="3380"/>
                <a:chOff x="3696" y="651"/>
                <a:chExt cx="1347" cy="3380"/>
              </a:xfrm>
            </p:grpSpPr>
            <p:sp>
              <p:nvSpPr>
                <p:cNvPr id="534536" name="Freeform 8"/>
                <p:cNvSpPr>
                  <a:spLocks/>
                </p:cNvSpPr>
                <p:nvPr/>
              </p:nvSpPr>
              <p:spPr bwMode="auto">
                <a:xfrm>
                  <a:off x="4039" y="784"/>
                  <a:ext cx="790" cy="772"/>
                </a:xfrm>
                <a:custGeom>
                  <a:avLst/>
                  <a:gdLst/>
                  <a:ahLst/>
                  <a:cxnLst>
                    <a:cxn ang="0">
                      <a:pos x="241" y="325"/>
                    </a:cxn>
                    <a:cxn ang="0">
                      <a:pos x="310" y="222"/>
                    </a:cxn>
                    <a:cxn ang="0">
                      <a:pos x="386" y="146"/>
                    </a:cxn>
                    <a:cxn ang="0">
                      <a:pos x="464" y="51"/>
                    </a:cxn>
                    <a:cxn ang="0">
                      <a:pos x="559" y="8"/>
                    </a:cxn>
                    <a:cxn ang="0">
                      <a:pos x="635" y="0"/>
                    </a:cxn>
                    <a:cxn ang="0">
                      <a:pos x="714" y="25"/>
                    </a:cxn>
                    <a:cxn ang="0">
                      <a:pos x="756" y="85"/>
                    </a:cxn>
                    <a:cxn ang="0">
                      <a:pos x="790" y="197"/>
                    </a:cxn>
                    <a:cxn ang="0">
                      <a:pos x="781" y="317"/>
                    </a:cxn>
                    <a:cxn ang="0">
                      <a:pos x="747" y="420"/>
                    </a:cxn>
                    <a:cxn ang="0">
                      <a:pos x="662" y="541"/>
                    </a:cxn>
                    <a:cxn ang="0">
                      <a:pos x="568" y="626"/>
                    </a:cxn>
                    <a:cxn ang="0">
                      <a:pos x="464" y="703"/>
                    </a:cxn>
                    <a:cxn ang="0">
                      <a:pos x="353" y="755"/>
                    </a:cxn>
                    <a:cxn ang="0">
                      <a:pos x="258" y="772"/>
                    </a:cxn>
                    <a:cxn ang="0">
                      <a:pos x="215" y="747"/>
                    </a:cxn>
                    <a:cxn ang="0">
                      <a:pos x="180" y="644"/>
                    </a:cxn>
                    <a:cxn ang="0">
                      <a:pos x="189" y="507"/>
                    </a:cxn>
                    <a:cxn ang="0">
                      <a:pos x="25" y="514"/>
                    </a:cxn>
                    <a:cxn ang="0">
                      <a:pos x="0" y="489"/>
                    </a:cxn>
                    <a:cxn ang="0">
                      <a:pos x="25" y="438"/>
                    </a:cxn>
                    <a:cxn ang="0">
                      <a:pos x="198" y="429"/>
                    </a:cxn>
                    <a:cxn ang="0">
                      <a:pos x="241" y="325"/>
                    </a:cxn>
                  </a:cxnLst>
                  <a:rect l="0" t="0" r="r" b="b"/>
                  <a:pathLst>
                    <a:path w="790" h="772">
                      <a:moveTo>
                        <a:pt x="241" y="325"/>
                      </a:moveTo>
                      <a:lnTo>
                        <a:pt x="310" y="222"/>
                      </a:lnTo>
                      <a:lnTo>
                        <a:pt x="386" y="146"/>
                      </a:lnTo>
                      <a:lnTo>
                        <a:pt x="464" y="51"/>
                      </a:lnTo>
                      <a:lnTo>
                        <a:pt x="559" y="8"/>
                      </a:lnTo>
                      <a:lnTo>
                        <a:pt x="635" y="0"/>
                      </a:lnTo>
                      <a:lnTo>
                        <a:pt x="714" y="25"/>
                      </a:lnTo>
                      <a:lnTo>
                        <a:pt x="756" y="85"/>
                      </a:lnTo>
                      <a:lnTo>
                        <a:pt x="790" y="197"/>
                      </a:lnTo>
                      <a:lnTo>
                        <a:pt x="781" y="317"/>
                      </a:lnTo>
                      <a:lnTo>
                        <a:pt x="747" y="420"/>
                      </a:lnTo>
                      <a:lnTo>
                        <a:pt x="662" y="541"/>
                      </a:lnTo>
                      <a:lnTo>
                        <a:pt x="568" y="626"/>
                      </a:lnTo>
                      <a:lnTo>
                        <a:pt x="464" y="703"/>
                      </a:lnTo>
                      <a:lnTo>
                        <a:pt x="353" y="755"/>
                      </a:lnTo>
                      <a:lnTo>
                        <a:pt x="258" y="772"/>
                      </a:lnTo>
                      <a:lnTo>
                        <a:pt x="215" y="747"/>
                      </a:lnTo>
                      <a:lnTo>
                        <a:pt x="180" y="644"/>
                      </a:lnTo>
                      <a:lnTo>
                        <a:pt x="189" y="507"/>
                      </a:lnTo>
                      <a:lnTo>
                        <a:pt x="25" y="514"/>
                      </a:lnTo>
                      <a:lnTo>
                        <a:pt x="0" y="489"/>
                      </a:lnTo>
                      <a:lnTo>
                        <a:pt x="25" y="438"/>
                      </a:lnTo>
                      <a:lnTo>
                        <a:pt x="198" y="429"/>
                      </a:lnTo>
                      <a:lnTo>
                        <a:pt x="241" y="3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37" name="Freeform 9"/>
                <p:cNvSpPr>
                  <a:spLocks/>
                </p:cNvSpPr>
                <p:nvPr/>
              </p:nvSpPr>
              <p:spPr bwMode="auto">
                <a:xfrm>
                  <a:off x="3997" y="1598"/>
                  <a:ext cx="548" cy="1135"/>
                </a:xfrm>
                <a:custGeom>
                  <a:avLst/>
                  <a:gdLst/>
                  <a:ahLst/>
                  <a:cxnLst>
                    <a:cxn ang="0">
                      <a:pos x="154" y="95"/>
                    </a:cxn>
                    <a:cxn ang="0">
                      <a:pos x="231" y="26"/>
                    </a:cxn>
                    <a:cxn ang="0">
                      <a:pos x="350" y="0"/>
                    </a:cxn>
                    <a:cxn ang="0">
                      <a:pos x="453" y="17"/>
                    </a:cxn>
                    <a:cxn ang="0">
                      <a:pos x="530" y="87"/>
                    </a:cxn>
                    <a:cxn ang="0">
                      <a:pos x="548" y="138"/>
                    </a:cxn>
                    <a:cxn ang="0">
                      <a:pos x="548" y="206"/>
                    </a:cxn>
                    <a:cxn ang="0">
                      <a:pos x="514" y="266"/>
                    </a:cxn>
                    <a:cxn ang="0">
                      <a:pos x="453" y="370"/>
                    </a:cxn>
                    <a:cxn ang="0">
                      <a:pos x="428" y="491"/>
                    </a:cxn>
                    <a:cxn ang="0">
                      <a:pos x="420" y="592"/>
                    </a:cxn>
                    <a:cxn ang="0">
                      <a:pos x="445" y="704"/>
                    </a:cxn>
                    <a:cxn ang="0">
                      <a:pos x="514" y="808"/>
                    </a:cxn>
                    <a:cxn ang="0">
                      <a:pos x="539" y="911"/>
                    </a:cxn>
                    <a:cxn ang="0">
                      <a:pos x="530" y="1005"/>
                    </a:cxn>
                    <a:cxn ang="0">
                      <a:pos x="480" y="1083"/>
                    </a:cxn>
                    <a:cxn ang="0">
                      <a:pos x="411" y="1126"/>
                    </a:cxn>
                    <a:cxn ang="0">
                      <a:pos x="325" y="1135"/>
                    </a:cxn>
                    <a:cxn ang="0">
                      <a:pos x="222" y="1135"/>
                    </a:cxn>
                    <a:cxn ang="0">
                      <a:pos x="145" y="1091"/>
                    </a:cxn>
                    <a:cxn ang="0">
                      <a:pos x="67" y="962"/>
                    </a:cxn>
                    <a:cxn ang="0">
                      <a:pos x="17" y="850"/>
                    </a:cxn>
                    <a:cxn ang="0">
                      <a:pos x="0" y="679"/>
                    </a:cxn>
                    <a:cxn ang="0">
                      <a:pos x="17" y="524"/>
                    </a:cxn>
                    <a:cxn ang="0">
                      <a:pos x="51" y="361"/>
                    </a:cxn>
                    <a:cxn ang="0">
                      <a:pos x="103" y="197"/>
                    </a:cxn>
                    <a:cxn ang="0">
                      <a:pos x="154" y="95"/>
                    </a:cxn>
                  </a:cxnLst>
                  <a:rect l="0" t="0" r="r" b="b"/>
                  <a:pathLst>
                    <a:path w="548" h="1135">
                      <a:moveTo>
                        <a:pt x="154" y="95"/>
                      </a:moveTo>
                      <a:lnTo>
                        <a:pt x="231" y="26"/>
                      </a:lnTo>
                      <a:lnTo>
                        <a:pt x="350" y="0"/>
                      </a:lnTo>
                      <a:lnTo>
                        <a:pt x="453" y="17"/>
                      </a:lnTo>
                      <a:lnTo>
                        <a:pt x="530" y="87"/>
                      </a:lnTo>
                      <a:lnTo>
                        <a:pt x="548" y="138"/>
                      </a:lnTo>
                      <a:lnTo>
                        <a:pt x="548" y="206"/>
                      </a:lnTo>
                      <a:lnTo>
                        <a:pt x="514" y="266"/>
                      </a:lnTo>
                      <a:lnTo>
                        <a:pt x="453" y="370"/>
                      </a:lnTo>
                      <a:lnTo>
                        <a:pt x="428" y="491"/>
                      </a:lnTo>
                      <a:lnTo>
                        <a:pt x="420" y="592"/>
                      </a:lnTo>
                      <a:lnTo>
                        <a:pt x="445" y="704"/>
                      </a:lnTo>
                      <a:lnTo>
                        <a:pt x="514" y="808"/>
                      </a:lnTo>
                      <a:lnTo>
                        <a:pt x="539" y="911"/>
                      </a:lnTo>
                      <a:lnTo>
                        <a:pt x="530" y="1005"/>
                      </a:lnTo>
                      <a:lnTo>
                        <a:pt x="480" y="1083"/>
                      </a:lnTo>
                      <a:lnTo>
                        <a:pt x="411" y="1126"/>
                      </a:lnTo>
                      <a:lnTo>
                        <a:pt x="325" y="1135"/>
                      </a:lnTo>
                      <a:lnTo>
                        <a:pt x="222" y="1135"/>
                      </a:lnTo>
                      <a:lnTo>
                        <a:pt x="145" y="1091"/>
                      </a:lnTo>
                      <a:lnTo>
                        <a:pt x="67" y="962"/>
                      </a:lnTo>
                      <a:lnTo>
                        <a:pt x="17" y="850"/>
                      </a:lnTo>
                      <a:lnTo>
                        <a:pt x="0" y="679"/>
                      </a:lnTo>
                      <a:lnTo>
                        <a:pt x="17" y="524"/>
                      </a:lnTo>
                      <a:lnTo>
                        <a:pt x="51" y="361"/>
                      </a:lnTo>
                      <a:lnTo>
                        <a:pt x="103" y="197"/>
                      </a:lnTo>
                      <a:lnTo>
                        <a:pt x="154" y="9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38" name="Freeform 10"/>
                <p:cNvSpPr>
                  <a:spLocks/>
                </p:cNvSpPr>
                <p:nvPr/>
              </p:nvSpPr>
              <p:spPr bwMode="auto">
                <a:xfrm>
                  <a:off x="4434" y="1634"/>
                  <a:ext cx="609" cy="1022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8" y="8"/>
                    </a:cxn>
                    <a:cxn ang="0">
                      <a:pos x="102" y="0"/>
                    </a:cxn>
                    <a:cxn ang="0">
                      <a:pos x="153" y="43"/>
                    </a:cxn>
                    <a:cxn ang="0">
                      <a:pos x="232" y="154"/>
                    </a:cxn>
                    <a:cxn ang="0">
                      <a:pos x="333" y="300"/>
                    </a:cxn>
                    <a:cxn ang="0">
                      <a:pos x="428" y="403"/>
                    </a:cxn>
                    <a:cxn ang="0">
                      <a:pos x="600" y="592"/>
                    </a:cxn>
                    <a:cxn ang="0">
                      <a:pos x="609" y="634"/>
                    </a:cxn>
                    <a:cxn ang="0">
                      <a:pos x="573" y="661"/>
                    </a:cxn>
                    <a:cxn ang="0">
                      <a:pos x="488" y="695"/>
                    </a:cxn>
                    <a:cxn ang="0">
                      <a:pos x="369" y="721"/>
                    </a:cxn>
                    <a:cxn ang="0">
                      <a:pos x="223" y="730"/>
                    </a:cxn>
                    <a:cxn ang="0">
                      <a:pos x="171" y="738"/>
                    </a:cxn>
                    <a:cxn ang="0">
                      <a:pos x="153" y="773"/>
                    </a:cxn>
                    <a:cxn ang="0">
                      <a:pos x="187" y="832"/>
                    </a:cxn>
                    <a:cxn ang="0">
                      <a:pos x="308" y="935"/>
                    </a:cxn>
                    <a:cxn ang="0">
                      <a:pos x="394" y="962"/>
                    </a:cxn>
                    <a:cxn ang="0">
                      <a:pos x="411" y="996"/>
                    </a:cxn>
                    <a:cxn ang="0">
                      <a:pos x="376" y="1022"/>
                    </a:cxn>
                    <a:cxn ang="0">
                      <a:pos x="299" y="1022"/>
                    </a:cxn>
                    <a:cxn ang="0">
                      <a:pos x="196" y="962"/>
                    </a:cxn>
                    <a:cxn ang="0">
                      <a:pos x="111" y="876"/>
                    </a:cxn>
                    <a:cxn ang="0">
                      <a:pos x="59" y="798"/>
                    </a:cxn>
                    <a:cxn ang="0">
                      <a:pos x="59" y="738"/>
                    </a:cxn>
                    <a:cxn ang="0">
                      <a:pos x="93" y="695"/>
                    </a:cxn>
                    <a:cxn ang="0">
                      <a:pos x="145" y="679"/>
                    </a:cxn>
                    <a:cxn ang="0">
                      <a:pos x="223" y="670"/>
                    </a:cxn>
                    <a:cxn ang="0">
                      <a:pos x="308" y="670"/>
                    </a:cxn>
                    <a:cxn ang="0">
                      <a:pos x="411" y="652"/>
                    </a:cxn>
                    <a:cxn ang="0">
                      <a:pos x="463" y="634"/>
                    </a:cxn>
                    <a:cxn ang="0">
                      <a:pos x="488" y="609"/>
                    </a:cxn>
                    <a:cxn ang="0">
                      <a:pos x="479" y="584"/>
                    </a:cxn>
                    <a:cxn ang="0">
                      <a:pos x="403" y="515"/>
                    </a:cxn>
                    <a:cxn ang="0">
                      <a:pos x="282" y="394"/>
                    </a:cxn>
                    <a:cxn ang="0">
                      <a:pos x="171" y="292"/>
                    </a:cxn>
                    <a:cxn ang="0">
                      <a:pos x="50" y="180"/>
                    </a:cxn>
                    <a:cxn ang="0">
                      <a:pos x="8" y="10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609" h="1022">
                      <a:moveTo>
                        <a:pt x="0" y="51"/>
                      </a:moveTo>
                      <a:lnTo>
                        <a:pt x="8" y="8"/>
                      </a:lnTo>
                      <a:lnTo>
                        <a:pt x="102" y="0"/>
                      </a:lnTo>
                      <a:lnTo>
                        <a:pt x="153" y="43"/>
                      </a:lnTo>
                      <a:lnTo>
                        <a:pt x="232" y="154"/>
                      </a:lnTo>
                      <a:lnTo>
                        <a:pt x="333" y="300"/>
                      </a:lnTo>
                      <a:lnTo>
                        <a:pt x="428" y="403"/>
                      </a:lnTo>
                      <a:lnTo>
                        <a:pt x="600" y="592"/>
                      </a:lnTo>
                      <a:lnTo>
                        <a:pt x="609" y="634"/>
                      </a:lnTo>
                      <a:lnTo>
                        <a:pt x="573" y="661"/>
                      </a:lnTo>
                      <a:lnTo>
                        <a:pt x="488" y="695"/>
                      </a:lnTo>
                      <a:lnTo>
                        <a:pt x="369" y="721"/>
                      </a:lnTo>
                      <a:lnTo>
                        <a:pt x="223" y="730"/>
                      </a:lnTo>
                      <a:lnTo>
                        <a:pt x="171" y="738"/>
                      </a:lnTo>
                      <a:lnTo>
                        <a:pt x="153" y="773"/>
                      </a:lnTo>
                      <a:lnTo>
                        <a:pt x="187" y="832"/>
                      </a:lnTo>
                      <a:lnTo>
                        <a:pt x="308" y="935"/>
                      </a:lnTo>
                      <a:lnTo>
                        <a:pt x="394" y="962"/>
                      </a:lnTo>
                      <a:lnTo>
                        <a:pt x="411" y="996"/>
                      </a:lnTo>
                      <a:lnTo>
                        <a:pt x="376" y="1022"/>
                      </a:lnTo>
                      <a:lnTo>
                        <a:pt x="299" y="1022"/>
                      </a:lnTo>
                      <a:lnTo>
                        <a:pt x="196" y="962"/>
                      </a:lnTo>
                      <a:lnTo>
                        <a:pt x="111" y="876"/>
                      </a:lnTo>
                      <a:lnTo>
                        <a:pt x="59" y="798"/>
                      </a:lnTo>
                      <a:lnTo>
                        <a:pt x="59" y="738"/>
                      </a:lnTo>
                      <a:lnTo>
                        <a:pt x="93" y="695"/>
                      </a:lnTo>
                      <a:lnTo>
                        <a:pt x="145" y="679"/>
                      </a:lnTo>
                      <a:lnTo>
                        <a:pt x="223" y="670"/>
                      </a:lnTo>
                      <a:lnTo>
                        <a:pt x="308" y="670"/>
                      </a:lnTo>
                      <a:lnTo>
                        <a:pt x="411" y="652"/>
                      </a:lnTo>
                      <a:lnTo>
                        <a:pt x="463" y="634"/>
                      </a:lnTo>
                      <a:lnTo>
                        <a:pt x="488" y="609"/>
                      </a:lnTo>
                      <a:lnTo>
                        <a:pt x="479" y="584"/>
                      </a:lnTo>
                      <a:lnTo>
                        <a:pt x="403" y="515"/>
                      </a:lnTo>
                      <a:lnTo>
                        <a:pt x="282" y="394"/>
                      </a:lnTo>
                      <a:lnTo>
                        <a:pt x="171" y="292"/>
                      </a:lnTo>
                      <a:lnTo>
                        <a:pt x="50" y="180"/>
                      </a:lnTo>
                      <a:lnTo>
                        <a:pt x="8" y="10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39" name="Freeform 11"/>
                <p:cNvSpPr>
                  <a:spLocks/>
                </p:cNvSpPr>
                <p:nvPr/>
              </p:nvSpPr>
              <p:spPr bwMode="auto">
                <a:xfrm>
                  <a:off x="4039" y="2491"/>
                  <a:ext cx="660" cy="1540"/>
                </a:xfrm>
                <a:custGeom>
                  <a:avLst/>
                  <a:gdLst/>
                  <a:ahLst/>
                  <a:cxnLst>
                    <a:cxn ang="0">
                      <a:pos x="326" y="0"/>
                    </a:cxn>
                    <a:cxn ang="0">
                      <a:pos x="420" y="18"/>
                    </a:cxn>
                    <a:cxn ang="0">
                      <a:pos x="463" y="87"/>
                    </a:cxn>
                    <a:cxn ang="0">
                      <a:pos x="454" y="249"/>
                    </a:cxn>
                    <a:cxn ang="0">
                      <a:pos x="438" y="422"/>
                    </a:cxn>
                    <a:cxn ang="0">
                      <a:pos x="438" y="602"/>
                    </a:cxn>
                    <a:cxn ang="0">
                      <a:pos x="523" y="817"/>
                    </a:cxn>
                    <a:cxn ang="0">
                      <a:pos x="591" y="972"/>
                    </a:cxn>
                    <a:cxn ang="0">
                      <a:pos x="627" y="1127"/>
                    </a:cxn>
                    <a:cxn ang="0">
                      <a:pos x="618" y="1264"/>
                    </a:cxn>
                    <a:cxn ang="0">
                      <a:pos x="618" y="1315"/>
                    </a:cxn>
                    <a:cxn ang="0">
                      <a:pos x="652" y="1367"/>
                    </a:cxn>
                    <a:cxn ang="0">
                      <a:pos x="660" y="1419"/>
                    </a:cxn>
                    <a:cxn ang="0">
                      <a:pos x="635" y="1444"/>
                    </a:cxn>
                    <a:cxn ang="0">
                      <a:pos x="566" y="1427"/>
                    </a:cxn>
                    <a:cxn ang="0">
                      <a:pos x="438" y="1410"/>
                    </a:cxn>
                    <a:cxn ang="0">
                      <a:pos x="283" y="1444"/>
                    </a:cxn>
                    <a:cxn ang="0">
                      <a:pos x="180" y="1504"/>
                    </a:cxn>
                    <a:cxn ang="0">
                      <a:pos x="129" y="1540"/>
                    </a:cxn>
                    <a:cxn ang="0">
                      <a:pos x="77" y="1540"/>
                    </a:cxn>
                    <a:cxn ang="0">
                      <a:pos x="0" y="1427"/>
                    </a:cxn>
                    <a:cxn ang="0">
                      <a:pos x="9" y="1410"/>
                    </a:cxn>
                    <a:cxn ang="0">
                      <a:pos x="164" y="1358"/>
                    </a:cxn>
                    <a:cxn ang="0">
                      <a:pos x="344" y="1333"/>
                    </a:cxn>
                    <a:cxn ang="0">
                      <a:pos x="472" y="1324"/>
                    </a:cxn>
                    <a:cxn ang="0">
                      <a:pos x="548" y="1324"/>
                    </a:cxn>
                    <a:cxn ang="0">
                      <a:pos x="566" y="1273"/>
                    </a:cxn>
                    <a:cxn ang="0">
                      <a:pos x="541" y="1127"/>
                    </a:cxn>
                    <a:cxn ang="0">
                      <a:pos x="481" y="972"/>
                    </a:cxn>
                    <a:cxn ang="0">
                      <a:pos x="386" y="774"/>
                    </a:cxn>
                    <a:cxn ang="0">
                      <a:pos x="308" y="602"/>
                    </a:cxn>
                    <a:cxn ang="0">
                      <a:pos x="274" y="447"/>
                    </a:cxn>
                    <a:cxn ang="0">
                      <a:pos x="266" y="276"/>
                    </a:cxn>
                    <a:cxn ang="0">
                      <a:pos x="266" y="112"/>
                    </a:cxn>
                    <a:cxn ang="0">
                      <a:pos x="301" y="44"/>
                    </a:cxn>
                    <a:cxn ang="0">
                      <a:pos x="326" y="0"/>
                    </a:cxn>
                  </a:cxnLst>
                  <a:rect l="0" t="0" r="r" b="b"/>
                  <a:pathLst>
                    <a:path w="660" h="1540">
                      <a:moveTo>
                        <a:pt x="326" y="0"/>
                      </a:moveTo>
                      <a:lnTo>
                        <a:pt x="420" y="18"/>
                      </a:lnTo>
                      <a:lnTo>
                        <a:pt x="463" y="87"/>
                      </a:lnTo>
                      <a:lnTo>
                        <a:pt x="454" y="249"/>
                      </a:lnTo>
                      <a:lnTo>
                        <a:pt x="438" y="422"/>
                      </a:lnTo>
                      <a:lnTo>
                        <a:pt x="438" y="602"/>
                      </a:lnTo>
                      <a:lnTo>
                        <a:pt x="523" y="817"/>
                      </a:lnTo>
                      <a:lnTo>
                        <a:pt x="591" y="972"/>
                      </a:lnTo>
                      <a:lnTo>
                        <a:pt x="627" y="1127"/>
                      </a:lnTo>
                      <a:lnTo>
                        <a:pt x="618" y="1264"/>
                      </a:lnTo>
                      <a:lnTo>
                        <a:pt x="618" y="1315"/>
                      </a:lnTo>
                      <a:lnTo>
                        <a:pt x="652" y="1367"/>
                      </a:lnTo>
                      <a:lnTo>
                        <a:pt x="660" y="1419"/>
                      </a:lnTo>
                      <a:lnTo>
                        <a:pt x="635" y="1444"/>
                      </a:lnTo>
                      <a:lnTo>
                        <a:pt x="566" y="1427"/>
                      </a:lnTo>
                      <a:lnTo>
                        <a:pt x="438" y="1410"/>
                      </a:lnTo>
                      <a:lnTo>
                        <a:pt x="283" y="1444"/>
                      </a:lnTo>
                      <a:lnTo>
                        <a:pt x="180" y="1504"/>
                      </a:lnTo>
                      <a:lnTo>
                        <a:pt x="129" y="1540"/>
                      </a:lnTo>
                      <a:lnTo>
                        <a:pt x="77" y="1540"/>
                      </a:lnTo>
                      <a:lnTo>
                        <a:pt x="0" y="1427"/>
                      </a:lnTo>
                      <a:lnTo>
                        <a:pt x="9" y="1410"/>
                      </a:lnTo>
                      <a:lnTo>
                        <a:pt x="164" y="1358"/>
                      </a:lnTo>
                      <a:lnTo>
                        <a:pt x="344" y="1333"/>
                      </a:lnTo>
                      <a:lnTo>
                        <a:pt x="472" y="1324"/>
                      </a:lnTo>
                      <a:lnTo>
                        <a:pt x="548" y="1324"/>
                      </a:lnTo>
                      <a:lnTo>
                        <a:pt x="566" y="1273"/>
                      </a:lnTo>
                      <a:lnTo>
                        <a:pt x="541" y="1127"/>
                      </a:lnTo>
                      <a:lnTo>
                        <a:pt x="481" y="972"/>
                      </a:lnTo>
                      <a:lnTo>
                        <a:pt x="386" y="774"/>
                      </a:lnTo>
                      <a:lnTo>
                        <a:pt x="308" y="602"/>
                      </a:lnTo>
                      <a:lnTo>
                        <a:pt x="274" y="447"/>
                      </a:lnTo>
                      <a:lnTo>
                        <a:pt x="266" y="276"/>
                      </a:lnTo>
                      <a:lnTo>
                        <a:pt x="266" y="112"/>
                      </a:lnTo>
                      <a:lnTo>
                        <a:pt x="301" y="44"/>
                      </a:lnTo>
                      <a:lnTo>
                        <a:pt x="3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40" name="Freeform 12"/>
                <p:cNvSpPr>
                  <a:spLocks/>
                </p:cNvSpPr>
                <p:nvPr/>
              </p:nvSpPr>
              <p:spPr bwMode="auto">
                <a:xfrm>
                  <a:off x="3714" y="2535"/>
                  <a:ext cx="548" cy="1280"/>
                </a:xfrm>
                <a:custGeom>
                  <a:avLst/>
                  <a:gdLst/>
                  <a:ahLst/>
                  <a:cxnLst>
                    <a:cxn ang="0">
                      <a:pos x="411" y="0"/>
                    </a:cxn>
                    <a:cxn ang="0">
                      <a:pos x="487" y="0"/>
                    </a:cxn>
                    <a:cxn ang="0">
                      <a:pos x="514" y="52"/>
                    </a:cxn>
                    <a:cxn ang="0">
                      <a:pos x="530" y="164"/>
                    </a:cxn>
                    <a:cxn ang="0">
                      <a:pos x="514" y="283"/>
                    </a:cxn>
                    <a:cxn ang="0">
                      <a:pos x="471" y="524"/>
                    </a:cxn>
                    <a:cxn ang="0">
                      <a:pos x="479" y="627"/>
                    </a:cxn>
                    <a:cxn ang="0">
                      <a:pos x="530" y="833"/>
                    </a:cxn>
                    <a:cxn ang="0">
                      <a:pos x="548" y="979"/>
                    </a:cxn>
                    <a:cxn ang="0">
                      <a:pos x="548" y="1092"/>
                    </a:cxn>
                    <a:cxn ang="0">
                      <a:pos x="523" y="1117"/>
                    </a:cxn>
                    <a:cxn ang="0">
                      <a:pos x="445" y="1134"/>
                    </a:cxn>
                    <a:cxn ang="0">
                      <a:pos x="342" y="1159"/>
                    </a:cxn>
                    <a:cxn ang="0">
                      <a:pos x="240" y="1211"/>
                    </a:cxn>
                    <a:cxn ang="0">
                      <a:pos x="137" y="1280"/>
                    </a:cxn>
                    <a:cxn ang="0">
                      <a:pos x="94" y="1280"/>
                    </a:cxn>
                    <a:cxn ang="0">
                      <a:pos x="0" y="1204"/>
                    </a:cxn>
                    <a:cxn ang="0">
                      <a:pos x="9" y="1168"/>
                    </a:cxn>
                    <a:cxn ang="0">
                      <a:pos x="128" y="1117"/>
                    </a:cxn>
                    <a:cxn ang="0">
                      <a:pos x="334" y="1065"/>
                    </a:cxn>
                    <a:cxn ang="0">
                      <a:pos x="428" y="1031"/>
                    </a:cxn>
                    <a:cxn ang="0">
                      <a:pos x="445" y="997"/>
                    </a:cxn>
                    <a:cxn ang="0">
                      <a:pos x="445" y="851"/>
                    </a:cxn>
                    <a:cxn ang="0">
                      <a:pos x="411" y="662"/>
                    </a:cxn>
                    <a:cxn ang="0">
                      <a:pos x="393" y="542"/>
                    </a:cxn>
                    <a:cxn ang="0">
                      <a:pos x="377" y="353"/>
                    </a:cxn>
                    <a:cxn ang="0">
                      <a:pos x="368" y="146"/>
                    </a:cxn>
                    <a:cxn ang="0">
                      <a:pos x="377" y="52"/>
                    </a:cxn>
                    <a:cxn ang="0">
                      <a:pos x="411" y="0"/>
                    </a:cxn>
                  </a:cxnLst>
                  <a:rect l="0" t="0" r="r" b="b"/>
                  <a:pathLst>
                    <a:path w="548" h="1280">
                      <a:moveTo>
                        <a:pt x="411" y="0"/>
                      </a:moveTo>
                      <a:lnTo>
                        <a:pt x="487" y="0"/>
                      </a:lnTo>
                      <a:lnTo>
                        <a:pt x="514" y="52"/>
                      </a:lnTo>
                      <a:lnTo>
                        <a:pt x="530" y="164"/>
                      </a:lnTo>
                      <a:lnTo>
                        <a:pt x="514" y="283"/>
                      </a:lnTo>
                      <a:lnTo>
                        <a:pt x="471" y="524"/>
                      </a:lnTo>
                      <a:lnTo>
                        <a:pt x="479" y="627"/>
                      </a:lnTo>
                      <a:lnTo>
                        <a:pt x="530" y="833"/>
                      </a:lnTo>
                      <a:lnTo>
                        <a:pt x="548" y="979"/>
                      </a:lnTo>
                      <a:lnTo>
                        <a:pt x="548" y="1092"/>
                      </a:lnTo>
                      <a:lnTo>
                        <a:pt x="523" y="1117"/>
                      </a:lnTo>
                      <a:lnTo>
                        <a:pt x="445" y="1134"/>
                      </a:lnTo>
                      <a:lnTo>
                        <a:pt x="342" y="1159"/>
                      </a:lnTo>
                      <a:lnTo>
                        <a:pt x="240" y="1211"/>
                      </a:lnTo>
                      <a:lnTo>
                        <a:pt x="137" y="1280"/>
                      </a:lnTo>
                      <a:lnTo>
                        <a:pt x="94" y="1280"/>
                      </a:lnTo>
                      <a:lnTo>
                        <a:pt x="0" y="1204"/>
                      </a:lnTo>
                      <a:lnTo>
                        <a:pt x="9" y="1168"/>
                      </a:lnTo>
                      <a:lnTo>
                        <a:pt x="128" y="1117"/>
                      </a:lnTo>
                      <a:lnTo>
                        <a:pt x="334" y="1065"/>
                      </a:lnTo>
                      <a:lnTo>
                        <a:pt x="428" y="1031"/>
                      </a:lnTo>
                      <a:lnTo>
                        <a:pt x="445" y="997"/>
                      </a:lnTo>
                      <a:lnTo>
                        <a:pt x="445" y="851"/>
                      </a:lnTo>
                      <a:lnTo>
                        <a:pt x="411" y="662"/>
                      </a:lnTo>
                      <a:lnTo>
                        <a:pt x="393" y="542"/>
                      </a:lnTo>
                      <a:lnTo>
                        <a:pt x="377" y="353"/>
                      </a:lnTo>
                      <a:lnTo>
                        <a:pt x="368" y="146"/>
                      </a:lnTo>
                      <a:lnTo>
                        <a:pt x="377" y="52"/>
                      </a:lnTo>
                      <a:lnTo>
                        <a:pt x="4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41" name="Freeform 13"/>
                <p:cNvSpPr>
                  <a:spLocks/>
                </p:cNvSpPr>
                <p:nvPr/>
              </p:nvSpPr>
              <p:spPr bwMode="auto">
                <a:xfrm>
                  <a:off x="3696" y="651"/>
                  <a:ext cx="900" cy="1141"/>
                </a:xfrm>
                <a:custGeom>
                  <a:avLst/>
                  <a:gdLst/>
                  <a:ahLst/>
                  <a:cxnLst>
                    <a:cxn ang="0">
                      <a:pos x="479" y="1141"/>
                    </a:cxn>
                    <a:cxn ang="0">
                      <a:pos x="522" y="1090"/>
                    </a:cxn>
                    <a:cxn ang="0">
                      <a:pos x="505" y="1013"/>
                    </a:cxn>
                    <a:cxn ang="0">
                      <a:pos x="472" y="910"/>
                    </a:cxn>
                    <a:cxn ang="0">
                      <a:pos x="342" y="789"/>
                    </a:cxn>
                    <a:cxn ang="0">
                      <a:pos x="214" y="678"/>
                    </a:cxn>
                    <a:cxn ang="0">
                      <a:pos x="153" y="557"/>
                    </a:cxn>
                    <a:cxn ang="0">
                      <a:pos x="128" y="369"/>
                    </a:cxn>
                    <a:cxn ang="0">
                      <a:pos x="274" y="317"/>
                    </a:cxn>
                    <a:cxn ang="0">
                      <a:pos x="505" y="292"/>
                    </a:cxn>
                    <a:cxn ang="0">
                      <a:pos x="600" y="301"/>
                    </a:cxn>
                    <a:cxn ang="0">
                      <a:pos x="625" y="326"/>
                    </a:cxn>
                    <a:cxn ang="0">
                      <a:pos x="668" y="283"/>
                    </a:cxn>
                    <a:cxn ang="0">
                      <a:pos x="651" y="240"/>
                    </a:cxn>
                    <a:cxn ang="0">
                      <a:pos x="676" y="164"/>
                    </a:cxn>
                    <a:cxn ang="0">
                      <a:pos x="746" y="94"/>
                    </a:cxn>
                    <a:cxn ang="0">
                      <a:pos x="797" y="77"/>
                    </a:cxn>
                    <a:cxn ang="0">
                      <a:pos x="865" y="119"/>
                    </a:cxn>
                    <a:cxn ang="0">
                      <a:pos x="900" y="77"/>
                    </a:cxn>
                    <a:cxn ang="0">
                      <a:pos x="840" y="0"/>
                    </a:cxn>
                    <a:cxn ang="0">
                      <a:pos x="762" y="0"/>
                    </a:cxn>
                    <a:cxn ang="0">
                      <a:pos x="668" y="43"/>
                    </a:cxn>
                    <a:cxn ang="0">
                      <a:pos x="609" y="155"/>
                    </a:cxn>
                    <a:cxn ang="0">
                      <a:pos x="530" y="206"/>
                    </a:cxn>
                    <a:cxn ang="0">
                      <a:pos x="411" y="223"/>
                    </a:cxn>
                    <a:cxn ang="0">
                      <a:pos x="196" y="249"/>
                    </a:cxn>
                    <a:cxn ang="0">
                      <a:pos x="25" y="301"/>
                    </a:cxn>
                    <a:cxn ang="0">
                      <a:pos x="0" y="343"/>
                    </a:cxn>
                    <a:cxn ang="0">
                      <a:pos x="16" y="481"/>
                    </a:cxn>
                    <a:cxn ang="0">
                      <a:pos x="77" y="669"/>
                    </a:cxn>
                    <a:cxn ang="0">
                      <a:pos x="162" y="824"/>
                    </a:cxn>
                    <a:cxn ang="0">
                      <a:pos x="248" y="961"/>
                    </a:cxn>
                    <a:cxn ang="0">
                      <a:pos x="326" y="1056"/>
                    </a:cxn>
                    <a:cxn ang="0">
                      <a:pos x="402" y="1123"/>
                    </a:cxn>
                    <a:cxn ang="0">
                      <a:pos x="479" y="1141"/>
                    </a:cxn>
                  </a:cxnLst>
                  <a:rect l="0" t="0" r="r" b="b"/>
                  <a:pathLst>
                    <a:path w="900" h="1141">
                      <a:moveTo>
                        <a:pt x="479" y="1141"/>
                      </a:moveTo>
                      <a:lnTo>
                        <a:pt x="522" y="1090"/>
                      </a:lnTo>
                      <a:lnTo>
                        <a:pt x="505" y="1013"/>
                      </a:lnTo>
                      <a:lnTo>
                        <a:pt x="472" y="910"/>
                      </a:lnTo>
                      <a:lnTo>
                        <a:pt x="342" y="789"/>
                      </a:lnTo>
                      <a:lnTo>
                        <a:pt x="214" y="678"/>
                      </a:lnTo>
                      <a:lnTo>
                        <a:pt x="153" y="557"/>
                      </a:lnTo>
                      <a:lnTo>
                        <a:pt x="128" y="369"/>
                      </a:lnTo>
                      <a:lnTo>
                        <a:pt x="274" y="317"/>
                      </a:lnTo>
                      <a:lnTo>
                        <a:pt x="505" y="292"/>
                      </a:lnTo>
                      <a:lnTo>
                        <a:pt x="600" y="301"/>
                      </a:lnTo>
                      <a:lnTo>
                        <a:pt x="625" y="326"/>
                      </a:lnTo>
                      <a:lnTo>
                        <a:pt x="668" y="283"/>
                      </a:lnTo>
                      <a:lnTo>
                        <a:pt x="651" y="240"/>
                      </a:lnTo>
                      <a:lnTo>
                        <a:pt x="676" y="164"/>
                      </a:lnTo>
                      <a:lnTo>
                        <a:pt x="746" y="94"/>
                      </a:lnTo>
                      <a:lnTo>
                        <a:pt x="797" y="77"/>
                      </a:lnTo>
                      <a:lnTo>
                        <a:pt x="865" y="119"/>
                      </a:lnTo>
                      <a:lnTo>
                        <a:pt x="900" y="77"/>
                      </a:lnTo>
                      <a:lnTo>
                        <a:pt x="840" y="0"/>
                      </a:lnTo>
                      <a:lnTo>
                        <a:pt x="762" y="0"/>
                      </a:lnTo>
                      <a:lnTo>
                        <a:pt x="668" y="43"/>
                      </a:lnTo>
                      <a:lnTo>
                        <a:pt x="609" y="155"/>
                      </a:lnTo>
                      <a:lnTo>
                        <a:pt x="530" y="206"/>
                      </a:lnTo>
                      <a:lnTo>
                        <a:pt x="411" y="223"/>
                      </a:lnTo>
                      <a:lnTo>
                        <a:pt x="196" y="249"/>
                      </a:lnTo>
                      <a:lnTo>
                        <a:pt x="25" y="301"/>
                      </a:lnTo>
                      <a:lnTo>
                        <a:pt x="0" y="343"/>
                      </a:lnTo>
                      <a:lnTo>
                        <a:pt x="16" y="481"/>
                      </a:lnTo>
                      <a:lnTo>
                        <a:pt x="77" y="669"/>
                      </a:lnTo>
                      <a:lnTo>
                        <a:pt x="162" y="824"/>
                      </a:lnTo>
                      <a:lnTo>
                        <a:pt x="248" y="961"/>
                      </a:lnTo>
                      <a:lnTo>
                        <a:pt x="326" y="1056"/>
                      </a:lnTo>
                      <a:lnTo>
                        <a:pt x="402" y="1123"/>
                      </a:lnTo>
                      <a:lnTo>
                        <a:pt x="479" y="11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4888" y="384"/>
                <a:ext cx="310" cy="389"/>
                <a:chOff x="4888" y="384"/>
                <a:chExt cx="310" cy="389"/>
              </a:xfrm>
            </p:grpSpPr>
            <p:sp>
              <p:nvSpPr>
                <p:cNvPr id="534543" name="Freeform 15"/>
                <p:cNvSpPr>
                  <a:spLocks/>
                </p:cNvSpPr>
                <p:nvPr/>
              </p:nvSpPr>
              <p:spPr bwMode="auto">
                <a:xfrm>
                  <a:off x="4949" y="384"/>
                  <a:ext cx="249" cy="283"/>
                </a:xfrm>
                <a:custGeom>
                  <a:avLst/>
                  <a:gdLst/>
                  <a:ahLst/>
                  <a:cxnLst>
                    <a:cxn ang="0">
                      <a:pos x="76" y="18"/>
                    </a:cxn>
                    <a:cxn ang="0">
                      <a:pos x="145" y="0"/>
                    </a:cxn>
                    <a:cxn ang="0">
                      <a:pos x="231" y="25"/>
                    </a:cxn>
                    <a:cxn ang="0">
                      <a:pos x="249" y="86"/>
                    </a:cxn>
                    <a:cxn ang="0">
                      <a:pos x="240" y="164"/>
                    </a:cxn>
                    <a:cxn ang="0">
                      <a:pos x="197" y="214"/>
                    </a:cxn>
                    <a:cxn ang="0">
                      <a:pos x="137" y="223"/>
                    </a:cxn>
                    <a:cxn ang="0">
                      <a:pos x="76" y="223"/>
                    </a:cxn>
                    <a:cxn ang="0">
                      <a:pos x="50" y="249"/>
                    </a:cxn>
                    <a:cxn ang="0">
                      <a:pos x="50" y="265"/>
                    </a:cxn>
                    <a:cxn ang="0">
                      <a:pos x="33" y="283"/>
                    </a:cxn>
                    <a:cxn ang="0">
                      <a:pos x="0" y="274"/>
                    </a:cxn>
                    <a:cxn ang="0">
                      <a:pos x="7" y="232"/>
                    </a:cxn>
                    <a:cxn ang="0">
                      <a:pos x="33" y="198"/>
                    </a:cxn>
                    <a:cxn ang="0">
                      <a:pos x="85" y="171"/>
                    </a:cxn>
                    <a:cxn ang="0">
                      <a:pos x="137" y="180"/>
                    </a:cxn>
                    <a:cxn ang="0">
                      <a:pos x="179" y="171"/>
                    </a:cxn>
                    <a:cxn ang="0">
                      <a:pos x="204" y="128"/>
                    </a:cxn>
                    <a:cxn ang="0">
                      <a:pos x="204" y="77"/>
                    </a:cxn>
                    <a:cxn ang="0">
                      <a:pos x="179" y="52"/>
                    </a:cxn>
                    <a:cxn ang="0">
                      <a:pos x="145" y="52"/>
                    </a:cxn>
                    <a:cxn ang="0">
                      <a:pos x="110" y="60"/>
                    </a:cxn>
                    <a:cxn ang="0">
                      <a:pos x="85" y="77"/>
                    </a:cxn>
                    <a:cxn ang="0">
                      <a:pos x="58" y="60"/>
                    </a:cxn>
                    <a:cxn ang="0">
                      <a:pos x="76" y="18"/>
                    </a:cxn>
                  </a:cxnLst>
                  <a:rect l="0" t="0" r="r" b="b"/>
                  <a:pathLst>
                    <a:path w="249" h="283">
                      <a:moveTo>
                        <a:pt x="76" y="18"/>
                      </a:moveTo>
                      <a:lnTo>
                        <a:pt x="145" y="0"/>
                      </a:lnTo>
                      <a:lnTo>
                        <a:pt x="231" y="25"/>
                      </a:lnTo>
                      <a:lnTo>
                        <a:pt x="249" y="86"/>
                      </a:lnTo>
                      <a:lnTo>
                        <a:pt x="240" y="164"/>
                      </a:lnTo>
                      <a:lnTo>
                        <a:pt x="197" y="214"/>
                      </a:lnTo>
                      <a:lnTo>
                        <a:pt x="137" y="223"/>
                      </a:lnTo>
                      <a:lnTo>
                        <a:pt x="76" y="223"/>
                      </a:lnTo>
                      <a:lnTo>
                        <a:pt x="50" y="249"/>
                      </a:lnTo>
                      <a:lnTo>
                        <a:pt x="50" y="265"/>
                      </a:lnTo>
                      <a:lnTo>
                        <a:pt x="33" y="283"/>
                      </a:lnTo>
                      <a:lnTo>
                        <a:pt x="0" y="274"/>
                      </a:lnTo>
                      <a:lnTo>
                        <a:pt x="7" y="232"/>
                      </a:lnTo>
                      <a:lnTo>
                        <a:pt x="33" y="198"/>
                      </a:lnTo>
                      <a:lnTo>
                        <a:pt x="85" y="171"/>
                      </a:lnTo>
                      <a:lnTo>
                        <a:pt x="137" y="180"/>
                      </a:lnTo>
                      <a:lnTo>
                        <a:pt x="179" y="171"/>
                      </a:lnTo>
                      <a:lnTo>
                        <a:pt x="204" y="128"/>
                      </a:lnTo>
                      <a:lnTo>
                        <a:pt x="204" y="77"/>
                      </a:lnTo>
                      <a:lnTo>
                        <a:pt x="179" y="52"/>
                      </a:lnTo>
                      <a:lnTo>
                        <a:pt x="145" y="52"/>
                      </a:lnTo>
                      <a:lnTo>
                        <a:pt x="110" y="60"/>
                      </a:lnTo>
                      <a:lnTo>
                        <a:pt x="85" y="77"/>
                      </a:lnTo>
                      <a:lnTo>
                        <a:pt x="58" y="60"/>
                      </a:lnTo>
                      <a:lnTo>
                        <a:pt x="7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544" name="Oval 16"/>
                <p:cNvSpPr>
                  <a:spLocks noChangeArrowheads="1"/>
                </p:cNvSpPr>
                <p:nvPr/>
              </p:nvSpPr>
              <p:spPr bwMode="auto">
                <a:xfrm>
                  <a:off x="4888" y="702"/>
                  <a:ext cx="72" cy="71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34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362200"/>
            <a:ext cx="5029200" cy="1752600"/>
          </a:xfrm>
        </p:spPr>
        <p:txBody>
          <a:bodyPr/>
          <a:lstStyle/>
          <a:p>
            <a:pPr algn="ctr"/>
            <a:r>
              <a:rPr lang="en-US" sz="2800" b="0" dirty="0"/>
              <a:t>Please hold </a:t>
            </a:r>
            <a:br>
              <a:rPr lang="en-US" sz="2800" b="0" dirty="0"/>
            </a:br>
            <a:r>
              <a:rPr lang="en-US" sz="2800" b="0" dirty="0"/>
              <a:t>questions for </a:t>
            </a:r>
            <a:br>
              <a:rPr lang="en-US" sz="2800" b="0" dirty="0"/>
            </a:br>
            <a:r>
              <a:rPr lang="en-US" sz="2800" i="1" dirty="0"/>
              <a:t>Question </a:t>
            </a:r>
            <a:r>
              <a:rPr lang="en-US" sz="2800" i="1" dirty="0" smtClean="0"/>
              <a:t>Pause.</a:t>
            </a: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3200" dirty="0">
                <a:solidFill>
                  <a:srgbClr val="3333FF"/>
                </a:solidFill>
              </a:rPr>
              <a:t>Ask </a:t>
            </a:r>
            <a:r>
              <a:rPr lang="en-US" sz="3200" dirty="0" smtClean="0">
                <a:solidFill>
                  <a:srgbClr val="3333FF"/>
                </a:solidFill>
              </a:rPr>
              <a:t>questions clarifying  </a:t>
            </a:r>
            <a:br>
              <a:rPr lang="en-US" sz="3200" dirty="0" smtClean="0">
                <a:solidFill>
                  <a:srgbClr val="3333FF"/>
                </a:solidFill>
              </a:rPr>
            </a:br>
            <a:r>
              <a:rPr lang="en-US" sz="3200" dirty="0" smtClean="0">
                <a:solidFill>
                  <a:srgbClr val="3333FF"/>
                </a:solidFill>
              </a:rPr>
              <a:t>points of discussion.</a:t>
            </a:r>
            <a:endParaRPr lang="en-US" sz="24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7772400" cy="1096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3333FF"/>
                </a:solidFill>
              </a:rPr>
              <a:t>Warmer microclimate created by south </a:t>
            </a:r>
            <a:br>
              <a:rPr lang="en-US" dirty="0" smtClean="0">
                <a:solidFill>
                  <a:srgbClr val="3333FF"/>
                </a:solidFill>
              </a:rPr>
            </a:br>
            <a:r>
              <a:rPr lang="en-US" dirty="0" smtClean="0">
                <a:solidFill>
                  <a:srgbClr val="3333FF"/>
                </a:solidFill>
              </a:rPr>
              <a:t>facing sloped raised bed</a:t>
            </a:r>
          </a:p>
        </p:txBody>
      </p:sp>
      <p:pic>
        <p:nvPicPr>
          <p:cNvPr id="279555" name="Picture 3" descr="Mtn gardens June 20 2005 05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2476047"/>
            <a:ext cx="4572000" cy="380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33400" y="11430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5F5F5F"/>
              </a:buClr>
              <a:buFont typeface="Arial" charset="0"/>
              <a:buNone/>
            </a:pPr>
            <a:r>
              <a:rPr lang="en-US" sz="3200" b="1" dirty="0">
                <a:solidFill>
                  <a:srgbClr val="3333FF"/>
                </a:solidFill>
              </a:rPr>
              <a:t>On different sides of the house</a:t>
            </a:r>
          </a:p>
        </p:txBody>
      </p:sp>
      <p:sp>
        <p:nvSpPr>
          <p:cNvPr id="48131" name="Rectangle 23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grpSp>
        <p:nvGrpSpPr>
          <p:cNvPr id="48132" name="Group 30"/>
          <p:cNvGrpSpPr>
            <a:grpSpLocks/>
          </p:cNvGrpSpPr>
          <p:nvPr/>
        </p:nvGrpSpPr>
        <p:grpSpPr bwMode="auto">
          <a:xfrm>
            <a:off x="1295400" y="2286000"/>
            <a:ext cx="7010400" cy="3300413"/>
            <a:chOff x="1295400" y="2286000"/>
            <a:chExt cx="7010400" cy="3300121"/>
          </a:xfrm>
        </p:grpSpPr>
        <p:grpSp>
          <p:nvGrpSpPr>
            <p:cNvPr id="48133" name="Group 21"/>
            <p:cNvGrpSpPr>
              <a:grpSpLocks/>
            </p:cNvGrpSpPr>
            <p:nvPr/>
          </p:nvGrpSpPr>
          <p:grpSpPr bwMode="auto">
            <a:xfrm>
              <a:off x="1295400" y="2286000"/>
              <a:ext cx="7010400" cy="3300121"/>
              <a:chOff x="1295400" y="2286000"/>
              <a:chExt cx="7010400" cy="3300121"/>
            </a:xfrm>
          </p:grpSpPr>
          <p:grpSp>
            <p:nvGrpSpPr>
              <p:cNvPr id="48137" name="Group 20"/>
              <p:cNvGrpSpPr>
                <a:grpSpLocks/>
              </p:cNvGrpSpPr>
              <p:nvPr/>
            </p:nvGrpSpPr>
            <p:grpSpPr bwMode="auto">
              <a:xfrm>
                <a:off x="1295400" y="2286000"/>
                <a:ext cx="7010400" cy="3300121"/>
                <a:chOff x="1295400" y="2286000"/>
                <a:chExt cx="7010400" cy="3300121"/>
              </a:xfrm>
            </p:grpSpPr>
            <p:sp>
              <p:nvSpPr>
                <p:cNvPr id="48142" name="Freeform 5"/>
                <p:cNvSpPr>
                  <a:spLocks/>
                </p:cNvSpPr>
                <p:nvPr/>
              </p:nvSpPr>
              <p:spPr bwMode="auto">
                <a:xfrm rot="79703">
                  <a:off x="3627993" y="2636546"/>
                  <a:ext cx="2098675" cy="2949575"/>
                </a:xfrm>
                <a:custGeom>
                  <a:avLst/>
                  <a:gdLst>
                    <a:gd name="T0" fmla="*/ 2147483647 w 2250"/>
                    <a:gd name="T1" fmla="*/ 2147483647 h 3129"/>
                    <a:gd name="T2" fmla="*/ 2147483647 w 2250"/>
                    <a:gd name="T3" fmla="*/ 0 h 3129"/>
                    <a:gd name="T4" fmla="*/ 2147483647 w 2250"/>
                    <a:gd name="T5" fmla="*/ 2147483647 h 3129"/>
                    <a:gd name="T6" fmla="*/ 0 w 2250"/>
                    <a:gd name="T7" fmla="*/ 2147483647 h 3129"/>
                    <a:gd name="T8" fmla="*/ 2147483647 w 2250"/>
                    <a:gd name="T9" fmla="*/ 2147483647 h 31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0"/>
                    <a:gd name="T16" fmla="*/ 0 h 3129"/>
                    <a:gd name="T17" fmla="*/ 2250 w 2250"/>
                    <a:gd name="T18" fmla="*/ 3129 h 31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0" h="3129">
                      <a:moveTo>
                        <a:pt x="268" y="32"/>
                      </a:moveTo>
                      <a:lnTo>
                        <a:pt x="1843" y="0"/>
                      </a:lnTo>
                      <a:lnTo>
                        <a:pt x="2250" y="3118"/>
                      </a:lnTo>
                      <a:lnTo>
                        <a:pt x="0" y="3129"/>
                      </a:lnTo>
                      <a:lnTo>
                        <a:pt x="268" y="32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95400" y="5029200"/>
                  <a:ext cx="1981200" cy="5191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Hot, dry</a:t>
                  </a:r>
                </a:p>
              </p:txBody>
            </p:sp>
            <p:sp>
              <p:nvSpPr>
                <p:cNvPr id="4814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276600" y="5105400"/>
                  <a:ext cx="704850" cy="152400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5" name="Line 12"/>
                <p:cNvSpPr>
                  <a:spLocks noChangeShapeType="1"/>
                </p:cNvSpPr>
                <p:nvPr/>
              </p:nvSpPr>
              <p:spPr bwMode="auto">
                <a:xfrm>
                  <a:off x="3429000" y="3048000"/>
                  <a:ext cx="823913" cy="142875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6" name="Line 13"/>
                <p:cNvSpPr>
                  <a:spLocks noChangeShapeType="1"/>
                </p:cNvSpPr>
                <p:nvPr/>
              </p:nvSpPr>
              <p:spPr bwMode="auto">
                <a:xfrm rot="-204585" flipH="1" flipV="1">
                  <a:off x="5410989" y="4514925"/>
                  <a:ext cx="644480" cy="45719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71600" y="2286000"/>
                  <a:ext cx="1981200" cy="94615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Full</a:t>
                  </a:r>
                  <a:r>
                    <a:rPr lang="en-US" sz="2800">
                      <a:solidFill>
                        <a:srgbClr val="000066"/>
                      </a:solidFill>
                      <a:latin typeface="Comic Sans MS" pitchFamily="66" charset="0"/>
                    </a:rPr>
                    <a:t> </a:t>
                  </a:r>
                  <a:r>
                    <a:rPr lang="en-US" sz="2800">
                      <a:latin typeface="Comic Sans MS" pitchFamily="66" charset="0"/>
                    </a:rPr>
                    <a:t>sun to part shade</a:t>
                  </a:r>
                </a:p>
              </p:txBody>
            </p:sp>
            <p:sp>
              <p:nvSpPr>
                <p:cNvPr id="4814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172200" y="4267200"/>
                  <a:ext cx="2133600" cy="5191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Shady, cool</a:t>
                  </a:r>
                </a:p>
              </p:txBody>
            </p:sp>
          </p:grpSp>
          <p:grpSp>
            <p:nvGrpSpPr>
              <p:cNvPr id="48138" name="Group 6"/>
              <p:cNvGrpSpPr>
                <a:grpSpLocks/>
              </p:cNvGrpSpPr>
              <p:nvPr/>
            </p:nvGrpSpPr>
            <p:grpSpPr bwMode="auto">
              <a:xfrm rot="-1671484">
                <a:off x="3821637" y="4083210"/>
                <a:ext cx="1550988" cy="1482725"/>
                <a:chOff x="3361" y="2574"/>
                <a:chExt cx="977" cy="934"/>
              </a:xfrm>
            </p:grpSpPr>
            <p:sp>
              <p:nvSpPr>
                <p:cNvPr id="48139" name="Freeform 7"/>
                <p:cNvSpPr>
                  <a:spLocks/>
                </p:cNvSpPr>
                <p:nvPr/>
              </p:nvSpPr>
              <p:spPr bwMode="auto">
                <a:xfrm rot="1751187">
                  <a:off x="3531" y="2687"/>
                  <a:ext cx="799" cy="521"/>
                </a:xfrm>
                <a:custGeom>
                  <a:avLst/>
                  <a:gdLst>
                    <a:gd name="T0" fmla="*/ 159 w 1360"/>
                    <a:gd name="T1" fmla="*/ 183 h 878"/>
                    <a:gd name="T2" fmla="*/ 276 w 1360"/>
                    <a:gd name="T3" fmla="*/ 179 h 878"/>
                    <a:gd name="T4" fmla="*/ 274 w 1360"/>
                    <a:gd name="T5" fmla="*/ 2 h 878"/>
                    <a:gd name="T6" fmla="*/ 0 w 1360"/>
                    <a:gd name="T7" fmla="*/ 0 h 878"/>
                    <a:gd name="T8" fmla="*/ 0 w 1360"/>
                    <a:gd name="T9" fmla="*/ 125 h 878"/>
                    <a:gd name="T10" fmla="*/ 156 w 1360"/>
                    <a:gd name="T11" fmla="*/ 125 h 878"/>
                    <a:gd name="T12" fmla="*/ 159 w 1360"/>
                    <a:gd name="T13" fmla="*/ 183 h 8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60"/>
                    <a:gd name="T22" fmla="*/ 0 h 878"/>
                    <a:gd name="T23" fmla="*/ 1360 w 1360"/>
                    <a:gd name="T24" fmla="*/ 878 h 8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60" h="878">
                      <a:moveTo>
                        <a:pt x="782" y="878"/>
                      </a:moveTo>
                      <a:lnTo>
                        <a:pt x="1360" y="857"/>
                      </a:lnTo>
                      <a:lnTo>
                        <a:pt x="1350" y="10"/>
                      </a:lnTo>
                      <a:lnTo>
                        <a:pt x="0" y="0"/>
                      </a:lnTo>
                      <a:lnTo>
                        <a:pt x="0" y="600"/>
                      </a:lnTo>
                      <a:lnTo>
                        <a:pt x="771" y="600"/>
                      </a:lnTo>
                      <a:lnTo>
                        <a:pt x="782" y="87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0" name="Rectangle 8"/>
                <p:cNvSpPr>
                  <a:spLocks noChangeArrowheads="1"/>
                </p:cNvSpPr>
                <p:nvPr/>
              </p:nvSpPr>
              <p:spPr bwMode="auto">
                <a:xfrm rot="1751187">
                  <a:off x="3696" y="2574"/>
                  <a:ext cx="642" cy="115"/>
                </a:xfrm>
                <a:prstGeom prst="rect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1" name="Freeform 9"/>
                <p:cNvSpPr>
                  <a:spLocks/>
                </p:cNvSpPr>
                <p:nvPr/>
              </p:nvSpPr>
              <p:spPr bwMode="auto">
                <a:xfrm rot="1751187">
                  <a:off x="3361" y="2995"/>
                  <a:ext cx="804" cy="513"/>
                </a:xfrm>
                <a:custGeom>
                  <a:avLst/>
                  <a:gdLst>
                    <a:gd name="T0" fmla="*/ 0 w 1368"/>
                    <a:gd name="T1" fmla="*/ 0 h 864"/>
                    <a:gd name="T2" fmla="*/ 0 w 1368"/>
                    <a:gd name="T3" fmla="*/ 31 h 864"/>
                    <a:gd name="T4" fmla="*/ 130 w 1368"/>
                    <a:gd name="T5" fmla="*/ 33 h 864"/>
                    <a:gd name="T6" fmla="*/ 133 w 1368"/>
                    <a:gd name="T7" fmla="*/ 86 h 864"/>
                    <a:gd name="T8" fmla="*/ 160 w 1368"/>
                    <a:gd name="T9" fmla="*/ 87 h 864"/>
                    <a:gd name="T10" fmla="*/ 179 w 1368"/>
                    <a:gd name="T11" fmla="*/ 181 h 864"/>
                    <a:gd name="T12" fmla="*/ 276 w 1368"/>
                    <a:gd name="T13" fmla="*/ 178 h 864"/>
                    <a:gd name="T14" fmla="*/ 278 w 1368"/>
                    <a:gd name="T15" fmla="*/ 56 h 864"/>
                    <a:gd name="T16" fmla="*/ 160 w 1368"/>
                    <a:gd name="T17" fmla="*/ 58 h 864"/>
                    <a:gd name="T18" fmla="*/ 158 w 1368"/>
                    <a:gd name="T19" fmla="*/ 1 h 864"/>
                    <a:gd name="T20" fmla="*/ 0 w 1368"/>
                    <a:gd name="T21" fmla="*/ 0 h 8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68"/>
                    <a:gd name="T34" fmla="*/ 0 h 864"/>
                    <a:gd name="T35" fmla="*/ 1368 w 1368"/>
                    <a:gd name="T36" fmla="*/ 864 h 86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68" h="864">
                      <a:moveTo>
                        <a:pt x="0" y="0"/>
                      </a:moveTo>
                      <a:lnTo>
                        <a:pt x="0" y="150"/>
                      </a:lnTo>
                      <a:lnTo>
                        <a:pt x="642" y="156"/>
                      </a:lnTo>
                      <a:lnTo>
                        <a:pt x="654" y="408"/>
                      </a:lnTo>
                      <a:lnTo>
                        <a:pt x="786" y="414"/>
                      </a:lnTo>
                      <a:lnTo>
                        <a:pt x="882" y="864"/>
                      </a:lnTo>
                      <a:lnTo>
                        <a:pt x="1362" y="852"/>
                      </a:lnTo>
                      <a:lnTo>
                        <a:pt x="1368" y="270"/>
                      </a:lnTo>
                      <a:lnTo>
                        <a:pt x="786" y="276"/>
                      </a:lnTo>
                      <a:lnTo>
                        <a:pt x="78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8134" name="Group 29"/>
            <p:cNvGrpSpPr>
              <a:grpSpLocks/>
            </p:cNvGrpSpPr>
            <p:nvPr/>
          </p:nvGrpSpPr>
          <p:grpSpPr bwMode="auto">
            <a:xfrm>
              <a:off x="6400800" y="2895600"/>
              <a:ext cx="1067594" cy="613271"/>
              <a:chOff x="6553200" y="3201194"/>
              <a:chExt cx="1067594" cy="613271"/>
            </a:xfrm>
          </p:grpSpPr>
          <p:sp>
            <p:nvSpPr>
              <p:cNvPr id="48135" name="TextBox 22"/>
              <p:cNvSpPr txBox="1">
                <a:spLocks noChangeArrowheads="1"/>
              </p:cNvSpPr>
              <p:nvPr/>
            </p:nvSpPr>
            <p:spPr bwMode="auto">
              <a:xfrm>
                <a:off x="6553200" y="3352800"/>
                <a:ext cx="9906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/>
                  <a:t>North</a:t>
                </a:r>
              </a:p>
            </p:txBody>
          </p:sp>
          <p:cxnSp>
            <p:nvCxnSpPr>
              <p:cNvPr id="48136" name="Straight Arrow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5994" y="3505200"/>
                <a:ext cx="608806" cy="794"/>
              </a:xfrm>
              <a:prstGeom prst="straightConnector1">
                <a:avLst/>
              </a:prstGeom>
              <a:noFill/>
              <a:ln w="76200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</p:grpSp>
      </p:grpSp>
      <p:sp>
        <p:nvSpPr>
          <p:cNvPr id="21" name="TextBox 20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12838"/>
            <a:ext cx="8229600" cy="563562"/>
          </a:xfrm>
        </p:spPr>
        <p:txBody>
          <a:bodyPr/>
          <a:lstStyle/>
          <a:p>
            <a:pPr eaLnBrk="1" hangingPunct="1"/>
            <a:r>
              <a:rPr lang="en-US" u="sng" dirty="0" smtClean="0">
                <a:solidFill>
                  <a:srgbClr val="3333FF"/>
                </a:solidFill>
              </a:rPr>
              <a:t>South and west-facing microclimate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981200"/>
            <a:ext cx="4572000" cy="4165600"/>
          </a:xfrm>
        </p:spPr>
        <p:txBody>
          <a:bodyPr/>
          <a:lstStyle/>
          <a:p>
            <a:pPr marL="565150" eaLnBrk="1" hangingPunct="1"/>
            <a:r>
              <a:rPr lang="en-US" dirty="0" smtClean="0"/>
              <a:t>Cold-tender plants</a:t>
            </a:r>
          </a:p>
          <a:p>
            <a:pPr marL="565150" eaLnBrk="1" hangingPunct="1">
              <a:spcBef>
                <a:spcPct val="0"/>
              </a:spcBef>
            </a:pPr>
            <a:r>
              <a:rPr lang="en-US" dirty="0" smtClean="0"/>
              <a:t>Need more heat to bloom</a:t>
            </a: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pic>
        <p:nvPicPr>
          <p:cNvPr id="4915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3600"/>
            <a:ext cx="3429000" cy="3406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1" y="-1"/>
            <a:ext cx="4267200" cy="6857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3400" y="1143000"/>
            <a:ext cx="388937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East side of house</a:t>
            </a:r>
          </a:p>
          <a:p>
            <a:pPr marL="569913" lvl="1" indent="-344488" eaLnBrk="1" hangingPunct="1">
              <a:spcBef>
                <a:spcPts val="2400"/>
              </a:spcBef>
            </a:pPr>
            <a:r>
              <a:rPr lang="en-US" dirty="0" smtClean="0"/>
              <a:t>Cooler than South  or West </a:t>
            </a:r>
          </a:p>
          <a:p>
            <a:pPr marL="569913" lvl="1" indent="-344488" eaLnBrk="1" hangingPunct="1"/>
            <a:r>
              <a:rPr lang="en-US" dirty="0" smtClean="0"/>
              <a:t>May be more protected from wind</a:t>
            </a:r>
          </a:p>
          <a:p>
            <a:pPr marL="569913" lvl="1" indent="-344488" eaLnBrk="1" hangingPunct="1"/>
            <a:r>
              <a:rPr lang="en-US" dirty="0" smtClean="0"/>
              <a:t>Perhaps most temperate side of house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3400" y="1143000"/>
            <a:ext cx="4572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North side of house</a:t>
            </a:r>
          </a:p>
          <a:p>
            <a:pPr marL="569913" lvl="1" indent="-344488" eaLnBrk="1" hangingPunct="1">
              <a:spcBef>
                <a:spcPts val="2400"/>
              </a:spcBef>
            </a:pPr>
            <a:r>
              <a:rPr lang="en-US" dirty="0" smtClean="0"/>
              <a:t>Cooler 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May be moister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grpSp>
        <p:nvGrpSpPr>
          <p:cNvPr id="51204" name="Group 5"/>
          <p:cNvGrpSpPr>
            <a:grpSpLocks/>
          </p:cNvGrpSpPr>
          <p:nvPr/>
        </p:nvGrpSpPr>
        <p:grpSpPr bwMode="auto">
          <a:xfrm>
            <a:off x="4419600" y="2057400"/>
            <a:ext cx="4037013" cy="4191000"/>
            <a:chOff x="4419600" y="2057400"/>
            <a:chExt cx="4037013" cy="4191000"/>
          </a:xfrm>
        </p:grpSpPr>
        <p:pic>
          <p:nvPicPr>
            <p:cNvPr id="444421" name="Picture 5" descr="SBSF3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2057400"/>
              <a:ext cx="4037013" cy="4191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206" name="Rectangle 13"/>
            <p:cNvSpPr>
              <a:spLocks noChangeArrowheads="1"/>
            </p:cNvSpPr>
            <p:nvPr/>
          </p:nvSpPr>
          <p:spPr bwMode="auto">
            <a:xfrm>
              <a:off x="6781800" y="59436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wind damage  June  07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3546950"/>
            <a:ext cx="3733800" cy="280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Wind</a:t>
            </a:r>
          </a:p>
          <a:p>
            <a:pPr marL="569913" lvl="1" indent="-336550" eaLnBrk="1" hangingPunct="1">
              <a:spcBef>
                <a:spcPts val="2400"/>
              </a:spcBef>
            </a:pPr>
            <a:r>
              <a:rPr lang="en-US" dirty="0" smtClean="0"/>
              <a:t>Gusts up to 100 mph common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Desiccate plants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Increases plant mortality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Blows away mulch</a:t>
            </a:r>
          </a:p>
        </p:txBody>
      </p:sp>
      <p:pic>
        <p:nvPicPr>
          <p:cNvPr id="446474" name="Picture 10" descr="mahonia winter burn2006 005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If you are in a windy spot</a:t>
            </a:r>
          </a:p>
          <a:p>
            <a:pPr marL="569913" lvl="1" indent="-336550" eaLnBrk="1" hangingPunct="1">
              <a:spcBef>
                <a:spcPts val="2400"/>
              </a:spcBef>
            </a:pPr>
            <a:r>
              <a:rPr lang="en-US" dirty="0" smtClean="0"/>
              <a:t>Plant plants that tolerate wind</a:t>
            </a:r>
          </a:p>
          <a:p>
            <a:pPr marL="569913" lvl="1" indent="-33655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dirty="0" smtClean="0"/>
              <a:t>OR</a:t>
            </a:r>
          </a:p>
          <a:p>
            <a:pPr marL="569913" lvl="1" indent="-336550" eaLnBrk="1" hangingPunct="1">
              <a:spcBef>
                <a:spcPts val="0"/>
              </a:spcBef>
            </a:pPr>
            <a:r>
              <a:rPr lang="en-US" dirty="0" smtClean="0"/>
              <a:t>Create a windbreak (a density of 40% to 60% provides the greatest downwind area of protection)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dirty="0" smtClean="0">
              <a:solidFill>
                <a:srgbClr val="3333FF"/>
              </a:solidFill>
            </a:endParaRPr>
          </a:p>
        </p:txBody>
      </p:sp>
      <p:grpSp>
        <p:nvGrpSpPr>
          <p:cNvPr id="53252" name="Group 6"/>
          <p:cNvGrpSpPr>
            <a:grpSpLocks/>
          </p:cNvGrpSpPr>
          <p:nvPr/>
        </p:nvGrpSpPr>
        <p:grpSpPr bwMode="auto">
          <a:xfrm>
            <a:off x="914400" y="4038600"/>
            <a:ext cx="7543800" cy="2405063"/>
            <a:chOff x="624" y="1968"/>
            <a:chExt cx="4752" cy="1515"/>
          </a:xfrm>
        </p:grpSpPr>
        <p:pic>
          <p:nvPicPr>
            <p:cNvPr id="4505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973"/>
              <a:ext cx="1617" cy="1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056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8" y="1968"/>
              <a:ext cx="2928" cy="1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7696200" cy="1600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If you create or have an existing windbreak, take advantage:</a:t>
            </a:r>
          </a:p>
          <a:p>
            <a:pPr marL="688975" lvl="1" indent="-455613" eaLnBrk="1" hangingPunct="1">
              <a:spcBef>
                <a:spcPct val="50000"/>
              </a:spcBef>
            </a:pPr>
            <a:endParaRPr lang="en-US" sz="2800" b="1" dirty="0" smtClean="0"/>
          </a:p>
        </p:txBody>
      </p:sp>
      <p:grpSp>
        <p:nvGrpSpPr>
          <p:cNvPr id="54276" name="Group 6"/>
          <p:cNvGrpSpPr>
            <a:grpSpLocks/>
          </p:cNvGrpSpPr>
          <p:nvPr/>
        </p:nvGrpSpPr>
        <p:grpSpPr bwMode="auto">
          <a:xfrm>
            <a:off x="4038600" y="2743200"/>
            <a:ext cx="4187825" cy="3060700"/>
            <a:chOff x="2568" y="2016"/>
            <a:chExt cx="2542" cy="1784"/>
          </a:xfrm>
        </p:grpSpPr>
        <p:pic>
          <p:nvPicPr>
            <p:cNvPr id="5427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52570"/>
            <a:stretch>
              <a:fillRect/>
            </a:stretch>
          </p:blipFill>
          <p:spPr bwMode="auto">
            <a:xfrm>
              <a:off x="2568" y="2016"/>
              <a:ext cx="254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64032"/>
            <a:stretch>
              <a:fillRect/>
            </a:stretch>
          </p:blipFill>
          <p:spPr bwMode="auto">
            <a:xfrm>
              <a:off x="2568" y="3072"/>
              <a:ext cx="2542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609600" y="3119388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84163">
              <a:buClr>
                <a:schemeClr val="bg2"/>
              </a:buClr>
              <a:buFont typeface="Wingdings" pitchFamily="2" charset="2"/>
              <a:buChar char="l"/>
            </a:pPr>
            <a:r>
              <a:rPr lang="en-US" sz="2400" dirty="0"/>
              <a:t>Snow piling up on the lee side of a </a:t>
            </a:r>
            <a:r>
              <a:rPr lang="en-US" sz="2400" dirty="0" smtClean="0"/>
              <a:t>windbreak </a:t>
            </a:r>
            <a:r>
              <a:rPr lang="en-US" sz="2400" dirty="0"/>
              <a:t>creates a </a:t>
            </a:r>
            <a:r>
              <a:rPr lang="en-US" sz="2400" dirty="0" smtClean="0"/>
              <a:t>blanket</a:t>
            </a:r>
          </a:p>
          <a:p>
            <a:pPr marL="284163" indent="-284163">
              <a:buClr>
                <a:schemeClr val="bg2"/>
              </a:buClr>
              <a:buFont typeface="Wingdings" pitchFamily="2" charset="2"/>
              <a:buChar char="l"/>
            </a:pPr>
            <a:r>
              <a:rPr lang="en-US" sz="2400" dirty="0" smtClean="0"/>
              <a:t>Plant </a:t>
            </a:r>
            <a:r>
              <a:rPr lang="en-US" sz="2400" dirty="0"/>
              <a:t>more tender plants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6323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5632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6" name="Rectangle 5"/>
              <p:cNvSpPr>
                <a:spLocks noChangeArrowheads="1"/>
              </p:cNvSpPr>
              <p:nvPr/>
            </p:nvSpPr>
            <p:spPr bwMode="auto">
              <a:xfrm>
                <a:off x="528" y="912"/>
                <a:ext cx="4848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2800">
                    <a:latin typeface="Comic Sans MS" pitchFamily="66" charset="0"/>
                  </a:rPr>
                  <a:t>Talk about  a situation in which you succeeded in exploiting a microclimate.</a:t>
                </a:r>
              </a:p>
              <a:p>
                <a:pPr marL="342900" indent="-342900">
                  <a:spcBef>
                    <a:spcPct val="35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2800">
                    <a:latin typeface="Comic Sans MS" pitchFamily="66" charset="0"/>
                  </a:rPr>
                  <a:t>OR a time when you planted in the wrong microclimate.</a:t>
                </a:r>
              </a:p>
            </p:txBody>
          </p:sp>
          <p:pic>
            <p:nvPicPr>
              <p:cNvPr id="56327" name="Picture 6" descr="MCj0234641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24" y="2640"/>
                <a:ext cx="2208" cy="1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6324" name="Rectangle 4"/>
            <p:cNvSpPr>
              <a:spLocks noChangeArrowheads="1"/>
            </p:cNvSpPr>
            <p:nvPr/>
          </p:nvSpPr>
          <p:spPr bwMode="auto">
            <a:xfrm>
              <a:off x="336" y="336"/>
              <a:ext cx="51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3200" b="1" u="sng">
                  <a:solidFill>
                    <a:srgbClr val="3333FF"/>
                  </a:solidFill>
                </a:rPr>
                <a:t>Small Group Discussion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100" name="TextBox 3"/>
            <p:cNvSpPr txBox="1">
              <a:spLocks noChangeArrowheads="1"/>
            </p:cNvSpPr>
            <p:nvPr/>
          </p:nvSpPr>
          <p:spPr bwMode="auto">
            <a:xfrm>
              <a:off x="3936" y="4032"/>
              <a:ext cx="16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  <p:pic>
          <p:nvPicPr>
            <p:cNvPr id="4101" name="Picture 6" descr="Butchart0714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810000"/>
            <a:ext cx="6705600" cy="2209800"/>
          </a:xfrm>
          <a:solidFill>
            <a:srgbClr val="FFFFFF">
              <a:alpha val="72156"/>
            </a:srgbClr>
          </a:solidFill>
          <a:effectLst>
            <a:softEdge rad="63500"/>
          </a:effectLst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/>
              <a:t>Class Objectives: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800" u="sng" dirty="0" smtClean="0"/>
              <a:t>Questions to ask</a:t>
            </a:r>
          </a:p>
          <a:p>
            <a:pPr marL="966788" lvl="1" indent="-50958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/>
                </a:solidFill>
              </a:rPr>
              <a:t>Evaluate plants for specific site</a:t>
            </a:r>
          </a:p>
          <a:p>
            <a:pPr marL="966788" lvl="1" indent="-509588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chemeClr val="accent2"/>
                </a:solidFill>
              </a:rPr>
              <a:t>Interpret catalog descriptions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10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9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8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7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6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5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4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3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2 minutes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9538" y="1189038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5" y="1470025"/>
            <a:ext cx="4237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chemeClr val="accent2"/>
                </a:solidFill>
                <a:latin typeface="Arial" charset="0"/>
              </a:rPr>
              <a:t>Break Time</a:t>
            </a:r>
            <a:r>
              <a:rPr lang="en-US" sz="5400" b="1" dirty="0">
                <a:latin typeface="Arial" charset="0"/>
              </a:rPr>
              <a:t/>
            </a:r>
            <a:br>
              <a:rPr lang="en-US" sz="5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  <a:p>
            <a:pPr algn="ctr"/>
            <a:r>
              <a:rPr lang="en-US" sz="2400" dirty="0" smtClean="0">
                <a:latin typeface="Arial" charset="0"/>
              </a:rPr>
              <a:t>1 minute remaining </a:t>
            </a:r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03325"/>
            <a:ext cx="1676400" cy="1249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Class Outline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09600"/>
            <a:ext cx="5638800" cy="6019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u="sng" dirty="0" smtClean="0"/>
              <a:t>Climate and microclimate</a:t>
            </a:r>
          </a:p>
          <a:p>
            <a:pPr marL="914400" lvl="1" indent="-457200" eaLnBrk="1" hangingPunct="1">
              <a:spcBef>
                <a:spcPct val="50000"/>
              </a:spcBef>
            </a:pPr>
            <a:r>
              <a:rPr lang="en-US" sz="2000" dirty="0" smtClean="0"/>
              <a:t>Colorado </a:t>
            </a:r>
            <a:r>
              <a:rPr lang="en-US" sz="2000" dirty="0" err="1" smtClean="0"/>
              <a:t>Ecoregions</a:t>
            </a:r>
            <a:endParaRPr lang="en-US" sz="2000" dirty="0" smtClean="0"/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Hardiness and temperature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Microclimate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chemeClr val="bg2"/>
                </a:solidFill>
              </a:rPr>
              <a:t>10 minute break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Understanding catalog descriptions</a:t>
            </a:r>
          </a:p>
          <a:p>
            <a:pPr marL="914400" lvl="1" indent="-457200" eaLnBrk="1" hangingPunct="1">
              <a:spcBef>
                <a:spcPct val="50000"/>
              </a:spcBef>
            </a:pPr>
            <a:r>
              <a:rPr lang="en-US" sz="2000" dirty="0" smtClean="0"/>
              <a:t>Life cycles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Exposure (sun / shade requirements)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Irrigation requirements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Drought tolerance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Soil requirements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chemeClr val="bg2"/>
                </a:solidFill>
              </a:rPr>
              <a:t>10 minute break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Other considerations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Ecological adaptation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Book Antiqua" pitchFamily="18" charset="0"/>
              </a:endParaRPr>
            </a:p>
          </p:txBody>
        </p:sp>
        <p:pic>
          <p:nvPicPr>
            <p:cNvPr id="3077" name="Picture 3" descr="Pres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638" y="2551112"/>
              <a:ext cx="5291138" cy="37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609600"/>
            <a:ext cx="8305800" cy="762000"/>
          </a:xfrm>
        </p:spPr>
        <p:txBody>
          <a:bodyPr lIns="90488" tIns="44450" rIns="90488" bIns="44450" anchor="t"/>
          <a:lstStyle/>
          <a:p>
            <a:pPr algn="ctr"/>
            <a:r>
              <a:rPr lang="en-US" sz="4400" dirty="0" smtClean="0"/>
              <a:t>Please take your seats, </a:t>
            </a:r>
            <a:r>
              <a:rPr lang="en-US" sz="4000" dirty="0" smtClean="0"/>
              <a:t>ready to continue class</a:t>
            </a:r>
            <a:endParaRPr lang="en-US" sz="44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Tulips&amp;Forgetmenots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4724400"/>
            <a:ext cx="7086600" cy="1295400"/>
          </a:xfrm>
          <a:solidFill>
            <a:srgbClr val="FFFFFF">
              <a:alpha val="67842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sz="4400" dirty="0" smtClean="0"/>
              <a:t>Understanding catalog </a:t>
            </a:r>
            <a:br>
              <a:rPr lang="en-US" sz="4400" dirty="0" smtClean="0"/>
            </a:br>
            <a:r>
              <a:rPr lang="en-US" sz="4400" dirty="0" smtClean="0"/>
              <a:t>and tag descriptions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FF"/>
                </a:solidFill>
              </a:rPr>
              <a:t>A good description requires a scientific name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924800" cy="4800600"/>
          </a:xfrm>
        </p:spPr>
        <p:txBody>
          <a:bodyPr/>
          <a:lstStyle/>
          <a:p>
            <a:pPr marL="565150" lvl="1" indent="-342900"/>
            <a:r>
              <a:rPr lang="en-US" b="1" dirty="0" smtClean="0"/>
              <a:t>Plants have many different common names</a:t>
            </a:r>
          </a:p>
          <a:p>
            <a:pPr marL="1025525" indent="-346075">
              <a:spcBef>
                <a:spcPts val="2400"/>
              </a:spcBef>
              <a:buFont typeface="Courier New" pitchFamily="49" charset="0"/>
              <a:buChar char="o"/>
            </a:pPr>
            <a:r>
              <a:rPr lang="en-US" dirty="0" smtClean="0"/>
              <a:t>Positive ID of plant</a:t>
            </a:r>
          </a:p>
          <a:p>
            <a:pPr marL="1025525" lvl="1" indent="-346075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Allows more research</a:t>
            </a:r>
          </a:p>
        </p:txBody>
      </p:sp>
      <p:pic>
        <p:nvPicPr>
          <p:cNvPr id="4" name="Picture 3" descr="B&amp;MalteseC1@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5200" y="34290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Complete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469582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77850" algn="l"/>
              </a:tabLst>
            </a:pPr>
            <a:r>
              <a:rPr lang="en-US" b="1" i="1" u="sng" dirty="0" smtClean="0"/>
              <a:t>Dianthus First Love</a:t>
            </a:r>
          </a:p>
          <a:p>
            <a:pPr marL="577850" lvl="1" indent="-336550" eaLnBrk="1" hangingPunct="1">
              <a:spcBef>
                <a:spcPct val="3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Height</a:t>
            </a:r>
            <a:r>
              <a:rPr lang="en-US" sz="2000" dirty="0" smtClean="0"/>
              <a:t>: 15-20“  </a:t>
            </a:r>
            <a:r>
              <a:rPr lang="en-US" sz="2000" b="1" dirty="0" smtClean="0"/>
              <a:t>Width:</a:t>
            </a:r>
            <a:r>
              <a:rPr lang="en-US" sz="2000" dirty="0" smtClean="0"/>
              <a:t> 15“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Blooms</a:t>
            </a:r>
            <a:r>
              <a:rPr lang="en-US" sz="2000" dirty="0" smtClean="0"/>
              <a:t>: Spring to fall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Sun:</a:t>
            </a:r>
            <a:r>
              <a:rPr lang="en-US" sz="2000" dirty="0" smtClean="0"/>
              <a:t> Sun to partial shade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Soil Moisture</a:t>
            </a:r>
            <a:r>
              <a:rPr lang="en-US" sz="2000" dirty="0" smtClean="0"/>
              <a:t>: Moderate watering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Hardiness</a:t>
            </a:r>
            <a:r>
              <a:rPr lang="en-US" sz="2000" dirty="0" smtClean="0"/>
              <a:t>: USDA zones 3b-9 </a:t>
            </a:r>
            <a:br>
              <a:rPr lang="en-US" sz="2000" dirty="0" smtClean="0"/>
            </a:br>
            <a:r>
              <a:rPr lang="en-US" sz="2000" dirty="0" smtClean="0"/>
              <a:t>(up to 10,000')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Culture:</a:t>
            </a:r>
            <a:r>
              <a:rPr lang="en-US" sz="2000" dirty="0" smtClean="0"/>
              <a:t> Ordinary Garden loam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Description:</a:t>
            </a:r>
            <a:r>
              <a:rPr lang="en-US" sz="2000" dirty="0" smtClean="0"/>
              <a:t> A clump-forming dianthus with flowers that change from pure white to deep rose. There is a constant succession of bloom from April to frost. Intensely fragrant with attractive mounds of foliage in winter. Perennial.</a:t>
            </a:r>
          </a:p>
        </p:txBody>
      </p:sp>
      <p:pic>
        <p:nvPicPr>
          <p:cNvPr id="175110" name="Picture 6" descr="Dianthus First Love 2 PS2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5450" y="1524000"/>
            <a:ext cx="302895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 Less Complete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478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77850" algn="l"/>
              </a:tabLst>
            </a:pPr>
            <a:r>
              <a:rPr lang="en-US" b="1" i="1" u="sng" smtClean="0"/>
              <a:t>Remembrance Columbine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sz="1800" smtClean="0"/>
              <a:t/>
            </a:r>
            <a:br>
              <a:rPr lang="en-US" sz="1800" smtClean="0"/>
            </a:br>
            <a:r>
              <a:rPr lang="en-US" smtClean="0"/>
              <a:t>A hybrid derived from the Colorado state flower.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smtClean="0"/>
              <a:t>	The petals and spurs are </a:t>
            </a:r>
            <a:br>
              <a:rPr lang="en-US" smtClean="0"/>
            </a:br>
            <a:r>
              <a:rPr lang="en-US" smtClean="0"/>
              <a:t>an incredibly rich, shining violet-blue. 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endParaRPr lang="en-US" smtClean="0"/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b="1" smtClean="0"/>
              <a:t>Zones:</a:t>
            </a:r>
            <a:r>
              <a:rPr lang="en-US" smtClean="0"/>
              <a:t> 3-9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b="1" smtClean="0"/>
              <a:t>Height:</a:t>
            </a:r>
            <a:r>
              <a:rPr lang="en-US" smtClean="0"/>
              <a:t> 14-24"</a:t>
            </a:r>
            <a:r>
              <a:rPr lang="en-US" sz="1800" smtClean="0"/>
              <a:t> </a:t>
            </a:r>
            <a:endParaRPr lang="en-US" sz="2000" smtClean="0"/>
          </a:p>
        </p:txBody>
      </p:sp>
      <p:pic>
        <p:nvPicPr>
          <p:cNvPr id="376838" name="Picture 6" descr="ps010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362200"/>
            <a:ext cx="3352800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 Rather Incomplete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47800"/>
            <a:ext cx="4419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i="1" u="sng" smtClean="0"/>
              <a:t>Moon Carrot</a:t>
            </a:r>
          </a:p>
          <a:p>
            <a:pPr marL="228600" lvl="1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smtClean="0"/>
              <a:t>The basal rosette of succulent, silvery-blue, lacy foliage is substantial. The second year it produces a succession of five inch umbels of pale pink flowers that fade to white. Use as a focal point in the garden</a:t>
            </a:r>
            <a:r>
              <a:rPr lang="en-US" sz="2000" smtClean="0"/>
              <a:t>.</a:t>
            </a:r>
          </a:p>
        </p:txBody>
      </p:sp>
      <p:pic>
        <p:nvPicPr>
          <p:cNvPr id="378886" name="Picture 6" descr="Moon Carr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246438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7" descr="FleeceFlower1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1219200" y="4648200"/>
            <a:ext cx="6705600" cy="1295400"/>
          </a:xfrm>
          <a:solidFill>
            <a:srgbClr val="FFFFFF">
              <a:alpha val="67058"/>
            </a:srgbClr>
          </a:solidFill>
          <a:effectLst>
            <a:softEdge rad="31750"/>
          </a:effectLst>
        </p:spPr>
        <p:txBody>
          <a:bodyPr/>
          <a:lstStyle/>
          <a:p>
            <a:pPr algn="ctr" eaLnBrk="1" hangingPunct="1"/>
            <a:r>
              <a:rPr lang="en-US" sz="4400" dirty="0" smtClean="0">
                <a:solidFill>
                  <a:schemeClr val="tx1"/>
                </a:solidFill>
              </a:rPr>
              <a:t>Let’s examine the terms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in more depth…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Catalogs often divide plants into categories based on life cycle or life form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772400" cy="4114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Annuals and tender perennials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Flower bulbs 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Perennials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Shrubs and vines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Trees</a:t>
            </a:r>
          </a:p>
        </p:txBody>
      </p:sp>
      <p:grpSp>
        <p:nvGrpSpPr>
          <p:cNvPr id="63492" name="Group 5"/>
          <p:cNvGrpSpPr>
            <a:grpSpLocks/>
          </p:cNvGrpSpPr>
          <p:nvPr/>
        </p:nvGrpSpPr>
        <p:grpSpPr bwMode="auto">
          <a:xfrm>
            <a:off x="4495800" y="3276600"/>
            <a:ext cx="3979863" cy="2984500"/>
            <a:chOff x="4495800" y="3276600"/>
            <a:chExt cx="3979863" cy="2984500"/>
          </a:xfrm>
        </p:grpSpPr>
        <p:pic>
          <p:nvPicPr>
            <p:cNvPr id="162820" name="Picture 4" descr="GovH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276600"/>
              <a:ext cx="3979863" cy="2984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3494" name="TextBox 4"/>
            <p:cNvSpPr txBox="1">
              <a:spLocks noChangeArrowheads="1"/>
            </p:cNvSpPr>
            <p:nvPr/>
          </p:nvSpPr>
          <p:spPr bwMode="auto">
            <a:xfrm>
              <a:off x="5791200" y="59436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anishFlagPoppy&amp;Whea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31838"/>
            <a:ext cx="8229600" cy="109696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chemeClr val="bg1"/>
                </a:solidFill>
                <a:latin typeface="+mn-lt"/>
              </a:rPr>
              <a:t>Life Cycles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7613"/>
            <a:ext cx="5562600" cy="3811587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r>
              <a:rPr lang="en-US" sz="3600" b="1" u="sng" dirty="0" smtClean="0">
                <a:solidFill>
                  <a:srgbClr val="3333FF"/>
                </a:solidFill>
              </a:rPr>
              <a:t>Annuals</a:t>
            </a:r>
            <a:r>
              <a:rPr lang="en-US" sz="3200" b="1" dirty="0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</a:tabLst>
            </a:pPr>
            <a:r>
              <a:rPr lang="en-US" dirty="0" smtClean="0"/>
              <a:t>From seedling to setting seed in a </a:t>
            </a:r>
            <a:r>
              <a:rPr lang="en-US" b="1" dirty="0" smtClean="0"/>
              <a:t>single </a:t>
            </a:r>
            <a:r>
              <a:rPr lang="en-US" dirty="0" smtClean="0"/>
              <a:t>growing season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dirty="0" smtClean="0"/>
              <a:t>Original plant will not</a:t>
            </a:r>
            <a:br>
              <a:rPr lang="en-US" dirty="0" smtClean="0"/>
            </a:br>
            <a:r>
              <a:rPr lang="en-US" dirty="0" smtClean="0"/>
              <a:t>come back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dirty="0" smtClean="0"/>
              <a:t>May reseed</a:t>
            </a:r>
          </a:p>
          <a:p>
            <a:pPr marL="0" indent="0" eaLnBrk="1" hangingPunct="1">
              <a:tabLst>
                <a:tab pos="569913" algn="l"/>
              </a:tabLst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endParaRPr lang="en-US" sz="1800" dirty="0" smtClean="0"/>
          </a:p>
        </p:txBody>
      </p:sp>
      <p:pic>
        <p:nvPicPr>
          <p:cNvPr id="13320" name="Picture 8" descr="Impati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5029200" y="60960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/>
              <a:t>Photo: David Whiting</a:t>
            </a:r>
          </a:p>
        </p:txBody>
      </p:sp>
      <p:pic>
        <p:nvPicPr>
          <p:cNvPr id="6147" name="Picture 4" descr="Rogers071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1325562"/>
          </a:xfrm>
        </p:spPr>
        <p:txBody>
          <a:bodyPr/>
          <a:lstStyle/>
          <a:p>
            <a:r>
              <a:rPr lang="en-US" sz="4800" smtClean="0">
                <a:solidFill>
                  <a:schemeClr val="bg1"/>
                </a:solidFill>
              </a:rPr>
              <a:t>Climate</a:t>
            </a:r>
            <a:br>
              <a:rPr lang="en-US" sz="4800" smtClean="0">
                <a:solidFill>
                  <a:schemeClr val="bg1"/>
                </a:solidFill>
              </a:rPr>
            </a:br>
            <a:r>
              <a:rPr lang="en-US" sz="4800" smtClean="0">
                <a:solidFill>
                  <a:schemeClr val="bg1"/>
                </a:solidFill>
              </a:rPr>
              <a:t>Microclimate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55626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to choose annuals</a:t>
            </a:r>
            <a:r>
              <a:rPr lang="en-US" sz="3200" b="1" u="sng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</a:tabLst>
            </a:pPr>
            <a:r>
              <a:rPr lang="en-US" smtClean="0"/>
              <a:t>Longer season of color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Quick color 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Container gardening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Cut flowers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From seed: most </a:t>
            </a:r>
            <a:br>
              <a:rPr lang="en-US" smtClean="0"/>
            </a:br>
            <a:r>
              <a:rPr lang="en-US" smtClean="0"/>
              <a:t>inexpensive color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Restyle and re-theme </a:t>
            </a:r>
            <a:br>
              <a:rPr lang="en-US" smtClean="0"/>
            </a:br>
            <a:r>
              <a:rPr lang="en-US" smtClean="0"/>
              <a:t>the garden every year</a:t>
            </a:r>
          </a:p>
          <a:p>
            <a:pPr marL="0" indent="0" eaLnBrk="1" hangingPunct="1">
              <a:tabLst>
                <a:tab pos="56991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endParaRPr lang="en-US" sz="1800" smtClean="0"/>
          </a:p>
        </p:txBody>
      </p:sp>
      <p:pic>
        <p:nvPicPr>
          <p:cNvPr id="380936" name="Picture 8" descr="Petunia@TP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4196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smtClean="0">
                <a:solidFill>
                  <a:srgbClr val="3333FF"/>
                </a:solidFill>
              </a:rPr>
              <a:t>Biennials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Complete life cycle in </a:t>
            </a:r>
            <a:br>
              <a:rPr lang="en-US" smtClean="0"/>
            </a:br>
            <a:r>
              <a:rPr lang="en-US" b="1" smtClean="0"/>
              <a:t>two </a:t>
            </a:r>
            <a:r>
              <a:rPr lang="en-US" smtClean="0"/>
              <a:t>growing seasons</a:t>
            </a:r>
          </a:p>
          <a:p>
            <a:pPr marL="1033463" lvl="2" indent="-292100" eaLnBrk="1" hangingPunct="1">
              <a:spcBef>
                <a:spcPct val="50000"/>
              </a:spcBef>
              <a:buFontTx/>
              <a:buChar char="o"/>
              <a:tabLst>
                <a:tab pos="569913" algn="l"/>
                <a:tab pos="1033463" algn="l"/>
              </a:tabLst>
            </a:pPr>
            <a:r>
              <a:rPr lang="en-US" sz="2000" smtClean="0"/>
              <a:t>Usually have a leaf rosette the first season</a:t>
            </a:r>
          </a:p>
          <a:p>
            <a:pPr marL="1033463" lvl="2" indent="-292100" eaLnBrk="1" hangingPunct="1">
              <a:buFontTx/>
              <a:buChar char="o"/>
              <a:tabLst>
                <a:tab pos="569913" algn="l"/>
                <a:tab pos="1033463" algn="l"/>
              </a:tabLst>
            </a:pPr>
            <a:r>
              <a:rPr lang="en-US" sz="2000" smtClean="0"/>
              <a:t>Flower and develop seeds the second summer</a:t>
            </a:r>
          </a:p>
          <a:p>
            <a:pPr marL="569913" lvl="1" indent="-336550" eaLnBrk="1" hangingPunct="1">
              <a:spcBef>
                <a:spcPct val="50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Will not come back a third year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May reseed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67588" name="Picture 8"/>
          <p:cNvPicPr>
            <a:picLocks noChangeAspect="1" noChangeArrowheads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5328072" y="2133600"/>
            <a:ext cx="3130128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572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for using biennials</a:t>
            </a:r>
            <a:r>
              <a:rPr lang="en-US" sz="32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Larger, more robust than annuals – some are architectural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Provide color and form while waiting until </a:t>
            </a:r>
            <a:br>
              <a:rPr lang="en-US" smtClean="0"/>
            </a:br>
            <a:r>
              <a:rPr lang="en-US" smtClean="0"/>
              <a:t>perennials fill in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382983" name="Picture 7" descr="Picture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71600"/>
            <a:ext cx="3268663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3810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smtClean="0">
                <a:solidFill>
                  <a:srgbClr val="3333FF"/>
                </a:solidFill>
              </a:rPr>
              <a:t>Perennials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Come back for several growing seasons 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Regenerate from roots in addition to seeds</a:t>
            </a:r>
            <a:endParaRPr lang="en-US" sz="1200" smtClean="0"/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Some plants are described as either being biennials </a:t>
            </a:r>
            <a:r>
              <a:rPr lang="en-US" i="1" smtClean="0"/>
              <a:t>or</a:t>
            </a:r>
            <a:r>
              <a:rPr lang="en-US" smtClean="0"/>
              <a:t> short-lived perennials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388101" name="Picture 5" descr="October25a 2004 3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3579813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8001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to choose perennials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Invest money once for years of return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Add structure to garden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Can provide more of </a:t>
            </a:r>
            <a:br>
              <a:rPr lang="en-US" smtClean="0"/>
            </a:br>
            <a:r>
              <a:rPr lang="en-US" smtClean="0"/>
              <a:t>a “sense of place”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70660" name="Picture 8" descr="June 08 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5" y="3505200"/>
            <a:ext cx="3870325" cy="2903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8001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Bulbs, corms and tubers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Perennial in native climate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In Colorado, some require fall </a:t>
            </a:r>
            <a:br>
              <a:rPr lang="en-US" smtClean="0"/>
            </a:br>
            <a:r>
              <a:rPr lang="en-US" smtClean="0"/>
              <a:t>digging and winter storage </a:t>
            </a:r>
            <a:br>
              <a:rPr lang="en-US" smtClean="0"/>
            </a:br>
            <a:r>
              <a:rPr lang="en-US" smtClean="0"/>
              <a:t>indoors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grpSp>
        <p:nvGrpSpPr>
          <p:cNvPr id="71684" name="Group 12"/>
          <p:cNvGrpSpPr>
            <a:grpSpLocks/>
          </p:cNvGrpSpPr>
          <p:nvPr/>
        </p:nvGrpSpPr>
        <p:grpSpPr bwMode="auto">
          <a:xfrm>
            <a:off x="4343400" y="2057400"/>
            <a:ext cx="4191000" cy="4267200"/>
            <a:chOff x="2736" y="1296"/>
            <a:chExt cx="2640" cy="2688"/>
          </a:xfrm>
        </p:grpSpPr>
        <p:pic>
          <p:nvPicPr>
            <p:cNvPr id="392202" name="Picture 10" descr="glad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4" y="1296"/>
              <a:ext cx="1792" cy="2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2203" name="Picture 11" descr="stem-cor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2496"/>
              <a:ext cx="908" cy="12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9" descr="EmeraldLake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249363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FFFF00"/>
                </a:solidFill>
                <a:latin typeface="+mn-lt"/>
              </a:rPr>
              <a:t>Exposure</a:t>
            </a:r>
            <a:br>
              <a:rPr lang="en-US" sz="6000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Sun / Shade Requirements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3810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dirty="0" smtClean="0">
                <a:solidFill>
                  <a:srgbClr val="3333FF"/>
                </a:solidFill>
              </a:rPr>
              <a:t>Full Sun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dirty="0" smtClean="0"/>
              <a:t>Colorado: at least 6 hours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dirty="0" smtClean="0"/>
              <a:t>Other climates: 8-12 hours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36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73732" name="Picture 8" descr="May 07 1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4850" y="685800"/>
            <a:ext cx="394335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Part Shade / Part Sun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Terms used interchangeably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4-6 hours of sun with dappled shade from trees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Approximately 4 hours of sun with afternoon shade</a:t>
            </a:r>
          </a:p>
          <a:p>
            <a:pPr marL="1084263" lvl="2" indent="-292100" eaLnBrk="1" hangingPunct="1">
              <a:spcAft>
                <a:spcPct val="10000"/>
              </a:spcAft>
              <a:buFontTx/>
              <a:buChar char="o"/>
            </a:pPr>
            <a:r>
              <a:rPr lang="en-US" sz="2000" dirty="0" smtClean="0"/>
              <a:t>Some catalogs say 6-8 hours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Afternoon sun more </a:t>
            </a:r>
            <a:br>
              <a:rPr lang="en-US" dirty="0" smtClean="0"/>
            </a:br>
            <a:r>
              <a:rPr lang="en-US" dirty="0" smtClean="0"/>
              <a:t>similar to full sun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398343" name="Picture 7" descr="June 2004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475" y="3810000"/>
            <a:ext cx="3463925" cy="2671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992938" y="6172200"/>
            <a:ext cx="152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Photo: Irene Shonle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oEcoreg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smtClean="0"/>
              <a:t>Colorado Ecoregions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Light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Bright, indirect light</a:t>
            </a:r>
          </a:p>
          <a:p>
            <a:pPr marL="569913" lvl="1" indent="-336550" eaLnBrk="1" hangingPunct="1"/>
            <a:r>
              <a:rPr lang="en-US" dirty="0" smtClean="0"/>
              <a:t>The north side of a </a:t>
            </a:r>
            <a:br>
              <a:rPr lang="en-US" dirty="0" smtClean="0"/>
            </a:br>
            <a:r>
              <a:rPr lang="en-US" dirty="0" smtClean="0"/>
              <a:t>short building or small </a:t>
            </a:r>
            <a:br>
              <a:rPr lang="en-US" dirty="0" smtClean="0"/>
            </a:br>
            <a:r>
              <a:rPr lang="en-US" dirty="0" smtClean="0"/>
              <a:t>tree with lighter foliage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4645025" y="1371600"/>
            <a:ext cx="3889375" cy="3213100"/>
            <a:chOff x="4645025" y="1371600"/>
            <a:chExt cx="3889375" cy="3213100"/>
          </a:xfrm>
        </p:grpSpPr>
        <p:pic>
          <p:nvPicPr>
            <p:cNvPr id="400393" name="Picture 9" descr="James peak 2004 0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5025" y="1371600"/>
              <a:ext cx="3889375" cy="3213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5782" name="Rectangle 10"/>
            <p:cNvSpPr>
              <a:spLocks noChangeArrowheads="1"/>
            </p:cNvSpPr>
            <p:nvPr/>
          </p:nvSpPr>
          <p:spPr bwMode="auto">
            <a:xfrm>
              <a:off x="6858000" y="42672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Medium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Under deciduous trees </a:t>
            </a:r>
          </a:p>
          <a:p>
            <a:pPr marL="1084263" lvl="2" indent="-292100" eaLnBrk="1" hangingPunct="1">
              <a:spcBef>
                <a:spcPct val="50000"/>
              </a:spcBef>
              <a:buFontTx/>
              <a:buNone/>
            </a:pPr>
            <a:r>
              <a:rPr lang="en-US" sz="2000" dirty="0" smtClean="0"/>
              <a:t>-Unless tree is large and dense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76804" name="Picture 8" descr="botanic garden spring 08 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02916"/>
            <a:ext cx="4114800" cy="3086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Full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Very dense and dark</a:t>
            </a:r>
          </a:p>
          <a:p>
            <a:pPr marL="569913" lvl="1" indent="-336550" eaLnBrk="1" hangingPunct="1"/>
            <a:r>
              <a:rPr lang="en-US" dirty="0" smtClean="0"/>
              <a:t>Under evergreens or </a:t>
            </a:r>
            <a:br>
              <a:rPr lang="en-US" dirty="0" smtClean="0"/>
            </a:br>
            <a:r>
              <a:rPr lang="en-US" dirty="0" smtClean="0"/>
              <a:t>north side buildings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dirty="0" smtClean="0"/>
          </a:p>
          <a:p>
            <a:pPr marL="569913" lvl="1" indent="-336550" eaLnBrk="1" hangingPunct="1"/>
            <a:r>
              <a:rPr lang="en-US" dirty="0" smtClean="0"/>
              <a:t>Dry vs. moist shade </a:t>
            </a:r>
          </a:p>
          <a:p>
            <a:pPr marL="1084263" lvl="2" indent="-292100" eaLnBrk="1" hangingPunct="1">
              <a:spcBef>
                <a:spcPct val="40000"/>
              </a:spcBef>
              <a:buFontTx/>
              <a:buChar char="o"/>
            </a:pPr>
            <a:r>
              <a:rPr lang="en-US" dirty="0" smtClean="0"/>
              <a:t>Different challenges</a:t>
            </a:r>
          </a:p>
          <a:p>
            <a:pPr marL="1084263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Different palettes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404488" name="Picture 8" descr="113_13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7338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8852" name="Picture 4" descr="Flowr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3" name="TextBox 3"/>
            <p:cNvSpPr txBox="1">
              <a:spLocks noChangeArrowheads="1"/>
            </p:cNvSpPr>
            <p:nvPr/>
          </p:nvSpPr>
          <p:spPr bwMode="auto">
            <a:xfrm>
              <a:off x="6248400" y="64008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944563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chemeClr val="bg1"/>
                </a:solidFill>
                <a:latin typeface="+mn-lt"/>
              </a:rPr>
              <a:t>Irrigation Requirements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2"/>
                </a:solidFill>
              </a:rPr>
              <a:t>Hydrozones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marL="463550" indent="-463550" eaLnBrk="1" hangingPunct="1">
              <a:spcBef>
                <a:spcPct val="75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Routine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1-2 times / week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Reduced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2-4 times / month </a:t>
            </a:r>
            <a:br>
              <a:rPr lang="en-US" smtClean="0"/>
            </a:br>
            <a:r>
              <a:rPr lang="en-US" smtClean="0"/>
              <a:t>(once plants are established)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Limited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during dry spells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Non-irrigated</a:t>
            </a:r>
          </a:p>
        </p:txBody>
      </p:sp>
      <p:sp>
        <p:nvSpPr>
          <p:cNvPr id="79876" name="Rectangle 55"/>
          <p:cNvSpPr>
            <a:spLocks noChangeArrowheads="1"/>
          </p:cNvSpPr>
          <p:nvPr/>
        </p:nvSpPr>
        <p:spPr bwMode="auto">
          <a:xfrm>
            <a:off x="76962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7" name="Group 73"/>
          <p:cNvGrpSpPr>
            <a:grpSpLocks/>
          </p:cNvGrpSpPr>
          <p:nvPr/>
        </p:nvGrpSpPr>
        <p:grpSpPr bwMode="auto">
          <a:xfrm>
            <a:off x="5943600" y="1447800"/>
            <a:ext cx="2590800" cy="4221163"/>
            <a:chOff x="3744" y="1296"/>
            <a:chExt cx="1632" cy="2659"/>
          </a:xfrm>
        </p:grpSpPr>
        <p:grpSp>
          <p:nvGrpSpPr>
            <p:cNvPr id="79878" name="Group 71"/>
            <p:cNvGrpSpPr>
              <a:grpSpLocks/>
            </p:cNvGrpSpPr>
            <p:nvPr/>
          </p:nvGrpSpPr>
          <p:grpSpPr bwMode="auto">
            <a:xfrm>
              <a:off x="3744" y="1296"/>
              <a:ext cx="1632" cy="1672"/>
              <a:chOff x="3744" y="1296"/>
              <a:chExt cx="1632" cy="1672"/>
            </a:xfrm>
          </p:grpSpPr>
          <p:sp>
            <p:nvSpPr>
              <p:cNvPr id="79894" name="Line 47"/>
              <p:cNvSpPr>
                <a:spLocks noChangeShapeType="1"/>
              </p:cNvSpPr>
              <p:nvPr/>
            </p:nvSpPr>
            <p:spPr bwMode="auto">
              <a:xfrm>
                <a:off x="3759" y="2968"/>
                <a:ext cx="3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95" name="Line 44"/>
              <p:cNvSpPr>
                <a:spLocks noChangeShapeType="1"/>
              </p:cNvSpPr>
              <p:nvPr/>
            </p:nvSpPr>
            <p:spPr bwMode="auto">
              <a:xfrm>
                <a:off x="5070" y="2792"/>
                <a:ext cx="6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9896" name="Group 70"/>
              <p:cNvGrpSpPr>
                <a:grpSpLocks/>
              </p:cNvGrpSpPr>
              <p:nvPr/>
            </p:nvGrpSpPr>
            <p:grpSpPr bwMode="auto">
              <a:xfrm>
                <a:off x="3744" y="1296"/>
                <a:ext cx="1632" cy="1672"/>
                <a:chOff x="3744" y="1296"/>
                <a:chExt cx="1632" cy="1672"/>
              </a:xfrm>
            </p:grpSpPr>
            <p:grpSp>
              <p:nvGrpSpPr>
                <p:cNvPr id="79897" name="Group 63"/>
                <p:cNvGrpSpPr>
                  <a:grpSpLocks/>
                </p:cNvGrpSpPr>
                <p:nvPr/>
              </p:nvGrpSpPr>
              <p:grpSpPr bwMode="auto">
                <a:xfrm>
                  <a:off x="3744" y="1296"/>
                  <a:ext cx="1632" cy="1672"/>
                  <a:chOff x="3070" y="364"/>
                  <a:chExt cx="2306" cy="2276"/>
                </a:xfrm>
              </p:grpSpPr>
              <p:sp>
                <p:nvSpPr>
                  <p:cNvPr id="7990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364"/>
                    <a:ext cx="2298" cy="1863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903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3072" y="816"/>
                    <a:ext cx="2304" cy="1824"/>
                    <a:chOff x="3072" y="937"/>
                    <a:chExt cx="2304" cy="1703"/>
                  </a:xfrm>
                </p:grpSpPr>
                <p:sp>
                  <p:nvSpPr>
                    <p:cNvPr id="79906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937"/>
                      <a:ext cx="2304" cy="1607"/>
                    </a:xfrm>
                    <a:prstGeom prst="ellipse">
                      <a:avLst/>
                    </a:prstGeom>
                    <a:solidFill>
                      <a:srgbClr val="99FF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07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1824"/>
                      <a:ext cx="720" cy="816"/>
                    </a:xfrm>
                    <a:prstGeom prst="rect">
                      <a:avLst/>
                    </a:prstGeom>
                    <a:solidFill>
                      <a:srgbClr val="99FFCC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08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872"/>
                      <a:ext cx="432" cy="528"/>
                    </a:xfrm>
                    <a:prstGeom prst="rect">
                      <a:avLst/>
                    </a:prstGeom>
                    <a:solidFill>
                      <a:srgbClr val="99FFCC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90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1296"/>
                    <a:ext cx="1937" cy="1269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0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28"/>
                    <a:ext cx="1056" cy="81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89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813" y="1346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limited irrigation</a:t>
                  </a:r>
                </a:p>
              </p:txBody>
            </p:sp>
            <p:sp>
              <p:nvSpPr>
                <p:cNvPr id="7989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14" y="1699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reduced irrigation</a:t>
                  </a:r>
                </a:p>
              </p:txBody>
            </p:sp>
            <p:sp>
              <p:nvSpPr>
                <p:cNvPr id="7990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814" y="2064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routine irrigation</a:t>
                  </a:r>
                </a:p>
              </p:txBody>
            </p:sp>
            <p:sp>
              <p:nvSpPr>
                <p:cNvPr id="7990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814" y="2400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patio</a:t>
                  </a:r>
                </a:p>
              </p:txBody>
            </p:sp>
          </p:grpSp>
        </p:grpSp>
        <p:grpSp>
          <p:nvGrpSpPr>
            <p:cNvPr id="79879" name="Group 72"/>
            <p:cNvGrpSpPr>
              <a:grpSpLocks/>
            </p:cNvGrpSpPr>
            <p:nvPr/>
          </p:nvGrpSpPr>
          <p:grpSpPr bwMode="auto">
            <a:xfrm>
              <a:off x="3750" y="1296"/>
              <a:ext cx="1626" cy="2659"/>
              <a:chOff x="3750" y="1296"/>
              <a:chExt cx="1626" cy="2659"/>
            </a:xfrm>
          </p:grpSpPr>
          <p:grpSp>
            <p:nvGrpSpPr>
              <p:cNvPr id="79880" name="Group 56"/>
              <p:cNvGrpSpPr>
                <a:grpSpLocks/>
              </p:cNvGrpSpPr>
              <p:nvPr/>
            </p:nvGrpSpPr>
            <p:grpSpPr bwMode="auto">
              <a:xfrm>
                <a:off x="3750" y="1296"/>
                <a:ext cx="1626" cy="2659"/>
                <a:chOff x="3071" y="364"/>
                <a:chExt cx="2297" cy="3619"/>
              </a:xfrm>
            </p:grpSpPr>
            <p:sp>
              <p:nvSpPr>
                <p:cNvPr id="798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071" y="364"/>
                  <a:ext cx="2297" cy="3619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883" name="Freeform 33"/>
                <p:cNvSpPr>
                  <a:spLocks/>
                </p:cNvSpPr>
                <p:nvPr/>
              </p:nvSpPr>
              <p:spPr bwMode="auto">
                <a:xfrm>
                  <a:off x="4098" y="2801"/>
                  <a:ext cx="400" cy="472"/>
                </a:xfrm>
                <a:custGeom>
                  <a:avLst/>
                  <a:gdLst>
                    <a:gd name="T0" fmla="*/ 1 w 400"/>
                    <a:gd name="T1" fmla="*/ 130 h 490"/>
                    <a:gd name="T2" fmla="*/ 24 w 400"/>
                    <a:gd name="T3" fmla="*/ 297 h 490"/>
                    <a:gd name="T4" fmla="*/ 87 w 400"/>
                    <a:gd name="T5" fmla="*/ 366 h 490"/>
                    <a:gd name="T6" fmla="*/ 172 w 400"/>
                    <a:gd name="T7" fmla="*/ 416 h 490"/>
                    <a:gd name="T8" fmla="*/ 273 w 400"/>
                    <a:gd name="T9" fmla="*/ 429 h 490"/>
                    <a:gd name="T10" fmla="*/ 398 w 400"/>
                    <a:gd name="T11" fmla="*/ 359 h 490"/>
                    <a:gd name="T12" fmla="*/ 258 w 400"/>
                    <a:gd name="T13" fmla="*/ 339 h 490"/>
                    <a:gd name="T14" fmla="*/ 157 w 400"/>
                    <a:gd name="T15" fmla="*/ 311 h 490"/>
                    <a:gd name="T16" fmla="*/ 102 w 400"/>
                    <a:gd name="T17" fmla="*/ 234 h 490"/>
                    <a:gd name="T18" fmla="*/ 94 w 400"/>
                    <a:gd name="T19" fmla="*/ 151 h 490"/>
                    <a:gd name="T20" fmla="*/ 94 w 400"/>
                    <a:gd name="T21" fmla="*/ 89 h 490"/>
                    <a:gd name="T22" fmla="*/ 17 w 400"/>
                    <a:gd name="T23" fmla="*/ 13 h 490"/>
                    <a:gd name="T24" fmla="*/ 1 w 400"/>
                    <a:gd name="T25" fmla="*/ 130 h 49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0"/>
                    <a:gd name="T40" fmla="*/ 0 h 490"/>
                    <a:gd name="T41" fmla="*/ 400 w 400"/>
                    <a:gd name="T42" fmla="*/ 490 h 49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0" h="490">
                      <a:moveTo>
                        <a:pt x="1" y="145"/>
                      </a:moveTo>
                      <a:cubicBezTo>
                        <a:pt x="2" y="198"/>
                        <a:pt x="10" y="288"/>
                        <a:pt x="24" y="332"/>
                      </a:cubicBezTo>
                      <a:cubicBezTo>
                        <a:pt x="38" y="376"/>
                        <a:pt x="62" y="388"/>
                        <a:pt x="87" y="410"/>
                      </a:cubicBezTo>
                      <a:cubicBezTo>
                        <a:pt x="112" y="432"/>
                        <a:pt x="141" y="453"/>
                        <a:pt x="172" y="465"/>
                      </a:cubicBezTo>
                      <a:cubicBezTo>
                        <a:pt x="203" y="477"/>
                        <a:pt x="236" y="490"/>
                        <a:pt x="273" y="480"/>
                      </a:cubicBezTo>
                      <a:cubicBezTo>
                        <a:pt x="310" y="470"/>
                        <a:pt x="400" y="419"/>
                        <a:pt x="398" y="402"/>
                      </a:cubicBezTo>
                      <a:cubicBezTo>
                        <a:pt x="396" y="385"/>
                        <a:pt x="298" y="388"/>
                        <a:pt x="258" y="379"/>
                      </a:cubicBezTo>
                      <a:cubicBezTo>
                        <a:pt x="218" y="370"/>
                        <a:pt x="183" y="368"/>
                        <a:pt x="157" y="348"/>
                      </a:cubicBezTo>
                      <a:cubicBezTo>
                        <a:pt x="131" y="328"/>
                        <a:pt x="112" y="292"/>
                        <a:pt x="102" y="262"/>
                      </a:cubicBezTo>
                      <a:cubicBezTo>
                        <a:pt x="92" y="232"/>
                        <a:pt x="95" y="196"/>
                        <a:pt x="94" y="169"/>
                      </a:cubicBezTo>
                      <a:cubicBezTo>
                        <a:pt x="93" y="142"/>
                        <a:pt x="107" y="125"/>
                        <a:pt x="94" y="99"/>
                      </a:cubicBezTo>
                      <a:cubicBezTo>
                        <a:pt x="81" y="73"/>
                        <a:pt x="30" y="0"/>
                        <a:pt x="17" y="13"/>
                      </a:cubicBezTo>
                      <a:cubicBezTo>
                        <a:pt x="4" y="26"/>
                        <a:pt x="0" y="92"/>
                        <a:pt x="1" y="14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84" name="Rectangle 34"/>
                <p:cNvSpPr>
                  <a:spLocks noChangeArrowheads="1"/>
                </p:cNvSpPr>
                <p:nvPr/>
              </p:nvSpPr>
              <p:spPr bwMode="auto">
                <a:xfrm>
                  <a:off x="4364" y="2935"/>
                  <a:ext cx="397" cy="103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9885" name="Group 50"/>
                <p:cNvGrpSpPr>
                  <a:grpSpLocks/>
                </p:cNvGrpSpPr>
                <p:nvPr/>
              </p:nvGrpSpPr>
              <p:grpSpPr bwMode="auto">
                <a:xfrm>
                  <a:off x="3532" y="2219"/>
                  <a:ext cx="1361" cy="716"/>
                  <a:chOff x="3532" y="2219"/>
                  <a:chExt cx="1361" cy="716"/>
                </a:xfrm>
              </p:grpSpPr>
              <p:sp>
                <p:nvSpPr>
                  <p:cNvPr id="7988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532" y="2219"/>
                    <a:ext cx="1361" cy="716"/>
                  </a:xfrm>
                  <a:prstGeom prst="rect">
                    <a:avLst/>
                  </a:prstGeom>
                  <a:solidFill>
                    <a:srgbClr val="D6AD84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88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532" y="2219"/>
                    <a:ext cx="1361" cy="716"/>
                    <a:chOff x="2243" y="2185"/>
                    <a:chExt cx="1361" cy="743"/>
                  </a:xfrm>
                </p:grpSpPr>
                <p:sp>
                  <p:nvSpPr>
                    <p:cNvPr id="79890" name="Line 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99" y="2185"/>
                      <a:ext cx="305" cy="3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1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9" y="2560"/>
                      <a:ext cx="305" cy="3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2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3" y="2191"/>
                      <a:ext cx="305" cy="3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3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3" y="2553"/>
                      <a:ext cx="305" cy="3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9886" name="Line 45"/>
                <p:cNvSpPr>
                  <a:spLocks noChangeShapeType="1"/>
                </p:cNvSpPr>
                <p:nvPr/>
              </p:nvSpPr>
              <p:spPr bwMode="auto">
                <a:xfrm>
                  <a:off x="5095" y="2431"/>
                  <a:ext cx="2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87" name="Freeform 46"/>
                <p:cNvSpPr>
                  <a:spLocks/>
                </p:cNvSpPr>
                <p:nvPr/>
              </p:nvSpPr>
              <p:spPr bwMode="auto">
                <a:xfrm>
                  <a:off x="4986" y="2363"/>
                  <a:ext cx="47" cy="68"/>
                </a:xfrm>
                <a:custGeom>
                  <a:avLst/>
                  <a:gdLst>
                    <a:gd name="T0" fmla="*/ 0 w 47"/>
                    <a:gd name="T1" fmla="*/ 64 h 70"/>
                    <a:gd name="T2" fmla="*/ 47 w 47"/>
                    <a:gd name="T3" fmla="*/ 0 h 70"/>
                    <a:gd name="T4" fmla="*/ 0 60000 65536"/>
                    <a:gd name="T5" fmla="*/ 0 60000 65536"/>
                    <a:gd name="T6" fmla="*/ 0 w 47"/>
                    <a:gd name="T7" fmla="*/ 0 h 70"/>
                    <a:gd name="T8" fmla="*/ 47 w 47"/>
                    <a:gd name="T9" fmla="*/ 70 h 7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7" h="70">
                      <a:moveTo>
                        <a:pt x="0" y="70"/>
                      </a:moveTo>
                      <a:lnTo>
                        <a:pt x="47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881" name="Line 43"/>
              <p:cNvSpPr>
                <a:spLocks noChangeShapeType="1"/>
              </p:cNvSpPr>
              <p:nvPr/>
            </p:nvSpPr>
            <p:spPr bwMode="auto">
              <a:xfrm flipH="1">
                <a:off x="4294" y="2932"/>
                <a:ext cx="5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90550"/>
            <a:ext cx="8153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333399"/>
                </a:solidFill>
              </a:rPr>
              <a:t>Colorado’s semi-arid climate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95400"/>
            <a:ext cx="7772400" cy="495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On sites where landscape irrigation is not desirable or possible, focus on natural growth.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410628" name="Picture 4" descr="HorseshoeFlatsl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659063"/>
            <a:ext cx="4956175" cy="371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629" name="Picture 5" descr="HorseshoeFlats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3398838"/>
            <a:ext cx="3446462" cy="258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4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81924" name="Picture 2" descr="PawnB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64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1651" name="Picture 3" descr="PawBCacti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1213" y="3700463"/>
              <a:ext cx="3049587" cy="22875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4419600" y="5341938"/>
            <a:ext cx="419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Pawnee Buttes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National Grassland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2" descr="RabEar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Box 4"/>
          <p:cNvSpPr txBox="1">
            <a:spLocks noChangeArrowheads="1"/>
          </p:cNvSpPr>
          <p:nvPr/>
        </p:nvSpPr>
        <p:spPr bwMode="auto">
          <a:xfrm>
            <a:off x="4572000" y="5715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Rabbits Ear Pass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2" descr="RabEar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4723" name="Picture 3" descr="RabEAr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7675" y="819150"/>
            <a:ext cx="4264025" cy="4992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3971" name="TextBox 9"/>
          <p:cNvSpPr txBox="1">
            <a:spLocks noChangeArrowheads="1"/>
          </p:cNvSpPr>
          <p:nvPr/>
        </p:nvSpPr>
        <p:spPr bwMode="auto">
          <a:xfrm>
            <a:off x="609600" y="58674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Rabbits Ear Pass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4990</TotalTime>
  <Words>4206</Words>
  <Application>Microsoft Office PowerPoint</Application>
  <PresentationFormat>On-screen Show (4:3)</PresentationFormat>
  <Paragraphs>1098</Paragraphs>
  <Slides>180</Slides>
  <Notes>153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Please hold  questions for  Question Pause.   Ask questions clarifying   points of discussion.</vt:lpstr>
      <vt:lpstr>PowerPoint Presentation</vt:lpstr>
      <vt:lpstr>Class Outline</vt:lpstr>
      <vt:lpstr>Climate Microclimate</vt:lpstr>
      <vt:lpstr>Colorado Ecoregions</vt:lpstr>
      <vt:lpstr>Colorado Ecoregions</vt:lpstr>
      <vt:lpstr>Survival Factors</vt:lpstr>
      <vt:lpstr>Survival Factors</vt:lpstr>
      <vt:lpstr>Prairie Grasslands</vt:lpstr>
      <vt:lpstr>Mountain Grasslands</vt:lpstr>
      <vt:lpstr>Shrublands</vt:lpstr>
      <vt:lpstr>Coniferous Woodlands and Forests</vt:lpstr>
      <vt:lpstr>Coniferous Woodlands and Forests</vt:lpstr>
      <vt:lpstr>Low Elevation Woodlands</vt:lpstr>
      <vt:lpstr>Mid-Elevations Forests</vt:lpstr>
      <vt:lpstr>Subalpine Forests</vt:lpstr>
      <vt:lpstr>Alpine</vt:lpstr>
      <vt:lpstr>Riparian</vt:lpstr>
      <vt:lpstr>PowerPoint Presentation</vt:lpstr>
      <vt:lpstr>PowerPoint Presentation</vt:lpstr>
      <vt:lpstr>PowerPoint Presentation</vt:lpstr>
      <vt:lpstr>Hardiness Temperatures</vt:lpstr>
      <vt:lpstr>USDA Hardiness Zones</vt:lpstr>
      <vt:lpstr>PowerPoint Presentation</vt:lpstr>
      <vt:lpstr>Colorado Average Annual Minimum Temperatures  </vt:lpstr>
      <vt:lpstr>Is the climate is getting warmer?</vt:lpstr>
      <vt:lpstr>2006 Arbor day revised map based on temperature data from 1986 - 2002  </vt:lpstr>
      <vt:lpstr>Is the climate is getting warmer?</vt:lpstr>
      <vt:lpstr>Sunset Climate Zones</vt:lpstr>
      <vt:lpstr>Sunset Climate Zones</vt:lpstr>
      <vt:lpstr>Hardiness zone maps should not  entirely dictate plant choice.</vt:lpstr>
      <vt:lpstr>Factors that Influence Hardiness</vt:lpstr>
      <vt:lpstr>Heat Zone Map – the Other Extreme</vt:lpstr>
      <vt:lpstr>PowerPoint Presentation</vt:lpstr>
      <vt:lpstr>PowerPoint Presentation</vt:lpstr>
      <vt:lpstr>PowerPoint Presentation</vt:lpstr>
      <vt:lpstr>Microclimates</vt:lpstr>
      <vt:lpstr>Microclimates</vt:lpstr>
      <vt:lpstr>Microclimates</vt:lpstr>
      <vt:lpstr>Microclimate</vt:lpstr>
      <vt:lpstr>Microclimate</vt:lpstr>
      <vt:lpstr>Microclimate</vt:lpstr>
      <vt:lpstr>Microclimate</vt:lpstr>
      <vt:lpstr>Microclimate</vt:lpstr>
      <vt:lpstr>Microclimate</vt:lpstr>
      <vt:lpstr>Warmer microclimate created by south  facing sloped raised bed</vt:lpstr>
      <vt:lpstr>PowerPoint Presentation</vt:lpstr>
      <vt:lpstr>South and west-facing microclimate</vt:lpstr>
      <vt:lpstr>Microclimate</vt:lpstr>
      <vt:lpstr>Microclimate</vt:lpstr>
      <vt:lpstr>Microclimate</vt:lpstr>
      <vt:lpstr>Microclimate</vt:lpstr>
      <vt:lpstr>Microclimate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take your seats, ready to continue class</vt:lpstr>
      <vt:lpstr>Understanding catalog  and tag descriptions</vt:lpstr>
      <vt:lpstr>A good description requires a scientific name</vt:lpstr>
      <vt:lpstr>Plant Description – Complete</vt:lpstr>
      <vt:lpstr>Plant Description –  Less Complete</vt:lpstr>
      <vt:lpstr>Plant Description –  Rather Incomplete</vt:lpstr>
      <vt:lpstr>Let’s examine the terms  in more depth…</vt:lpstr>
      <vt:lpstr>Catalogs often divide plants into categories based on life cycle or life form</vt:lpstr>
      <vt:lpstr>Life Cycles</vt:lpstr>
      <vt:lpstr>Life Cycles</vt:lpstr>
      <vt:lpstr>Life Cycles</vt:lpstr>
      <vt:lpstr>Life Cycles</vt:lpstr>
      <vt:lpstr>Life Cycles</vt:lpstr>
      <vt:lpstr>Life Cycles</vt:lpstr>
      <vt:lpstr>Life Cycles</vt:lpstr>
      <vt:lpstr>Life Cycles</vt:lpstr>
      <vt:lpstr>PowerPoint Presentation</vt:lpstr>
      <vt:lpstr>Exposure Sun / Shade Requirements</vt:lpstr>
      <vt:lpstr>Exposure</vt:lpstr>
      <vt:lpstr>Exposure </vt:lpstr>
      <vt:lpstr>Exposure </vt:lpstr>
      <vt:lpstr>Exposure </vt:lpstr>
      <vt:lpstr>Exposure </vt:lpstr>
      <vt:lpstr>PowerPoint Presentation</vt:lpstr>
      <vt:lpstr>Irrigation Requirements</vt:lpstr>
      <vt:lpstr>Hydrozones</vt:lpstr>
      <vt:lpstr>Colorado’s semi-arid climate</vt:lpstr>
      <vt:lpstr>PowerPoint Presentation</vt:lpstr>
      <vt:lpstr>PowerPoint Presentation</vt:lpstr>
      <vt:lpstr>PowerPoint Presentation</vt:lpstr>
      <vt:lpstr>PowerPoint Presentation</vt:lpstr>
      <vt:lpstr>Even xeric plants need rain and/or irrigation during establishment</vt:lpstr>
      <vt:lpstr>Drought Tolerance</vt:lpstr>
      <vt:lpstr>Drought tolerance</vt:lpstr>
      <vt:lpstr>Drought Tolerance</vt:lpstr>
      <vt:lpstr>Drought Tolerance</vt:lpstr>
      <vt:lpstr>Drought Tolerance</vt:lpstr>
      <vt:lpstr>Drought Tolerance</vt:lpstr>
      <vt:lpstr>Drought Tolerance</vt:lpstr>
      <vt:lpstr>PowerPoint Presentation</vt:lpstr>
      <vt:lpstr>PowerPoint Presentation</vt:lpstr>
      <vt:lpstr>Soil Requirements</vt:lpstr>
      <vt:lpstr>Soil Requirements</vt:lpstr>
      <vt:lpstr>Soil Requirements</vt:lpstr>
      <vt:lpstr>Soil Requirements</vt:lpstr>
      <vt:lpstr>Soil Requirements</vt:lpstr>
      <vt:lpstr>Soil Requirements</vt:lpstr>
      <vt:lpstr>PowerPoint Presentation</vt:lpstr>
      <vt:lpstr>Bloom Period</vt:lpstr>
      <vt:lpstr>Bloom Period</vt:lpstr>
      <vt:lpstr>Bloom Period</vt:lpstr>
      <vt:lpstr>Bloom Period</vt:lpstr>
      <vt:lpstr>Bloom Period</vt:lpstr>
      <vt:lpstr>PowerPoint Presentation</vt:lpstr>
      <vt:lpstr>Mature Height and Width</vt:lpstr>
      <vt:lpstr>Mature Height and Width</vt:lpstr>
      <vt:lpstr>Mature Height and Spread</vt:lpstr>
      <vt:lpstr>Mature Height and Spread</vt:lpstr>
      <vt:lpstr>Mature Height and Spread</vt:lpstr>
      <vt:lpstr>Mature Height and Spread</vt:lpstr>
      <vt:lpstr>Mature Height and Spread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take your seats, ready to continue class</vt:lpstr>
      <vt:lpstr>PowerPoint Presentation</vt:lpstr>
      <vt:lpstr>Fragrance</vt:lpstr>
      <vt:lpstr>Fragrance</vt:lpstr>
      <vt:lpstr>Wildlife Resistance</vt:lpstr>
      <vt:lpstr>Wildlife Resistant Plants</vt:lpstr>
      <vt:lpstr>Insect and Disease Resistance</vt:lpstr>
      <vt:lpstr>Insect and Disease Resistance</vt:lpstr>
      <vt:lpstr>PowerPoint Presentation</vt:lpstr>
      <vt:lpstr>Need for Staking</vt:lpstr>
      <vt:lpstr>Need for Division</vt:lpstr>
      <vt:lpstr>Need for Division</vt:lpstr>
      <vt:lpstr>Need for Division</vt:lpstr>
      <vt:lpstr>Attractive or Contrasting Foliage</vt:lpstr>
      <vt:lpstr>Attractive or Contrasting Foliage</vt:lpstr>
      <vt:lpstr>Notice how the foliage sets off the flowers</vt:lpstr>
      <vt:lpstr>PowerPoint Presentation</vt:lpstr>
      <vt:lpstr>PowerPoint Presentation</vt:lpstr>
      <vt:lpstr>PowerPoint Presentation</vt:lpstr>
      <vt:lpstr>Programs that seek out the best new varieties</vt:lpstr>
      <vt:lpstr>PowerPoint Presentation</vt:lpstr>
      <vt:lpstr>PowerPoint Presentation</vt:lpstr>
      <vt:lpstr>Ecological Adaptation</vt:lpstr>
      <vt:lpstr>Ecological Adaptation Can a plant be too well-adapted?</vt:lpstr>
      <vt:lpstr>Ecological Adaptation Let’s evaluate a plant</vt:lpstr>
      <vt:lpstr>Ecological Adaptation  Let’s evaluate another plant</vt:lpstr>
      <vt:lpstr>Ecological Adaptation  Let’s evaluate this plant again</vt:lpstr>
      <vt:lpstr>Ecological Adaptation  Clues to overly well-adapted plants</vt:lpstr>
      <vt:lpstr>Ecological Adaptation  Clues to overly well-adapted plants</vt:lpstr>
      <vt:lpstr>Ecological Adaptation  Clues to overly well-adapted plants</vt:lpstr>
      <vt:lpstr>Ecological Adaptation</vt:lpstr>
      <vt:lpstr>Ecological Adaptation</vt:lpstr>
      <vt:lpstr>Ecological Adaptation</vt:lpstr>
      <vt:lpstr>PowerPoint Presentation</vt:lpstr>
      <vt:lpstr>Plants behave differently in different climates</vt:lpstr>
      <vt:lpstr>PowerPoint Presentation</vt:lpstr>
      <vt:lpstr>Homework</vt:lpstr>
      <vt:lpstr>PowerPoint Presentation</vt:lpstr>
    </vt:vector>
  </TitlesOfParts>
  <Company>Cooperative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evaluation</dc:title>
  <dc:creator> Irene Shonle</dc:creator>
  <cp:lastModifiedBy>Whiting,David</cp:lastModifiedBy>
  <cp:revision>179</cp:revision>
  <cp:lastPrinted>2005-03-07T23:12:30Z</cp:lastPrinted>
  <dcterms:created xsi:type="dcterms:W3CDTF">2004-10-19T22:24:16Z</dcterms:created>
  <dcterms:modified xsi:type="dcterms:W3CDTF">2013-03-06T03:46:15Z</dcterms:modified>
</cp:coreProperties>
</file>