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28"/>
  </p:notesMasterIdLst>
  <p:handoutMasterIdLst>
    <p:handoutMasterId r:id="rId129"/>
  </p:handoutMasterIdLst>
  <p:sldIdLst>
    <p:sldId id="397" r:id="rId3"/>
    <p:sldId id="370" r:id="rId4"/>
    <p:sldId id="425" r:id="rId5"/>
    <p:sldId id="441" r:id="rId6"/>
    <p:sldId id="443" r:id="rId7"/>
    <p:sldId id="371" r:id="rId8"/>
    <p:sldId id="328" r:id="rId9"/>
    <p:sldId id="307" r:id="rId10"/>
    <p:sldId id="327" r:id="rId11"/>
    <p:sldId id="262" r:id="rId12"/>
    <p:sldId id="284" r:id="rId13"/>
    <p:sldId id="285" r:id="rId14"/>
    <p:sldId id="286" r:id="rId15"/>
    <p:sldId id="354" r:id="rId16"/>
    <p:sldId id="355" r:id="rId17"/>
    <p:sldId id="367" r:id="rId18"/>
    <p:sldId id="366" r:id="rId19"/>
    <p:sldId id="392" r:id="rId20"/>
    <p:sldId id="393" r:id="rId21"/>
    <p:sldId id="444" r:id="rId22"/>
    <p:sldId id="356" r:id="rId23"/>
    <p:sldId id="465" r:id="rId24"/>
    <p:sldId id="459" r:id="rId25"/>
    <p:sldId id="460" r:id="rId26"/>
    <p:sldId id="461" r:id="rId27"/>
    <p:sldId id="462" r:id="rId28"/>
    <p:sldId id="463" r:id="rId29"/>
    <p:sldId id="464" r:id="rId30"/>
    <p:sldId id="358" r:id="rId31"/>
    <p:sldId id="359" r:id="rId32"/>
    <p:sldId id="360" r:id="rId33"/>
    <p:sldId id="361" r:id="rId34"/>
    <p:sldId id="412" r:id="rId35"/>
    <p:sldId id="362" r:id="rId36"/>
    <p:sldId id="363" r:id="rId37"/>
    <p:sldId id="364" r:id="rId38"/>
    <p:sldId id="365" r:id="rId39"/>
    <p:sldId id="428" r:id="rId40"/>
    <p:sldId id="346" r:id="rId41"/>
    <p:sldId id="272" r:id="rId42"/>
    <p:sldId id="308" r:id="rId43"/>
    <p:sldId id="348" r:id="rId44"/>
    <p:sldId id="349" r:id="rId45"/>
    <p:sldId id="416" r:id="rId46"/>
    <p:sldId id="387" r:id="rId47"/>
    <p:sldId id="388" r:id="rId48"/>
    <p:sldId id="263" r:id="rId49"/>
    <p:sldId id="288" r:id="rId50"/>
    <p:sldId id="287" r:id="rId51"/>
    <p:sldId id="309" r:id="rId52"/>
    <p:sldId id="329" r:id="rId53"/>
    <p:sldId id="334" r:id="rId54"/>
    <p:sldId id="350" r:id="rId55"/>
    <p:sldId id="333" r:id="rId56"/>
    <p:sldId id="417" r:id="rId57"/>
    <p:sldId id="445" r:id="rId58"/>
    <p:sldId id="266" r:id="rId59"/>
    <p:sldId id="305" r:id="rId60"/>
    <p:sldId id="291" r:id="rId61"/>
    <p:sldId id="394" r:id="rId62"/>
    <p:sldId id="330" r:id="rId63"/>
    <p:sldId id="336" r:id="rId64"/>
    <p:sldId id="335" r:id="rId65"/>
    <p:sldId id="446" r:id="rId66"/>
    <p:sldId id="306" r:id="rId67"/>
    <p:sldId id="337" r:id="rId68"/>
    <p:sldId id="395" r:id="rId69"/>
    <p:sldId id="267" r:id="rId70"/>
    <p:sldId id="338" r:id="rId71"/>
    <p:sldId id="374" r:id="rId72"/>
    <p:sldId id="373" r:id="rId73"/>
    <p:sldId id="375" r:id="rId74"/>
    <p:sldId id="389" r:id="rId75"/>
    <p:sldId id="372" r:id="rId76"/>
    <p:sldId id="378" r:id="rId77"/>
    <p:sldId id="377" r:id="rId78"/>
    <p:sldId id="379" r:id="rId79"/>
    <p:sldId id="413" r:id="rId80"/>
    <p:sldId id="414" r:id="rId81"/>
    <p:sldId id="384" r:id="rId82"/>
    <p:sldId id="418" r:id="rId83"/>
    <p:sldId id="447" r:id="rId84"/>
    <p:sldId id="448" r:id="rId85"/>
    <p:sldId id="449" r:id="rId86"/>
    <p:sldId id="450" r:id="rId87"/>
    <p:sldId id="451" r:id="rId88"/>
    <p:sldId id="452" r:id="rId89"/>
    <p:sldId id="269" r:id="rId90"/>
    <p:sldId id="293" r:id="rId91"/>
    <p:sldId id="292" r:id="rId92"/>
    <p:sldId id="351" r:id="rId93"/>
    <p:sldId id="419" r:id="rId94"/>
    <p:sldId id="270" r:id="rId95"/>
    <p:sldId id="340" r:id="rId96"/>
    <p:sldId id="339" r:id="rId97"/>
    <p:sldId id="294" r:id="rId98"/>
    <p:sldId id="341" r:id="rId99"/>
    <p:sldId id="420" r:id="rId100"/>
    <p:sldId id="343" r:id="rId101"/>
    <p:sldId id="290" r:id="rId102"/>
    <p:sldId id="344" r:id="rId103"/>
    <p:sldId id="289" r:id="rId104"/>
    <p:sldId id="265" r:id="rId105"/>
    <p:sldId id="421" r:id="rId106"/>
    <p:sldId id="453" r:id="rId107"/>
    <p:sldId id="454" r:id="rId108"/>
    <p:sldId id="455" r:id="rId109"/>
    <p:sldId id="456" r:id="rId110"/>
    <p:sldId id="457" r:id="rId111"/>
    <p:sldId id="458" r:id="rId112"/>
    <p:sldId id="319" r:id="rId113"/>
    <p:sldId id="318" r:id="rId114"/>
    <p:sldId id="317" r:id="rId115"/>
    <p:sldId id="385" r:id="rId116"/>
    <p:sldId id="312" r:id="rId117"/>
    <p:sldId id="313" r:id="rId118"/>
    <p:sldId id="314" r:id="rId119"/>
    <p:sldId id="315" r:id="rId120"/>
    <p:sldId id="311" r:id="rId121"/>
    <p:sldId id="386" r:id="rId122"/>
    <p:sldId id="320" r:id="rId123"/>
    <p:sldId id="322" r:id="rId124"/>
    <p:sldId id="415" r:id="rId125"/>
    <p:sldId id="467" r:id="rId126"/>
    <p:sldId id="468" r:id="rId1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  <a:srgbClr val="008000"/>
    <a:srgbClr val="005400"/>
    <a:srgbClr val="0000FF"/>
    <a:srgbClr val="660033"/>
    <a:srgbClr val="FFFF66"/>
    <a:srgbClr val="4D4D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 preferSingleView="1">
    <p:restoredLeft sz="15620"/>
    <p:restoredTop sz="94660" autoAdjust="0"/>
  </p:normalViewPr>
  <p:slideViewPr>
    <p:cSldViewPr showGuides="1">
      <p:cViewPr varScale="1">
        <p:scale>
          <a:sx n="83" d="100"/>
          <a:sy n="83" d="100"/>
        </p:scale>
        <p:origin x="-1258" y="-58"/>
      </p:cViewPr>
      <p:guideLst>
        <p:guide orient="horz" pos="432"/>
        <p:guide orient="horz" pos="4032"/>
        <p:guide orient="horz" pos="1296"/>
        <p:guide orient="horz" pos="864"/>
        <p:guide pos="432"/>
        <p:guide pos="528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66922"/>
    </p:cViewPr>
  </p:sorterViewPr>
  <p:notesViewPr>
    <p:cSldViewPr showGuides="1">
      <p:cViewPr>
        <p:scale>
          <a:sx n="100" d="100"/>
          <a:sy n="100" d="100"/>
        </p:scale>
        <p:origin x="-780" y="6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40.xml"/><Relationship Id="rId18" Type="http://schemas.openxmlformats.org/officeDocument/2006/relationships/slide" Target="slides/slide48.xml"/><Relationship Id="rId26" Type="http://schemas.openxmlformats.org/officeDocument/2006/relationships/slide" Target="slides/slide62.xml"/><Relationship Id="rId39" Type="http://schemas.openxmlformats.org/officeDocument/2006/relationships/slide" Target="slides/slide76.xml"/><Relationship Id="rId21" Type="http://schemas.openxmlformats.org/officeDocument/2006/relationships/slide" Target="slides/slide51.xml"/><Relationship Id="rId34" Type="http://schemas.openxmlformats.org/officeDocument/2006/relationships/slide" Target="slides/slide71.xml"/><Relationship Id="rId42" Type="http://schemas.openxmlformats.org/officeDocument/2006/relationships/slide" Target="slides/slide79.xml"/><Relationship Id="rId47" Type="http://schemas.openxmlformats.org/officeDocument/2006/relationships/slide" Target="slides/slide95.xml"/><Relationship Id="rId50" Type="http://schemas.openxmlformats.org/officeDocument/2006/relationships/slide" Target="slides/slide99.xml"/><Relationship Id="rId55" Type="http://schemas.openxmlformats.org/officeDocument/2006/relationships/slide" Target="slides/slide117.xml"/><Relationship Id="rId7" Type="http://schemas.openxmlformats.org/officeDocument/2006/relationships/slide" Target="slides/slide11.xml"/><Relationship Id="rId2" Type="http://schemas.openxmlformats.org/officeDocument/2006/relationships/slide" Target="slides/slide2.xml"/><Relationship Id="rId16" Type="http://schemas.openxmlformats.org/officeDocument/2006/relationships/slide" Target="slides/slide43.xml"/><Relationship Id="rId29" Type="http://schemas.openxmlformats.org/officeDocument/2006/relationships/slide" Target="slides/slide66.xml"/><Relationship Id="rId11" Type="http://schemas.openxmlformats.org/officeDocument/2006/relationships/slide" Target="slides/slide36.xml"/><Relationship Id="rId24" Type="http://schemas.openxmlformats.org/officeDocument/2006/relationships/slide" Target="slides/slide54.xml"/><Relationship Id="rId32" Type="http://schemas.openxmlformats.org/officeDocument/2006/relationships/slide" Target="slides/slide69.xml"/><Relationship Id="rId37" Type="http://schemas.openxmlformats.org/officeDocument/2006/relationships/slide" Target="slides/slide74.xml"/><Relationship Id="rId40" Type="http://schemas.openxmlformats.org/officeDocument/2006/relationships/slide" Target="slides/slide77.xml"/><Relationship Id="rId45" Type="http://schemas.openxmlformats.org/officeDocument/2006/relationships/slide" Target="slides/slide93.xml"/><Relationship Id="rId53" Type="http://schemas.openxmlformats.org/officeDocument/2006/relationships/slide" Target="slides/slide113.xml"/><Relationship Id="rId58" Type="http://schemas.openxmlformats.org/officeDocument/2006/relationships/slide" Target="slides/slide122.xml"/><Relationship Id="rId5" Type="http://schemas.openxmlformats.org/officeDocument/2006/relationships/slide" Target="slides/slide9.xml"/><Relationship Id="rId19" Type="http://schemas.openxmlformats.org/officeDocument/2006/relationships/slide" Target="slides/slide49.xml"/><Relationship Id="rId4" Type="http://schemas.openxmlformats.org/officeDocument/2006/relationships/slide" Target="slides/slide7.xml"/><Relationship Id="rId9" Type="http://schemas.openxmlformats.org/officeDocument/2006/relationships/slide" Target="slides/slide13.xml"/><Relationship Id="rId14" Type="http://schemas.openxmlformats.org/officeDocument/2006/relationships/slide" Target="slides/slide41.xml"/><Relationship Id="rId22" Type="http://schemas.openxmlformats.org/officeDocument/2006/relationships/slide" Target="slides/slide52.xml"/><Relationship Id="rId27" Type="http://schemas.openxmlformats.org/officeDocument/2006/relationships/slide" Target="slides/slide63.xml"/><Relationship Id="rId30" Type="http://schemas.openxmlformats.org/officeDocument/2006/relationships/slide" Target="slides/slide67.xml"/><Relationship Id="rId35" Type="http://schemas.openxmlformats.org/officeDocument/2006/relationships/slide" Target="slides/slide72.xml"/><Relationship Id="rId43" Type="http://schemas.openxmlformats.org/officeDocument/2006/relationships/slide" Target="slides/slide80.xml"/><Relationship Id="rId48" Type="http://schemas.openxmlformats.org/officeDocument/2006/relationships/slide" Target="slides/slide96.xml"/><Relationship Id="rId56" Type="http://schemas.openxmlformats.org/officeDocument/2006/relationships/slide" Target="slides/slide119.xml"/><Relationship Id="rId8" Type="http://schemas.openxmlformats.org/officeDocument/2006/relationships/slide" Target="slides/slide12.xml"/><Relationship Id="rId51" Type="http://schemas.openxmlformats.org/officeDocument/2006/relationships/slide" Target="slides/slide103.xml"/><Relationship Id="rId3" Type="http://schemas.openxmlformats.org/officeDocument/2006/relationships/slide" Target="slides/slide6.xml"/><Relationship Id="rId12" Type="http://schemas.openxmlformats.org/officeDocument/2006/relationships/slide" Target="slides/slide39.xml"/><Relationship Id="rId17" Type="http://schemas.openxmlformats.org/officeDocument/2006/relationships/slide" Target="slides/slide47.xml"/><Relationship Id="rId25" Type="http://schemas.openxmlformats.org/officeDocument/2006/relationships/slide" Target="slides/slide61.xml"/><Relationship Id="rId33" Type="http://schemas.openxmlformats.org/officeDocument/2006/relationships/slide" Target="slides/slide70.xml"/><Relationship Id="rId38" Type="http://schemas.openxmlformats.org/officeDocument/2006/relationships/slide" Target="slides/slide75.xml"/><Relationship Id="rId46" Type="http://schemas.openxmlformats.org/officeDocument/2006/relationships/slide" Target="slides/slide94.xml"/><Relationship Id="rId20" Type="http://schemas.openxmlformats.org/officeDocument/2006/relationships/slide" Target="slides/slide50.xml"/><Relationship Id="rId41" Type="http://schemas.openxmlformats.org/officeDocument/2006/relationships/slide" Target="slides/slide78.xml"/><Relationship Id="rId54" Type="http://schemas.openxmlformats.org/officeDocument/2006/relationships/slide" Target="slides/slide115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5" Type="http://schemas.openxmlformats.org/officeDocument/2006/relationships/slide" Target="slides/slide42.xml"/><Relationship Id="rId23" Type="http://schemas.openxmlformats.org/officeDocument/2006/relationships/slide" Target="slides/slide53.xml"/><Relationship Id="rId28" Type="http://schemas.openxmlformats.org/officeDocument/2006/relationships/slide" Target="slides/slide65.xml"/><Relationship Id="rId36" Type="http://schemas.openxmlformats.org/officeDocument/2006/relationships/slide" Target="slides/slide73.xml"/><Relationship Id="rId49" Type="http://schemas.openxmlformats.org/officeDocument/2006/relationships/slide" Target="slides/slide97.xml"/><Relationship Id="rId57" Type="http://schemas.openxmlformats.org/officeDocument/2006/relationships/slide" Target="slides/slide121.xml"/><Relationship Id="rId10" Type="http://schemas.openxmlformats.org/officeDocument/2006/relationships/slide" Target="slides/slide35.xml"/><Relationship Id="rId31" Type="http://schemas.openxmlformats.org/officeDocument/2006/relationships/slide" Target="slides/slide68.xml"/><Relationship Id="rId44" Type="http://schemas.openxmlformats.org/officeDocument/2006/relationships/slide" Target="slides/slide91.xml"/><Relationship Id="rId52" Type="http://schemas.openxmlformats.org/officeDocument/2006/relationships/slide" Target="slides/slide1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57600" y="457200"/>
            <a:ext cx="2667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latin typeface="Arial" charset="0"/>
              </a:rPr>
              <a:t>Identifying Insects, page </a:t>
            </a:r>
            <a:fld id="{0D41FDDC-D310-4F61-901B-AB3C0E731A63}" type="slidenum">
              <a:rPr lang="en-US" sz="900"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7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137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r>
              <a:rPr lang="en-US"/>
              <a:t>Title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Left: photograph of beetle mouthparts</a:t>
            </a:r>
          </a:p>
          <a:p>
            <a:r>
              <a:rPr lang="en-US"/>
              <a:t>Right: Insects with feeding mouthparts consume what they are feeding 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Left: feeding aphid</a:t>
            </a:r>
          </a:p>
          <a:p>
            <a:r>
              <a:rPr lang="en-US"/>
              <a:t>Center: Curled leaves is a symptom of piercing-sucking insects.  Uncurl the leave and look for insects or insect body parts.</a:t>
            </a:r>
          </a:p>
          <a:p>
            <a:r>
              <a:rPr lang="en-US"/>
              <a:t>Right: Insects with piercing sucking mouthparts inject a saliva-like substance as the begin to feed.  It may be phytotoxic to the cells and cause spotting or curling.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Slide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73847"/>
            <a:ext cx="2971800" cy="460558"/>
          </a:xfrm>
          <a:prstGeom prst="rect">
            <a:avLst/>
          </a:prstGeom>
          <a:ln/>
        </p:spPr>
        <p:txBody>
          <a:bodyPr/>
          <a:lstStyle/>
          <a:p>
            <a:fld id="{7BECC29D-2019-4BEE-987B-DF796094F388}" type="slidenum">
              <a:rPr lang="en-US"/>
              <a:pPr/>
              <a:t>3</a:t>
            </a:fld>
            <a:endParaRPr lang="en-US"/>
          </a:p>
        </p:txBody>
      </p:sp>
      <p:sp>
        <p:nvSpPr>
          <p:cNvPr id="535554" name="Rectangle 7"/>
          <p:cNvSpPr txBox="1">
            <a:spLocks noGrp="1" noChangeArrowheads="1"/>
          </p:cNvSpPr>
          <p:nvPr/>
        </p:nvSpPr>
        <p:spPr bwMode="auto">
          <a:xfrm>
            <a:off x="3886200" y="8686641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4D1FF1-BB8F-40C0-909D-1559C0BD307B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6300"/>
          </a:xfrm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20"/>
            <a:ext cx="5029200" cy="4114640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/>
              <a:t>Remind students</a:t>
            </a:r>
          </a:p>
          <a:p>
            <a:pPr lvl="1" indent="-228600">
              <a:buFont typeface="Wingdings" pitchFamily="2" charset="2"/>
              <a:buChar char="l"/>
              <a:tabLst>
                <a:tab pos="457200" algn="l"/>
              </a:tabLst>
            </a:pPr>
            <a:r>
              <a:rPr lang="en-US"/>
              <a:t>To hold questions to the question pause slide.</a:t>
            </a:r>
          </a:p>
          <a:p>
            <a:pPr lvl="1" indent="-228600">
              <a:buFont typeface="Wingdings" pitchFamily="2" charset="2"/>
              <a:buChar char="l"/>
              <a:tabLst>
                <a:tab pos="457200" algn="l"/>
              </a:tabLst>
            </a:pPr>
            <a:r>
              <a:rPr lang="en-US"/>
              <a:t>Questions asked during class time must be directly related to points of discussion. </a:t>
            </a:r>
          </a:p>
          <a:p>
            <a:pPr lvl="1" indent="-228600">
              <a:buFont typeface="Wingdings" pitchFamily="2" charset="2"/>
              <a:buChar char="l"/>
              <a:tabLst>
                <a:tab pos="457200" algn="l"/>
              </a:tabLst>
            </a:pPr>
            <a:endParaRPr lang="en-US"/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 sz="900"/>
              <a:t>Line drawing: Microsoft clipart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52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2950" cy="3414712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44690"/>
            <a:ext cx="5030431" cy="4114155"/>
          </a:xfrm>
          <a:noFill/>
          <a:ln w="9525"/>
        </p:spPr>
        <p:txBody>
          <a:bodyPr/>
          <a:lstStyle/>
          <a:p>
            <a:r>
              <a:rPr lang="en-US" smtClean="0"/>
              <a:t>Check for questions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214" tIns="44316" rIns="90214" bIns="44316"/>
          <a:lstStyle/>
          <a:p>
            <a:r>
              <a:rPr lang="en-US" sz="1500" dirty="0" smtClean="0">
                <a:latin typeface="Tahoma" pitchFamily="34" charset="0"/>
                <a:cs typeface="Tahoma" pitchFamily="34" charset="0"/>
              </a:rPr>
              <a:t>Point students to worksheet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533400"/>
            <a:ext cx="19939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63" y="533400"/>
            <a:ext cx="58293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2276475"/>
            <a:ext cx="38862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2276475"/>
            <a:ext cx="38862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53340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276475"/>
            <a:ext cx="7924800" cy="389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9pPr>
    </p:titleStyle>
    <p:bodyStyle>
      <a:lvl1pPr marL="407988" indent="-407988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2025" indent="-338138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479550" indent="-334963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2057400" indent="-349250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568575" indent="-396875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3025775" indent="-396875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3482975" indent="-396875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940175" indent="-396875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4397375" indent="-396875" algn="l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322388" indent="-34448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763713" indent="-327025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170113" indent="-2921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627313" indent="-2921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3084513" indent="-2921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541713" indent="-2921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998913" indent="-2921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w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SU-ext-ct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8" y="844550"/>
            <a:ext cx="5826125" cy="5070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4D4D4D"/>
                </a:solidFill>
              </a:rPr>
              <a:t>Arthropods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66875"/>
            <a:ext cx="7924800" cy="4429125"/>
          </a:xfrm>
          <a:noFill/>
          <a:ln/>
        </p:spPr>
        <p:txBody>
          <a:bodyPr/>
          <a:lstStyle/>
          <a:p>
            <a:pPr marL="0" indent="0">
              <a:spcAft>
                <a:spcPct val="50000"/>
              </a:spcAft>
              <a:buFont typeface="Wingdings" pitchFamily="2" charset="2"/>
              <a:buNone/>
            </a:pPr>
            <a:r>
              <a:rPr lang="en-US" sz="3200"/>
              <a:t>Phylum: </a:t>
            </a:r>
            <a:r>
              <a:rPr lang="en-US" sz="3200" b="1" i="1">
                <a:solidFill>
                  <a:srgbClr val="0000CC"/>
                </a:solidFill>
              </a:rPr>
              <a:t>Arthropoda</a:t>
            </a:r>
            <a:endParaRPr lang="en-US" sz="3200" b="1">
              <a:solidFill>
                <a:srgbClr val="0000CC"/>
              </a:solidFill>
            </a:endParaRPr>
          </a:p>
          <a:p>
            <a:pPr marL="735013" lvl="1" indent="-403225">
              <a:spcAft>
                <a:spcPct val="10000"/>
              </a:spcAft>
            </a:pPr>
            <a:r>
              <a:rPr lang="en-US"/>
              <a:t>Chitinous exoskeleton</a:t>
            </a:r>
          </a:p>
          <a:p>
            <a:pPr marL="735013" lvl="1" indent="-403225">
              <a:spcAft>
                <a:spcPct val="10000"/>
              </a:spcAft>
            </a:pPr>
            <a:r>
              <a:rPr lang="en-US"/>
              <a:t>Segmented body</a:t>
            </a:r>
          </a:p>
          <a:p>
            <a:pPr marL="735013" lvl="1" indent="-403225">
              <a:spcAft>
                <a:spcPct val="10000"/>
              </a:spcAft>
            </a:pPr>
            <a:r>
              <a:rPr lang="en-US"/>
              <a:t>Jointed appendages</a:t>
            </a:r>
          </a:p>
          <a:p>
            <a:pPr marL="0" indent="0"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76800" y="990600"/>
            <a:ext cx="3657600" cy="4114800"/>
            <a:chOff x="4876800" y="990600"/>
            <a:chExt cx="3657600" cy="4114800"/>
          </a:xfrm>
        </p:grpSpPr>
        <p:pic>
          <p:nvPicPr>
            <p:cNvPr id="45062" name="Picture 6" descr="Lobs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990600"/>
              <a:ext cx="3657600" cy="41148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5943600" y="41910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 Narrow" pitchFamily="34" charset="0"/>
                </a:rPr>
                <a:t>Microsoft clipart</a:t>
              </a:r>
              <a:endParaRPr lang="en-US" sz="14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4495800" cy="3124200"/>
          </a:xfrm>
          <a:noFill/>
          <a:ln/>
        </p:spPr>
        <p:txBody>
          <a:bodyPr/>
          <a:lstStyle/>
          <a:p>
            <a:pPr marL="0" indent="0">
              <a:spcAft>
                <a:spcPct val="60000"/>
              </a:spcAft>
              <a:buFont typeface="Wingdings" pitchFamily="2" charset="2"/>
              <a:buNone/>
            </a:pPr>
            <a:r>
              <a:rPr lang="en-US" b="1" u="sng"/>
              <a:t>Adult</a:t>
            </a:r>
          </a:p>
          <a:p>
            <a:pPr marL="0" indent="0"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Wings:</a:t>
            </a:r>
            <a:r>
              <a:rPr lang="en-US" sz="2400" b="1"/>
              <a:t> </a:t>
            </a:r>
            <a:r>
              <a:rPr lang="en-US" sz="2400" b="1">
                <a:solidFill>
                  <a:srgbClr val="0000CC"/>
                </a:solidFill>
              </a:rPr>
              <a:t>1 pair, membranous</a:t>
            </a:r>
            <a:r>
              <a:rPr lang="en-US" sz="2400">
                <a:solidFill>
                  <a:srgbClr val="A50021"/>
                </a:solidFill>
              </a:rPr>
              <a:t> </a:t>
            </a:r>
            <a:endParaRPr lang="en-US" sz="2400"/>
          </a:p>
          <a:p>
            <a:pPr marL="631825" lvl="1" indent="-346075">
              <a:spcBef>
                <a:spcPct val="50000"/>
              </a:spcBef>
              <a:spcAft>
                <a:spcPct val="10000"/>
              </a:spcAft>
            </a:pPr>
            <a:r>
              <a:rPr lang="en-US"/>
              <a:t>Wing venation pattern used in identification</a:t>
            </a:r>
          </a:p>
          <a:p>
            <a:pPr marL="631825" lvl="1" indent="-346075">
              <a:buFont typeface="Wingdings" pitchFamily="2" charset="2"/>
              <a:buNone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i="1"/>
              <a:t>Diptera</a:t>
            </a: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Flies, gnats, midges, mosquitoes</a:t>
            </a:r>
            <a:r>
              <a:rPr lang="en-US" sz="4800">
                <a:solidFill>
                  <a:srgbClr val="316501"/>
                </a:solidFill>
              </a:rPr>
              <a:t/>
            </a:r>
            <a:br>
              <a:rPr lang="en-US" sz="4800">
                <a:solidFill>
                  <a:srgbClr val="316501"/>
                </a:solidFill>
              </a:rPr>
            </a:br>
            <a:endParaRPr lang="en-US" sz="4800">
              <a:solidFill>
                <a:srgbClr val="316501"/>
              </a:solidFill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3736" name="Picture 8" descr="House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2057400"/>
            <a:ext cx="2944812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648200"/>
          </a:xfrm>
          <a:noFill/>
          <a:ln/>
        </p:spPr>
        <p:txBody>
          <a:bodyPr/>
          <a:lstStyle/>
          <a:p>
            <a:pPr marL="0" indent="0">
              <a:spcAft>
                <a:spcPct val="60000"/>
              </a:spcAft>
              <a:buFont typeface="Wingdings" pitchFamily="2" charset="2"/>
              <a:buNone/>
            </a:pPr>
            <a:r>
              <a:rPr lang="en-US" b="1" u="sng"/>
              <a:t>Adult</a:t>
            </a:r>
          </a:p>
          <a:p>
            <a:pPr marL="0" indent="0"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Body:</a:t>
            </a:r>
            <a:r>
              <a:rPr lang="en-US" sz="2400"/>
              <a:t> soft and often hairy</a:t>
            </a:r>
          </a:p>
          <a:p>
            <a:pPr marL="742950" lvl="1" indent="-401638">
              <a:spcBef>
                <a:spcPct val="5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/>
              <a:t>May look like a bee -- </a:t>
            </a:r>
            <a:br>
              <a:rPr lang="en-US"/>
            </a:br>
            <a:r>
              <a:rPr lang="en-US" u="sng"/>
              <a:t>count the</a:t>
            </a:r>
            <a:r>
              <a:rPr lang="en-US" sz="2000" u="sng"/>
              <a:t> wings</a:t>
            </a:r>
            <a:r>
              <a:rPr lang="en-US" sz="2000"/>
              <a:t>!</a:t>
            </a:r>
          </a:p>
          <a:p>
            <a:pPr marL="0" indent="0">
              <a:spcBef>
                <a:spcPct val="6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>
                <a:solidFill>
                  <a:srgbClr val="333399"/>
                </a:solidFill>
              </a:rPr>
              <a:t> </a:t>
            </a:r>
            <a:endParaRPr lang="en-US"/>
          </a:p>
          <a:p>
            <a:pPr marL="742950" lvl="1" indent="-401638">
              <a:spcAft>
                <a:spcPct val="10000"/>
              </a:spcAft>
            </a:pPr>
            <a:r>
              <a:rPr lang="en-US"/>
              <a:t>Sponging (house fly)</a:t>
            </a:r>
          </a:p>
          <a:p>
            <a:pPr marL="742950" lvl="1" indent="-401638">
              <a:spcAft>
                <a:spcPct val="10000"/>
              </a:spcAft>
            </a:pPr>
            <a:r>
              <a:rPr lang="en-US"/>
              <a:t>Piercing-sucking  (mosquito)</a:t>
            </a:r>
          </a:p>
          <a:p>
            <a:pPr marL="742950" lvl="1" indent="-401638">
              <a:spcAft>
                <a:spcPct val="50000"/>
              </a:spcAft>
            </a:pPr>
            <a:r>
              <a:rPr lang="en-US"/>
              <a:t>Cut and lap fluids (horse fly</a:t>
            </a:r>
            <a:r>
              <a:rPr lang="en-US" sz="1800"/>
              <a:t>)</a:t>
            </a:r>
            <a:endParaRPr lang="en-US" sz="2000"/>
          </a:p>
          <a:p>
            <a:pPr marL="742950" lvl="1" indent="-401638">
              <a:buFont typeface="Wingdings" pitchFamily="2" charset="2"/>
              <a:buNone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i="1"/>
              <a:t>Diptera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Flies, gnats, midges, mosquitoes</a:t>
            </a:r>
            <a:r>
              <a:rPr lang="en-US" sz="4800">
                <a:solidFill>
                  <a:srgbClr val="316501"/>
                </a:solidFill>
              </a:rPr>
              <a:t/>
            </a:r>
            <a:br>
              <a:rPr lang="en-US" sz="4800">
                <a:solidFill>
                  <a:srgbClr val="316501"/>
                </a:solidFill>
              </a:rPr>
            </a:br>
            <a:endParaRPr lang="en-US" sz="4800">
              <a:solidFill>
                <a:srgbClr val="316501"/>
              </a:solidFill>
            </a:endParaRP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06" name="Picture 6" descr="ROBB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638" y="2209800"/>
            <a:ext cx="277336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/>
              <a:t>Larva</a:t>
            </a:r>
          </a:p>
          <a:p>
            <a:pPr marL="0" indent="0"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 i="1">
                <a:solidFill>
                  <a:srgbClr val="0000CC"/>
                </a:solidFill>
              </a:rPr>
              <a:t>Maggot</a:t>
            </a:r>
            <a:endParaRPr lang="en-US" sz="2400" b="1">
              <a:solidFill>
                <a:srgbClr val="0000CC"/>
              </a:solidFill>
            </a:endParaRPr>
          </a:p>
          <a:p>
            <a:pPr marL="798513" lvl="1" indent="-401638">
              <a:spcBef>
                <a:spcPct val="50000"/>
              </a:spcBef>
              <a:spcAft>
                <a:spcPct val="10000"/>
              </a:spcAft>
            </a:pPr>
            <a:r>
              <a:rPr lang="en-US"/>
              <a:t>No head capsule</a:t>
            </a:r>
          </a:p>
          <a:p>
            <a:pPr marL="798513" lvl="1" indent="-401638">
              <a:spcAft>
                <a:spcPct val="10000"/>
              </a:spcAft>
            </a:pPr>
            <a:r>
              <a:rPr lang="en-US"/>
              <a:t>No legs</a:t>
            </a:r>
          </a:p>
          <a:p>
            <a:pPr marL="798513" lvl="1" indent="-401638">
              <a:spcAft>
                <a:spcPct val="125000"/>
              </a:spcAft>
            </a:pPr>
            <a:r>
              <a:rPr lang="en-US"/>
              <a:t>Chewing mouthparts, with mouth hooks</a:t>
            </a:r>
            <a:endParaRPr lang="en-US">
              <a:solidFill>
                <a:schemeClr val="bg2"/>
              </a:solidFill>
            </a:endParaRPr>
          </a:p>
          <a:p>
            <a:pPr marL="798513" lvl="1" indent="-401638">
              <a:spcAft>
                <a:spcPct val="10000"/>
              </a:spcAft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</a:rPr>
              <a:t>Aquatic types</a:t>
            </a:r>
            <a:r>
              <a:rPr lang="en-US"/>
              <a:t> (mosquito):   </a:t>
            </a:r>
            <a:br>
              <a:rPr lang="en-US"/>
            </a:br>
            <a:r>
              <a:rPr lang="en-US"/>
              <a:t>head capsule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i="1"/>
              <a:t>Diptera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Flies, gnats, midges, mosquitoes</a:t>
            </a:r>
            <a:r>
              <a:rPr lang="en-US" sz="2800" i="1">
                <a:solidFill>
                  <a:srgbClr val="316501"/>
                </a:solidFill>
              </a:rPr>
              <a:t/>
            </a:r>
            <a:br>
              <a:rPr lang="en-US" sz="2800" i="1">
                <a:solidFill>
                  <a:srgbClr val="316501"/>
                </a:solidFill>
              </a:rPr>
            </a:br>
            <a:endParaRPr lang="en-US" sz="2800" i="1">
              <a:solidFill>
                <a:srgbClr val="316501"/>
              </a:solidFill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715" name="Picture 11" descr="Magg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885950" cy="3505200"/>
          </a:xfrm>
          <a:prstGeom prst="rect">
            <a:avLst/>
          </a:prstGeom>
          <a:noFill/>
        </p:spPr>
      </p:pic>
      <p:pic>
        <p:nvPicPr>
          <p:cNvPr id="72716" name="Picture 12" descr="Mosqlar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1949450" cy="860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i="1"/>
              <a:t>Diptera</a:t>
            </a: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Flies, gnats, midges, mosquitoes</a:t>
            </a:r>
            <a:r>
              <a:rPr lang="en-US" sz="4800">
                <a:solidFill>
                  <a:schemeClr val="tx1"/>
                </a:solidFill>
              </a:rPr>
              <a:t/>
            </a:r>
            <a:br>
              <a:rPr lang="en-US" sz="4800">
                <a:solidFill>
                  <a:schemeClr val="tx1"/>
                </a:solidFill>
              </a:rPr>
            </a:b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142" name="Picture 14" descr="TrichopodaPennipes-ben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846388" cy="22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3" name="Picture 15" descr="Mosqu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4267200" cy="258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1" name="Picture 13" descr="ROBBE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600642"/>
            <a:ext cx="2038350" cy="2800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2209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err="1" smtClean="0">
                <a:solidFill>
                  <a:schemeClr val="tx1"/>
                </a:solidFill>
                <a:latin typeface="Comic Sans MS" pitchFamily="66" charset="0"/>
              </a:rPr>
              <a:t>Diptera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flies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37138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Lepidoptera </a:t>
            </a:r>
            <a:r>
              <a:rPr lang="en-US" dirty="0"/>
              <a:t>(caterpillars)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Hemiptera </a:t>
            </a:r>
            <a:r>
              <a:rPr lang="en-US" dirty="0"/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 smtClean="0"/>
              <a:t>Homoptera</a:t>
            </a:r>
            <a:r>
              <a:rPr lang="en-US" i="1" dirty="0" smtClean="0"/>
              <a:t> </a:t>
            </a:r>
            <a:r>
              <a:rPr lang="en-US" dirty="0"/>
              <a:t>(aphids)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Hymenoptera </a:t>
            </a:r>
            <a:r>
              <a:rPr lang="en-US" dirty="0"/>
              <a:t>(sawfly larva)</a:t>
            </a:r>
          </a:p>
        </p:txBody>
      </p:sp>
      <p:pic>
        <p:nvPicPr>
          <p:cNvPr id="280579" name="Picture 3" descr="Caterpillar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6575"/>
            <a:ext cx="7010400" cy="1749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37138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/>
              <a:t>Lepidoptera </a:t>
            </a:r>
            <a:r>
              <a:rPr lang="en-US" b="1" dirty="0"/>
              <a:t>(caterpillars)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rgbClr val="808080"/>
                </a:solidFill>
              </a:rPr>
              <a:t>Hemiptera </a:t>
            </a:r>
            <a:r>
              <a:rPr lang="en-US" dirty="0">
                <a:solidFill>
                  <a:srgbClr val="808080"/>
                </a:solidFill>
              </a:rPr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 smtClean="0">
                <a:solidFill>
                  <a:srgbClr val="808080"/>
                </a:solidFill>
              </a:rPr>
              <a:t>Homoptera</a:t>
            </a:r>
            <a:r>
              <a:rPr lang="en-US" i="1" dirty="0" smtClean="0">
                <a:solidFill>
                  <a:srgbClr val="808080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(aphids)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rgbClr val="808080"/>
                </a:solidFill>
              </a:rPr>
              <a:t>Hymenoptera </a:t>
            </a:r>
            <a:r>
              <a:rPr lang="en-US" dirty="0">
                <a:solidFill>
                  <a:srgbClr val="808080"/>
                </a:solidFill>
              </a:rPr>
              <a:t>(sawfly larva)</a:t>
            </a:r>
          </a:p>
        </p:txBody>
      </p:sp>
      <p:pic>
        <p:nvPicPr>
          <p:cNvPr id="281603" name="Picture 3" descr="Caterpillar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6575"/>
            <a:ext cx="7010400" cy="1749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29200" cy="3962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</a:t>
            </a:r>
            <a:r>
              <a:rPr lang="en-US" b="1" dirty="0" smtClean="0"/>
              <a:t>insect with one pair of wings?</a:t>
            </a:r>
            <a:endParaRPr lang="en-US" b="1" dirty="0"/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1.</a:t>
            </a:r>
            <a:r>
              <a:rPr lang="en-US" dirty="0"/>
              <a:t>	</a:t>
            </a:r>
            <a:r>
              <a:rPr lang="en-US" i="1" dirty="0"/>
              <a:t>Diptera </a:t>
            </a:r>
            <a:r>
              <a:rPr lang="en-US" dirty="0"/>
              <a:t>(flies)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2.</a:t>
            </a:r>
            <a:r>
              <a:rPr lang="en-US" dirty="0"/>
              <a:t>	</a:t>
            </a:r>
            <a:r>
              <a:rPr lang="en-US" i="1" dirty="0"/>
              <a:t>Hemiptera </a:t>
            </a:r>
            <a:r>
              <a:rPr lang="en-US" dirty="0"/>
              <a:t>(true bugs)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3.</a:t>
            </a:r>
            <a:r>
              <a:rPr lang="en-US" dirty="0"/>
              <a:t>	</a:t>
            </a:r>
            <a:r>
              <a:rPr lang="en-US" i="1" dirty="0"/>
              <a:t>Homoptera </a:t>
            </a:r>
            <a:r>
              <a:rPr lang="en-US" dirty="0"/>
              <a:t>(leafhopper)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4.</a:t>
            </a:r>
            <a:r>
              <a:rPr lang="en-US" dirty="0"/>
              <a:t>	</a:t>
            </a:r>
            <a:r>
              <a:rPr lang="en-US" i="1" dirty="0"/>
              <a:t>Hymenoptera </a:t>
            </a:r>
            <a:r>
              <a:rPr lang="en-US" dirty="0"/>
              <a:t>(bees &amp; wasps)</a:t>
            </a:r>
          </a:p>
        </p:txBody>
      </p:sp>
      <p:pic>
        <p:nvPicPr>
          <p:cNvPr id="282627" name="Picture 3" descr="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925" y="2514600"/>
            <a:ext cx="3241675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29200" cy="3962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</a:t>
            </a:r>
            <a:r>
              <a:rPr lang="en-US" b="1" dirty="0" smtClean="0"/>
              <a:t>insect with one pair of wings?</a:t>
            </a:r>
            <a:endParaRPr lang="en-US" b="1" dirty="0"/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/>
              <a:t>1.</a:t>
            </a:r>
            <a:r>
              <a:rPr lang="en-US" b="1" dirty="0"/>
              <a:t>	</a:t>
            </a:r>
            <a:r>
              <a:rPr lang="en-US" b="1" i="1" dirty="0"/>
              <a:t>Diptera </a:t>
            </a:r>
            <a:r>
              <a:rPr lang="en-US" b="1" dirty="0"/>
              <a:t>(flies)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2.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>
                <a:solidFill>
                  <a:srgbClr val="808080"/>
                </a:solidFill>
              </a:rPr>
              <a:t>Hemiptera </a:t>
            </a:r>
            <a:r>
              <a:rPr lang="en-US" dirty="0">
                <a:solidFill>
                  <a:srgbClr val="808080"/>
                </a:solidFill>
              </a:rPr>
              <a:t>(true bugs)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3.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>
                <a:solidFill>
                  <a:srgbClr val="808080"/>
                </a:solidFill>
              </a:rPr>
              <a:t>Homoptera </a:t>
            </a:r>
            <a:r>
              <a:rPr lang="en-US" dirty="0">
                <a:solidFill>
                  <a:srgbClr val="808080"/>
                </a:solidFill>
              </a:rPr>
              <a:t>(leafhopper)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4.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>
                <a:solidFill>
                  <a:srgbClr val="808080"/>
                </a:solidFill>
              </a:rPr>
              <a:t>Hymenoptera </a:t>
            </a:r>
            <a:r>
              <a:rPr lang="en-US" dirty="0">
                <a:solidFill>
                  <a:srgbClr val="808080"/>
                </a:solidFill>
              </a:rPr>
              <a:t>(bees &amp; wasps)</a:t>
            </a:r>
          </a:p>
        </p:txBody>
      </p:sp>
      <p:pic>
        <p:nvPicPr>
          <p:cNvPr id="283651" name="Picture 3" descr="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925" y="2514600"/>
            <a:ext cx="3241675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37138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1.</a:t>
            </a:r>
            <a:r>
              <a:rPr lang="en-US" dirty="0"/>
              <a:t>	</a:t>
            </a:r>
            <a:r>
              <a:rPr lang="en-US" i="1" dirty="0"/>
              <a:t>Lepidoptera </a:t>
            </a:r>
            <a:r>
              <a:rPr lang="en-US" dirty="0"/>
              <a:t>(caterpillars)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2.</a:t>
            </a:r>
            <a:r>
              <a:rPr lang="en-US" dirty="0"/>
              <a:t>	</a:t>
            </a:r>
            <a:r>
              <a:rPr lang="en-US" i="1" dirty="0"/>
              <a:t>Hemiptera </a:t>
            </a:r>
            <a:r>
              <a:rPr lang="en-US" dirty="0"/>
              <a:t>(true bugs)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3.</a:t>
            </a:r>
            <a:r>
              <a:rPr lang="en-US" dirty="0"/>
              <a:t>	</a:t>
            </a:r>
            <a:r>
              <a:rPr lang="en-US" i="1" dirty="0" err="1"/>
              <a:t>Homoptera</a:t>
            </a:r>
            <a:r>
              <a:rPr lang="en-US" i="1" dirty="0"/>
              <a:t> </a:t>
            </a:r>
            <a:r>
              <a:rPr lang="en-US" dirty="0"/>
              <a:t>(aphids)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/>
              <a:t>4.</a:t>
            </a:r>
            <a:r>
              <a:rPr lang="en-US" dirty="0"/>
              <a:t>	</a:t>
            </a:r>
            <a:r>
              <a:rPr lang="en-US" i="1" dirty="0"/>
              <a:t>Hymenoptera </a:t>
            </a:r>
            <a:r>
              <a:rPr lang="en-US" dirty="0"/>
              <a:t>(sawfly larva)</a:t>
            </a:r>
          </a:p>
        </p:txBody>
      </p:sp>
      <p:pic>
        <p:nvPicPr>
          <p:cNvPr id="288771" name="Picture 3" descr="SawflyLC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284663"/>
            <a:ext cx="7162800" cy="18113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4D4D4D"/>
                </a:solidFill>
              </a:rPr>
              <a:t>Arthropods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4429125"/>
          </a:xfrm>
          <a:noFill/>
          <a:ln/>
        </p:spPr>
        <p:txBody>
          <a:bodyPr/>
          <a:lstStyle/>
          <a:p>
            <a:pPr marL="568325" indent="-568325">
              <a:buFont typeface="Wingdings" pitchFamily="2" charset="2"/>
              <a:buNone/>
            </a:pPr>
            <a:r>
              <a:rPr lang="en-US" sz="2400" dirty="0"/>
              <a:t>Phylum = </a:t>
            </a:r>
            <a:r>
              <a:rPr lang="en-US" sz="2400" b="1" i="1" dirty="0" err="1">
                <a:solidFill>
                  <a:srgbClr val="333399"/>
                </a:solidFill>
              </a:rPr>
              <a:t>Arthropoda</a:t>
            </a:r>
            <a:endParaRPr lang="en-US" sz="2400" b="1" dirty="0">
              <a:solidFill>
                <a:srgbClr val="333399"/>
              </a:solidFill>
            </a:endParaRPr>
          </a:p>
          <a:p>
            <a:pPr marL="568325" indent="-568325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en-US" sz="3200" b="1" u="sng" dirty="0">
                <a:solidFill>
                  <a:srgbClr val="000066"/>
                </a:solidFill>
              </a:rPr>
              <a:t>Class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Arachnida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sz="2000" i="1" dirty="0" smtClean="0"/>
              <a:t>– </a:t>
            </a:r>
            <a:r>
              <a:rPr lang="en-US" sz="2000" dirty="0"/>
              <a:t>spiders, mites, ticks, </a:t>
            </a:r>
            <a:br>
              <a:rPr lang="en-US" sz="2000" dirty="0"/>
            </a:br>
            <a:r>
              <a:rPr lang="en-US" sz="2000" dirty="0"/>
              <a:t>	scorpions, daddy-long-legs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Chilopoda</a:t>
            </a:r>
            <a:r>
              <a:rPr lang="en-US" i="1" dirty="0"/>
              <a:t> </a:t>
            </a:r>
            <a:r>
              <a:rPr lang="en-US" sz="2000" i="1" dirty="0" smtClean="0"/>
              <a:t>– </a:t>
            </a:r>
            <a:r>
              <a:rPr lang="en-US" sz="2000" dirty="0"/>
              <a:t>centipedes</a:t>
            </a:r>
            <a:r>
              <a:rPr lang="en-US" sz="2000" i="1" dirty="0">
                <a:solidFill>
                  <a:srgbClr val="A50021"/>
                </a:solidFill>
              </a:rPr>
              <a:t> 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Crustacea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sz="2000" i="1" dirty="0" smtClean="0"/>
              <a:t>– </a:t>
            </a:r>
            <a:r>
              <a:rPr lang="en-US" sz="2000" dirty="0"/>
              <a:t>lobster, crabs, shrimp, sowbugs </a:t>
            </a:r>
            <a:br>
              <a:rPr lang="en-US" sz="2000" dirty="0"/>
            </a:br>
            <a:r>
              <a:rPr lang="en-US" sz="2000" dirty="0"/>
              <a:t>	and </a:t>
            </a:r>
            <a:r>
              <a:rPr lang="en-US" sz="2000" dirty="0" err="1"/>
              <a:t>pillbugs</a:t>
            </a:r>
            <a:endParaRPr lang="en-US" sz="2000" dirty="0"/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Diplopoda</a:t>
            </a:r>
            <a:r>
              <a:rPr lang="en-US" i="1" dirty="0"/>
              <a:t> </a:t>
            </a:r>
            <a:r>
              <a:rPr lang="en-US" sz="2000" i="1" dirty="0" smtClean="0"/>
              <a:t>– </a:t>
            </a:r>
            <a:r>
              <a:rPr lang="en-US" sz="2000" dirty="0"/>
              <a:t>millipedes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Hexapoda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i="1" dirty="0"/>
              <a:t>or </a:t>
            </a:r>
            <a:r>
              <a:rPr lang="en-US" b="1" i="1" dirty="0" err="1">
                <a:solidFill>
                  <a:srgbClr val="0000CC"/>
                </a:solidFill>
              </a:rPr>
              <a:t>Insecta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/>
              <a:t>insects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b="1" i="1" dirty="0" err="1">
                <a:solidFill>
                  <a:srgbClr val="0000CC"/>
                </a:solidFill>
              </a:rPr>
              <a:t>Symphyla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/>
              <a:t>garden centipedes</a:t>
            </a:r>
          </a:p>
          <a:p>
            <a:pPr marL="1252538" lvl="1" indent="-403225">
              <a:spcAft>
                <a:spcPct val="20000"/>
              </a:spcAft>
            </a:pPr>
            <a:r>
              <a:rPr lang="en-US" dirty="0"/>
              <a:t>Etc.</a:t>
            </a:r>
          </a:p>
          <a:p>
            <a:pPr marL="568325" indent="-568325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67588" name="Picture 4" descr="Sp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3200" y="2133600"/>
            <a:ext cx="990600" cy="1431925"/>
          </a:xfrm>
          <a:prstGeom prst="rect">
            <a:avLst/>
          </a:prstGeom>
          <a:noFill/>
        </p:spPr>
      </p:pic>
      <p:pic>
        <p:nvPicPr>
          <p:cNvPr id="67590" name="Picture 6" descr="Milli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979613" cy="704850"/>
          </a:xfrm>
          <a:prstGeom prst="rect">
            <a:avLst/>
          </a:prstGeom>
          <a:noFill/>
        </p:spPr>
      </p:pic>
      <p:pic>
        <p:nvPicPr>
          <p:cNvPr id="67591" name="Picture 7" descr="Sowb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200400"/>
            <a:ext cx="573088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 &amp; 221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037138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the 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b="1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1.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>
                <a:solidFill>
                  <a:srgbClr val="808080"/>
                </a:solidFill>
              </a:rPr>
              <a:t>Lepidoptera </a:t>
            </a:r>
            <a:r>
              <a:rPr lang="en-US" dirty="0">
                <a:solidFill>
                  <a:srgbClr val="808080"/>
                </a:solidFill>
              </a:rPr>
              <a:t>(caterpillars)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2.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>
                <a:solidFill>
                  <a:srgbClr val="808080"/>
                </a:solidFill>
              </a:rPr>
              <a:t>Hemiptera </a:t>
            </a:r>
            <a:r>
              <a:rPr lang="en-US" dirty="0">
                <a:solidFill>
                  <a:srgbClr val="808080"/>
                </a:solidFill>
              </a:rPr>
              <a:t>(true bugs)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808080"/>
                </a:solidFill>
              </a:rPr>
              <a:t>3.</a:t>
            </a:r>
            <a:r>
              <a:rPr lang="en-US" dirty="0">
                <a:solidFill>
                  <a:srgbClr val="808080"/>
                </a:solidFill>
              </a:rPr>
              <a:t>	</a:t>
            </a:r>
            <a:r>
              <a:rPr lang="en-US" i="1" dirty="0" err="1">
                <a:solidFill>
                  <a:srgbClr val="808080"/>
                </a:solidFill>
              </a:rPr>
              <a:t>Homoptera</a:t>
            </a:r>
            <a:r>
              <a:rPr lang="en-US" i="1" dirty="0">
                <a:solidFill>
                  <a:srgbClr val="808080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(aphids)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/>
              <a:t>4.</a:t>
            </a:r>
            <a:r>
              <a:rPr lang="en-US" b="1" dirty="0"/>
              <a:t>	</a:t>
            </a:r>
            <a:r>
              <a:rPr lang="en-US" b="1" i="1" dirty="0"/>
              <a:t>Hymenoptera </a:t>
            </a:r>
            <a:r>
              <a:rPr lang="en-US" b="1" dirty="0"/>
              <a:t>(sawfly larva)</a:t>
            </a:r>
          </a:p>
        </p:txBody>
      </p:sp>
      <p:pic>
        <p:nvPicPr>
          <p:cNvPr id="289795" name="Picture 3" descr="SawflyLC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284663"/>
            <a:ext cx="7162800" cy="18113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Caterpillar (</a:t>
            </a:r>
            <a:r>
              <a:rPr lang="en-US" sz="3200" i="1">
                <a:solidFill>
                  <a:srgbClr val="000066"/>
                </a:solidFill>
              </a:rPr>
              <a:t>Lepidoptera</a:t>
            </a:r>
            <a:r>
              <a:rPr lang="en-US" sz="3200">
                <a:solidFill>
                  <a:srgbClr val="000066"/>
                </a:solidFill>
              </a:rPr>
              <a:t>) OR </a:t>
            </a:r>
            <a:br>
              <a:rPr lang="en-US" sz="3200">
                <a:solidFill>
                  <a:srgbClr val="000066"/>
                </a:solidFill>
              </a:rPr>
            </a:br>
            <a:r>
              <a:rPr lang="en-US" sz="3200">
                <a:solidFill>
                  <a:srgbClr val="000066"/>
                </a:solidFill>
              </a:rPr>
              <a:t>Sawfly Larva (</a:t>
            </a:r>
            <a:r>
              <a:rPr lang="en-US" sz="3200" i="1">
                <a:solidFill>
                  <a:srgbClr val="000066"/>
                </a:solidFill>
              </a:rPr>
              <a:t>Hymenoptera</a:t>
            </a:r>
            <a:r>
              <a:rPr lang="en-US" sz="3200">
                <a:solidFill>
                  <a:srgbClr val="000066"/>
                </a:solidFill>
              </a:rPr>
              <a:t>)?</a:t>
            </a:r>
          </a:p>
        </p:txBody>
      </p:sp>
      <p:pic>
        <p:nvPicPr>
          <p:cNvPr id="125955" name="Picture 1027" descr="DuskyBirchSaw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968500"/>
            <a:ext cx="3251200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56" name="Picture 1028" descr="YELNEC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981200"/>
            <a:ext cx="29273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Caterpillar (</a:t>
            </a:r>
            <a:r>
              <a:rPr lang="en-US" sz="3200" i="1">
                <a:solidFill>
                  <a:srgbClr val="000066"/>
                </a:solidFill>
              </a:rPr>
              <a:t>Lepidoptera</a:t>
            </a:r>
            <a:r>
              <a:rPr lang="en-US" sz="3200">
                <a:solidFill>
                  <a:srgbClr val="000066"/>
                </a:solidFill>
              </a:rPr>
              <a:t>) OR </a:t>
            </a:r>
            <a:br>
              <a:rPr lang="en-US" sz="3200">
                <a:solidFill>
                  <a:srgbClr val="000066"/>
                </a:solidFill>
              </a:rPr>
            </a:br>
            <a:r>
              <a:rPr lang="en-US" sz="3200">
                <a:solidFill>
                  <a:srgbClr val="000066"/>
                </a:solidFill>
              </a:rPr>
              <a:t>Sawfly Larva (</a:t>
            </a:r>
            <a:r>
              <a:rPr lang="en-US" sz="3200" i="1">
                <a:solidFill>
                  <a:srgbClr val="000066"/>
                </a:solidFill>
              </a:rPr>
              <a:t>Hymenoptera</a:t>
            </a:r>
            <a:r>
              <a:rPr lang="en-US" sz="3200">
                <a:solidFill>
                  <a:srgbClr val="000066"/>
                </a:solidFill>
              </a:rPr>
              <a:t>)?</a:t>
            </a: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77863" y="4800600"/>
            <a:ext cx="3894137" cy="16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/>
              <a:t>Sawfly larva = 6+ pair prolegs (or no legs)</a:t>
            </a:r>
          </a:p>
        </p:txBody>
      </p:sp>
      <p:sp>
        <p:nvSpPr>
          <p:cNvPr id="12493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4800600"/>
            <a:ext cx="3895725" cy="16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/>
              <a:t>Caterpillars = 5 or less </a:t>
            </a:r>
            <a:br>
              <a:rPr lang="en-US" sz="2400"/>
            </a:br>
            <a:r>
              <a:rPr lang="en-US" sz="2400"/>
              <a:t>pair prolegs</a:t>
            </a:r>
          </a:p>
        </p:txBody>
      </p:sp>
      <p:pic>
        <p:nvPicPr>
          <p:cNvPr id="124933" name="Picture 1029" descr="DuskyBirchSaw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968500"/>
            <a:ext cx="3251200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934" name="Picture 1030" descr="YELNEC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981200"/>
            <a:ext cx="29273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219200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Beetle (</a:t>
            </a:r>
            <a:r>
              <a:rPr lang="en-US" sz="2800" i="1">
                <a:solidFill>
                  <a:srgbClr val="000066"/>
                </a:solidFill>
              </a:rPr>
              <a:t>Coleoptera</a:t>
            </a:r>
            <a:r>
              <a:rPr lang="en-US" sz="2800">
                <a:solidFill>
                  <a:srgbClr val="000066"/>
                </a:solidFill>
              </a:rPr>
              <a:t>) OR True Bug (</a:t>
            </a:r>
            <a:r>
              <a:rPr lang="en-US" sz="2800" i="1">
                <a:solidFill>
                  <a:srgbClr val="000066"/>
                </a:solidFill>
              </a:rPr>
              <a:t>Hemiptera</a:t>
            </a:r>
            <a:r>
              <a:rPr lang="en-US" sz="2800">
                <a:solidFill>
                  <a:srgbClr val="000066"/>
                </a:solidFill>
              </a:rPr>
              <a:t>)?</a:t>
            </a:r>
          </a:p>
        </p:txBody>
      </p:sp>
      <p:pic>
        <p:nvPicPr>
          <p:cNvPr id="123909" name="Picture 1029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524000"/>
            <a:ext cx="2709862" cy="2805113"/>
          </a:xfrm>
          <a:prstGeom prst="rect">
            <a:avLst/>
          </a:prstGeom>
          <a:noFill/>
        </p:spPr>
      </p:pic>
      <p:pic>
        <p:nvPicPr>
          <p:cNvPr id="123910" name="Picture 1030" descr="Ladyad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113" y="1371600"/>
            <a:ext cx="2624137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219200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Beetle (</a:t>
            </a:r>
            <a:r>
              <a:rPr lang="en-US" sz="2800" i="1">
                <a:solidFill>
                  <a:srgbClr val="000066"/>
                </a:solidFill>
              </a:rPr>
              <a:t>Coleoptera</a:t>
            </a:r>
            <a:r>
              <a:rPr lang="en-US" sz="2800">
                <a:solidFill>
                  <a:srgbClr val="000066"/>
                </a:solidFill>
              </a:rPr>
              <a:t>) OR True Bug (</a:t>
            </a:r>
            <a:r>
              <a:rPr lang="en-US" sz="2800" i="1">
                <a:solidFill>
                  <a:srgbClr val="000066"/>
                </a:solidFill>
              </a:rPr>
              <a:t>Hemiptera</a:t>
            </a:r>
            <a:r>
              <a:rPr lang="en-US" sz="2800">
                <a:solidFill>
                  <a:srgbClr val="000066"/>
                </a:solidFill>
              </a:rPr>
              <a:t>)?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5063" y="4572000"/>
            <a:ext cx="3454400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Coleoptera</a:t>
            </a:r>
          </a:p>
          <a:p>
            <a:pPr marL="452438" lvl="1"/>
            <a:r>
              <a:rPr lang="en-US" sz="2000"/>
              <a:t>Front wing thickened or leathery; form fitting; making straight line down back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44538" y="4495800"/>
            <a:ext cx="3725862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Hemiptera</a:t>
            </a:r>
            <a:endParaRPr lang="en-US" sz="2400"/>
          </a:p>
          <a:p>
            <a:pPr marL="452438" lvl="1"/>
            <a:r>
              <a:rPr lang="en-US" sz="2000"/>
              <a:t>Front wing thickened at base and membranous at tip, laying flat over back, forming a large triangle</a:t>
            </a:r>
          </a:p>
        </p:txBody>
      </p:sp>
      <p:pic>
        <p:nvPicPr>
          <p:cNvPr id="200709" name="Picture 5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524000"/>
            <a:ext cx="2709862" cy="2805113"/>
          </a:xfrm>
          <a:prstGeom prst="rect">
            <a:avLst/>
          </a:prstGeom>
          <a:noFill/>
        </p:spPr>
      </p:pic>
      <p:pic>
        <p:nvPicPr>
          <p:cNvPr id="200710" name="Picture 6" descr="Ladyad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113" y="1371600"/>
            <a:ext cx="2624137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WINGED: </a:t>
            </a:r>
            <a:r>
              <a:rPr lang="en-US" sz="3200" i="1">
                <a:solidFill>
                  <a:srgbClr val="000066"/>
                </a:solidFill>
              </a:rPr>
              <a:t>Homoptera</a:t>
            </a:r>
            <a:r>
              <a:rPr lang="en-US" sz="3200">
                <a:solidFill>
                  <a:srgbClr val="000066"/>
                </a:solidFill>
              </a:rPr>
              <a:t> OR </a:t>
            </a:r>
            <a:r>
              <a:rPr lang="en-US" sz="3200" i="1">
                <a:solidFill>
                  <a:srgbClr val="000066"/>
                </a:solidFill>
              </a:rPr>
              <a:t>Hemiptera</a:t>
            </a:r>
            <a:r>
              <a:rPr lang="en-US" sz="3200">
                <a:solidFill>
                  <a:srgbClr val="000066"/>
                </a:solidFill>
              </a:rPr>
              <a:t>?</a:t>
            </a:r>
            <a:endParaRPr lang="en-US" sz="3200" i="1">
              <a:solidFill>
                <a:srgbClr val="000066"/>
              </a:solidFill>
            </a:endParaRPr>
          </a:p>
        </p:txBody>
      </p:sp>
      <p:pic>
        <p:nvPicPr>
          <p:cNvPr id="118787" name="Picture 3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752600"/>
            <a:ext cx="2709862" cy="2805113"/>
          </a:xfrm>
          <a:prstGeom prst="rect">
            <a:avLst/>
          </a:prstGeom>
          <a:noFill/>
        </p:spPr>
      </p:pic>
      <p:pic>
        <p:nvPicPr>
          <p:cNvPr id="118788" name="Picture 4" descr="Tree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39925"/>
            <a:ext cx="3321050" cy="240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WINGED: </a:t>
            </a:r>
            <a:r>
              <a:rPr lang="en-US" sz="3200" i="1">
                <a:solidFill>
                  <a:srgbClr val="000066"/>
                </a:solidFill>
              </a:rPr>
              <a:t>Homoptera</a:t>
            </a:r>
            <a:r>
              <a:rPr lang="en-US" sz="3200">
                <a:solidFill>
                  <a:srgbClr val="000066"/>
                </a:solidFill>
              </a:rPr>
              <a:t> OR </a:t>
            </a:r>
            <a:r>
              <a:rPr lang="en-US" sz="3200" i="1">
                <a:solidFill>
                  <a:srgbClr val="000066"/>
                </a:solidFill>
              </a:rPr>
              <a:t>Hemiptera</a:t>
            </a:r>
            <a:r>
              <a:rPr lang="en-US" sz="3200">
                <a:solidFill>
                  <a:srgbClr val="000066"/>
                </a:solidFill>
              </a:rPr>
              <a:t>?</a:t>
            </a:r>
            <a:endParaRPr lang="en-US" sz="3200" i="1">
              <a:solidFill>
                <a:srgbClr val="000066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5063" y="4572000"/>
            <a:ext cx="3454400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Homoptera</a:t>
            </a:r>
          </a:p>
          <a:p>
            <a:pPr marL="452438" lvl="1"/>
            <a:r>
              <a:rPr lang="en-US" sz="2000"/>
              <a:t>Wings membranous, typically held roof-like over body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44538" y="4495800"/>
            <a:ext cx="3725862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Hemiptera</a:t>
            </a:r>
            <a:endParaRPr lang="en-US" sz="2400"/>
          </a:p>
          <a:p>
            <a:pPr marL="452438" lvl="1"/>
            <a:r>
              <a:rPr lang="en-US" sz="2000"/>
              <a:t>Front wing thickened at base and membranous at tip, laying flat over back, forming a large triangle</a:t>
            </a:r>
          </a:p>
        </p:txBody>
      </p:sp>
      <p:pic>
        <p:nvPicPr>
          <p:cNvPr id="119813" name="Picture 5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752600"/>
            <a:ext cx="2709862" cy="2805113"/>
          </a:xfrm>
          <a:prstGeom prst="rect">
            <a:avLst/>
          </a:prstGeom>
          <a:noFill/>
        </p:spPr>
      </p:pic>
      <p:pic>
        <p:nvPicPr>
          <p:cNvPr id="119814" name="Picture 6" descr="Tree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39925"/>
            <a:ext cx="3321050" cy="240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59738" cy="1219200"/>
          </a:xfrm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WINGLESS: </a:t>
            </a:r>
            <a:r>
              <a:rPr lang="en-US" sz="3200" i="1">
                <a:solidFill>
                  <a:srgbClr val="000066"/>
                </a:solidFill>
              </a:rPr>
              <a:t>Homoptera</a:t>
            </a:r>
            <a:r>
              <a:rPr lang="en-US" sz="3200">
                <a:solidFill>
                  <a:srgbClr val="000066"/>
                </a:solidFill>
              </a:rPr>
              <a:t> OR </a:t>
            </a:r>
            <a:r>
              <a:rPr lang="en-US" sz="3200" i="1">
                <a:solidFill>
                  <a:srgbClr val="000066"/>
                </a:solidFill>
              </a:rPr>
              <a:t>Hemiptera</a:t>
            </a:r>
            <a:r>
              <a:rPr lang="en-US" sz="3200">
                <a:solidFill>
                  <a:srgbClr val="000066"/>
                </a:solidFill>
              </a:rPr>
              <a:t>?</a:t>
            </a:r>
            <a:endParaRPr lang="en-US" sz="3200" i="1">
              <a:solidFill>
                <a:srgbClr val="000066"/>
              </a:solidFill>
            </a:endParaRPr>
          </a:p>
        </p:txBody>
      </p:sp>
      <p:pic>
        <p:nvPicPr>
          <p:cNvPr id="120835" name="Picture 3" descr="Bea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1752600"/>
            <a:ext cx="2506663" cy="254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6" name="Picture 4" descr="Bea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338" y="1752600"/>
            <a:ext cx="17621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59738" cy="1219200"/>
          </a:xfrm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WINGLESS: </a:t>
            </a:r>
            <a:r>
              <a:rPr lang="en-US" sz="3200" i="1">
                <a:solidFill>
                  <a:srgbClr val="000066"/>
                </a:solidFill>
              </a:rPr>
              <a:t>Homoptera</a:t>
            </a:r>
            <a:r>
              <a:rPr lang="en-US" sz="3200">
                <a:solidFill>
                  <a:srgbClr val="000066"/>
                </a:solidFill>
              </a:rPr>
              <a:t> OR </a:t>
            </a:r>
            <a:r>
              <a:rPr lang="en-US" sz="3200" i="1">
                <a:solidFill>
                  <a:srgbClr val="000066"/>
                </a:solidFill>
              </a:rPr>
              <a:t>Hemiptera</a:t>
            </a:r>
            <a:r>
              <a:rPr lang="en-US" sz="3200">
                <a:solidFill>
                  <a:srgbClr val="000066"/>
                </a:solidFill>
              </a:rPr>
              <a:t>?</a:t>
            </a:r>
            <a:endParaRPr lang="en-US" sz="3200" i="1">
              <a:solidFill>
                <a:srgbClr val="000066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4572000"/>
            <a:ext cx="3454400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Homoptera</a:t>
            </a:r>
          </a:p>
          <a:p>
            <a:pPr marL="452438" lvl="1"/>
            <a:r>
              <a:rPr lang="en-US" sz="2000"/>
              <a:t>Jointed beak appears to arise between legs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37138" y="4572000"/>
            <a:ext cx="3725862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Hemiptera</a:t>
            </a:r>
            <a:endParaRPr lang="en-US" sz="2400"/>
          </a:p>
          <a:p>
            <a:pPr marL="452438" lvl="1"/>
            <a:r>
              <a:rPr lang="en-US" sz="2000"/>
              <a:t>Jointed beak arises at top of head, in front of eyes</a:t>
            </a:r>
          </a:p>
        </p:txBody>
      </p:sp>
      <p:pic>
        <p:nvPicPr>
          <p:cNvPr id="121861" name="Picture 5" descr="Bea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1752600"/>
            <a:ext cx="2506663" cy="2541588"/>
          </a:xfrm>
          <a:prstGeom prst="rect">
            <a:avLst/>
          </a:prstGeom>
          <a:noFill/>
        </p:spPr>
      </p:pic>
      <p:pic>
        <p:nvPicPr>
          <p:cNvPr id="121862" name="Picture 6" descr="Bea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338" y="1752600"/>
            <a:ext cx="176212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>
                <a:solidFill>
                  <a:srgbClr val="000066"/>
                </a:solidFill>
              </a:rPr>
              <a:t>Diptera</a:t>
            </a:r>
            <a:r>
              <a:rPr lang="en-US" sz="2800">
                <a:solidFill>
                  <a:srgbClr val="000066"/>
                </a:solidFill>
              </a:rPr>
              <a:t> (fly) or </a:t>
            </a:r>
            <a:r>
              <a:rPr lang="en-US" sz="2800" i="1">
                <a:solidFill>
                  <a:srgbClr val="000066"/>
                </a:solidFill>
              </a:rPr>
              <a:t>Hymenoptera</a:t>
            </a:r>
            <a:r>
              <a:rPr lang="en-US" sz="2800">
                <a:solidFill>
                  <a:srgbClr val="000066"/>
                </a:solidFill>
              </a:rPr>
              <a:t> (bee, wasp)?</a:t>
            </a:r>
          </a:p>
        </p:txBody>
      </p:sp>
      <p:pic>
        <p:nvPicPr>
          <p:cNvPr id="117765" name="Picture 5" descr="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508250" cy="2771775"/>
          </a:xfrm>
          <a:prstGeom prst="rect">
            <a:avLst/>
          </a:prstGeom>
          <a:noFill/>
        </p:spPr>
      </p:pic>
      <p:pic>
        <p:nvPicPr>
          <p:cNvPr id="117766" name="Picture 6" descr="Ho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1752600"/>
            <a:ext cx="2844800" cy="255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4D4D4D"/>
                </a:solidFill>
              </a:rPr>
              <a:t>Arthropods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4429125"/>
          </a:xfrm>
          <a:noFill/>
          <a:ln/>
        </p:spPr>
        <p:txBody>
          <a:bodyPr/>
          <a:lstStyle/>
          <a:p>
            <a:pPr marL="450850" indent="-450850">
              <a:spcAft>
                <a:spcPct val="10000"/>
              </a:spcAft>
              <a:buFont typeface="Wingdings" pitchFamily="2" charset="2"/>
              <a:buNone/>
            </a:pPr>
            <a:r>
              <a:rPr lang="en-US" sz="2400" dirty="0"/>
              <a:t>Phylum = </a:t>
            </a:r>
            <a:r>
              <a:rPr lang="en-US" sz="2400" b="1" i="1" dirty="0" err="1">
                <a:solidFill>
                  <a:srgbClr val="333399"/>
                </a:solidFill>
              </a:rPr>
              <a:t>Arthropoda</a:t>
            </a:r>
            <a:endParaRPr lang="en-US" sz="2400" b="1" dirty="0">
              <a:solidFill>
                <a:srgbClr val="333399"/>
              </a:solidFill>
            </a:endParaRPr>
          </a:p>
          <a:p>
            <a:pPr marL="450850" indent="-450850">
              <a:spcAft>
                <a:spcPct val="10000"/>
              </a:spcAft>
              <a:buFont typeface="Wingdings" pitchFamily="2" charset="2"/>
              <a:buChar char="Ä"/>
            </a:pPr>
            <a:r>
              <a:rPr lang="en-US" sz="2400" dirty="0"/>
              <a:t>Class = </a:t>
            </a:r>
            <a:r>
              <a:rPr lang="en-US" sz="2400" b="1" i="1" dirty="0" err="1">
                <a:solidFill>
                  <a:srgbClr val="333399"/>
                </a:solidFill>
              </a:rPr>
              <a:t>Hexapoda</a:t>
            </a:r>
            <a:r>
              <a:rPr lang="en-US" sz="2400" b="1" i="1" dirty="0">
                <a:solidFill>
                  <a:srgbClr val="333399"/>
                </a:solidFill>
              </a:rPr>
              <a:t> (</a:t>
            </a:r>
            <a:r>
              <a:rPr lang="en-US" sz="2400" b="1" i="1" dirty="0" err="1">
                <a:solidFill>
                  <a:srgbClr val="333399"/>
                </a:solidFill>
              </a:rPr>
              <a:t>Insecta</a:t>
            </a:r>
            <a:r>
              <a:rPr lang="en-US" sz="2400" b="1" i="1" dirty="0">
                <a:solidFill>
                  <a:srgbClr val="333399"/>
                </a:solidFill>
              </a:rPr>
              <a:t>)</a:t>
            </a:r>
            <a:endParaRPr lang="en-US" sz="2400" b="1" dirty="0">
              <a:solidFill>
                <a:srgbClr val="333399"/>
              </a:solidFill>
            </a:endParaRPr>
          </a:p>
          <a:p>
            <a:pPr marL="1085850" lvl="1" indent="-520700">
              <a:spcBef>
                <a:spcPct val="20000"/>
              </a:spcBef>
              <a:spcAft>
                <a:spcPct val="20000"/>
              </a:spcAft>
              <a:buClr>
                <a:srgbClr val="00279F"/>
              </a:buClr>
              <a:buFont typeface="Wingdings" pitchFamily="2" charset="2"/>
              <a:buChar char="Ä"/>
            </a:pPr>
            <a:r>
              <a:rPr lang="en-US" sz="3200" b="1" u="sng" dirty="0">
                <a:solidFill>
                  <a:srgbClr val="000066"/>
                </a:solidFill>
              </a:rPr>
              <a:t>Order</a:t>
            </a:r>
          </a:p>
          <a:p>
            <a:pPr marL="1771650" lvl="2" indent="-450850">
              <a:spcBef>
                <a:spcPct val="50000"/>
              </a:spcBef>
              <a:spcAft>
                <a:spcPct val="10000"/>
              </a:spcAft>
            </a:pPr>
            <a:r>
              <a:rPr lang="en-US" sz="2400" b="1" i="1" dirty="0">
                <a:solidFill>
                  <a:srgbClr val="0000CC"/>
                </a:solidFill>
              </a:rPr>
              <a:t>Coleoptera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smtClean="0"/>
              <a:t>– </a:t>
            </a:r>
            <a:r>
              <a:rPr lang="en-US" sz="2400" dirty="0"/>
              <a:t>beetles</a:t>
            </a:r>
          </a:p>
          <a:p>
            <a:pPr marL="1771650" lvl="2" indent="-450850">
              <a:spcAft>
                <a:spcPct val="10000"/>
              </a:spcAft>
            </a:pPr>
            <a:r>
              <a:rPr lang="en-US" sz="2400" b="1" i="1" dirty="0">
                <a:solidFill>
                  <a:srgbClr val="0000CC"/>
                </a:solidFill>
              </a:rPr>
              <a:t>Diptera</a:t>
            </a:r>
            <a:r>
              <a:rPr lang="en-US" sz="2400" i="1" dirty="0"/>
              <a:t> </a:t>
            </a:r>
            <a:r>
              <a:rPr lang="en-US" sz="2400" i="1" dirty="0" smtClean="0"/>
              <a:t>– </a:t>
            </a:r>
            <a:r>
              <a:rPr lang="en-US" sz="2400" dirty="0"/>
              <a:t>flies</a:t>
            </a:r>
          </a:p>
          <a:p>
            <a:pPr marL="1771650" lvl="2" indent="-450850">
              <a:spcAft>
                <a:spcPct val="10000"/>
              </a:spcAft>
            </a:pPr>
            <a:r>
              <a:rPr lang="en-US" sz="2400" b="1" i="1" dirty="0">
                <a:solidFill>
                  <a:srgbClr val="0000CC"/>
                </a:solidFill>
              </a:rPr>
              <a:t>Lepidoptera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/>
              <a:t>–</a:t>
            </a:r>
            <a:r>
              <a:rPr lang="en-US" sz="2400" dirty="0"/>
              <a:t> butterflies &amp; moths</a:t>
            </a:r>
          </a:p>
          <a:p>
            <a:pPr marL="1771650" lvl="2" indent="-450850">
              <a:spcAft>
                <a:spcPct val="10000"/>
              </a:spcAft>
            </a:pPr>
            <a:r>
              <a:rPr lang="en-US" sz="2400" b="1" i="1" dirty="0">
                <a:solidFill>
                  <a:srgbClr val="0000CC"/>
                </a:solidFill>
              </a:rPr>
              <a:t>Hemiptera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smtClean="0"/>
              <a:t>– </a:t>
            </a:r>
            <a:r>
              <a:rPr lang="en-US" sz="2400" dirty="0"/>
              <a:t>true bugs</a:t>
            </a:r>
          </a:p>
          <a:p>
            <a:pPr marL="1771650" lvl="2" indent="-450850">
              <a:spcAft>
                <a:spcPct val="10000"/>
              </a:spcAft>
            </a:pPr>
            <a:r>
              <a:rPr lang="en-US" sz="2400" b="1" i="1" dirty="0" smtClean="0">
                <a:solidFill>
                  <a:srgbClr val="0000CC"/>
                </a:solidFill>
              </a:rPr>
              <a:t>Hymenoptera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smtClean="0"/>
              <a:t>– </a:t>
            </a:r>
            <a:r>
              <a:rPr lang="en-US" sz="2400" dirty="0"/>
              <a:t>ants, bees, hornets, wasps</a:t>
            </a:r>
          </a:p>
          <a:p>
            <a:pPr marL="1771650" lvl="2" indent="-450850">
              <a:spcAft>
                <a:spcPct val="10000"/>
              </a:spcAft>
            </a:pPr>
            <a:r>
              <a:rPr lang="en-US" sz="2400" dirty="0"/>
              <a:t>Etc.     </a:t>
            </a:r>
          </a:p>
          <a:p>
            <a:pPr marL="450850" indent="-450850">
              <a:buFont typeface="Wingdings" pitchFamily="2" charset="2"/>
              <a:buNone/>
            </a:pPr>
            <a:endParaRPr lang="en-US" b="1" dirty="0"/>
          </a:p>
        </p:txBody>
      </p:sp>
      <p:pic>
        <p:nvPicPr>
          <p:cNvPr id="68612" name="Picture 4" descr="Gras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927350" cy="1325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>
                <a:solidFill>
                  <a:srgbClr val="000066"/>
                </a:solidFill>
              </a:rPr>
              <a:t>Diptera</a:t>
            </a:r>
            <a:r>
              <a:rPr lang="en-US" sz="2800">
                <a:solidFill>
                  <a:srgbClr val="000066"/>
                </a:solidFill>
              </a:rPr>
              <a:t> (fly) or </a:t>
            </a:r>
            <a:r>
              <a:rPr lang="en-US" sz="2800" i="1">
                <a:solidFill>
                  <a:srgbClr val="000066"/>
                </a:solidFill>
              </a:rPr>
              <a:t>Hymenoptera</a:t>
            </a:r>
            <a:r>
              <a:rPr lang="en-US" sz="2800">
                <a:solidFill>
                  <a:srgbClr val="000066"/>
                </a:solidFill>
              </a:rPr>
              <a:t> (bee, wasp)?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3895725" cy="847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/>
              <a:t>Diptera</a:t>
            </a:r>
            <a:r>
              <a:rPr lang="en-US" sz="2400"/>
              <a:t> = 1 pair wings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4419600"/>
            <a:ext cx="4335463" cy="152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i="1"/>
              <a:t>Hymenoptera </a:t>
            </a:r>
            <a:r>
              <a:rPr lang="en-US" sz="2400"/>
              <a:t>= 2 pair wings</a:t>
            </a:r>
          </a:p>
          <a:p>
            <a:pPr marL="452438" lvl="1"/>
            <a:r>
              <a:rPr lang="en-US" sz="1800"/>
              <a:t>Hind wing may be smaller and hidden under front wing.</a:t>
            </a:r>
          </a:p>
        </p:txBody>
      </p:sp>
      <p:pic>
        <p:nvPicPr>
          <p:cNvPr id="201733" name="Picture 5" descr="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508250" cy="2771775"/>
          </a:xfrm>
          <a:prstGeom prst="rect">
            <a:avLst/>
          </a:prstGeom>
          <a:noFill/>
        </p:spPr>
      </p:pic>
      <p:pic>
        <p:nvPicPr>
          <p:cNvPr id="201734" name="Picture 6" descr="Ho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1752600"/>
            <a:ext cx="2844800" cy="2559050"/>
          </a:xfrm>
          <a:prstGeom prst="rect">
            <a:avLst/>
          </a:prstGeom>
          <a:noFill/>
        </p:spPr>
      </p:pic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5715000"/>
            <a:ext cx="830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Count wings!  Do NOT consider color or appearance.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Maggot-like?</a:t>
            </a:r>
          </a:p>
        </p:txBody>
      </p:sp>
      <p:pic>
        <p:nvPicPr>
          <p:cNvPr id="126980" name="Picture 4" descr="Magg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2209800"/>
            <a:ext cx="1574800" cy="3292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Maggot-like?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1600200"/>
            <a:ext cx="5892800" cy="3895725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400"/>
              <a:t>Larva of </a:t>
            </a:r>
            <a:r>
              <a:rPr lang="en-US" sz="2400" i="1"/>
              <a:t>Diptera</a:t>
            </a:r>
            <a:r>
              <a:rPr lang="en-US" sz="2400"/>
              <a:t> (flies)</a:t>
            </a:r>
          </a:p>
          <a:p>
            <a:pPr>
              <a:spcAft>
                <a:spcPct val="25000"/>
              </a:spcAft>
            </a:pPr>
            <a:r>
              <a:rPr lang="en-US" sz="2400"/>
              <a:t>Larva of </a:t>
            </a:r>
            <a:r>
              <a:rPr lang="en-US" sz="2400" i="1"/>
              <a:t>Hymenoptera</a:t>
            </a:r>
            <a:r>
              <a:rPr lang="en-US" sz="2400"/>
              <a:t> (bees, wasps, etc.)</a:t>
            </a:r>
          </a:p>
          <a:p>
            <a:pPr>
              <a:spcAft>
                <a:spcPct val="10000"/>
              </a:spcAft>
            </a:pPr>
            <a:r>
              <a:rPr lang="en-US" sz="2400"/>
              <a:t>Caterpillar of clear-winged moth</a:t>
            </a:r>
          </a:p>
          <a:p>
            <a:pPr lvl="1">
              <a:spcAft>
                <a:spcPct val="25000"/>
              </a:spcAft>
              <a:buFont typeface="Wingdings" pitchFamily="2" charset="2"/>
              <a:buChar char="m"/>
            </a:pPr>
            <a:r>
              <a:rPr lang="en-US" sz="2000"/>
              <a:t>Common family of shade tree borers including Lilac/Ash borer and Peach Tree Borer</a:t>
            </a:r>
          </a:p>
          <a:p>
            <a:pPr>
              <a:spcAft>
                <a:spcPct val="10000"/>
              </a:spcAft>
            </a:pPr>
            <a:r>
              <a:rPr lang="en-US" sz="2400"/>
              <a:t>Internal, wood-boring larva of some beetles</a:t>
            </a:r>
          </a:p>
          <a:p>
            <a:pPr lvl="1">
              <a:spcAft>
                <a:spcPct val="25000"/>
              </a:spcAft>
              <a:buFont typeface="Wingdings" pitchFamily="2" charset="2"/>
              <a:buChar char="m"/>
            </a:pPr>
            <a:r>
              <a:rPr lang="en-US" sz="2000"/>
              <a:t>Such as the long-horned beetle family and metallic beetle family</a:t>
            </a:r>
          </a:p>
          <a:p>
            <a:pPr>
              <a:spcAft>
                <a:spcPct val="25000"/>
              </a:spcAft>
            </a:pPr>
            <a:r>
              <a:rPr lang="en-US" sz="2400"/>
              <a:t>Etc.</a:t>
            </a:r>
          </a:p>
        </p:txBody>
      </p:sp>
      <p:pic>
        <p:nvPicPr>
          <p:cNvPr id="130052" name="Picture 4" descr="Magg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2209800"/>
            <a:ext cx="1574800" cy="3292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Gautami" pitchFamily="2"/>
            </a:endParaRPr>
          </a:p>
        </p:txBody>
      </p:sp>
      <p:pic>
        <p:nvPicPr>
          <p:cNvPr id="452611" name="Picture 5" descr="SpiralNote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51149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2" name="Picture 6" descr="AM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9000"/>
            <a:ext cx="692809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3" name="Text Box 7"/>
          <p:cNvSpPr txBox="1">
            <a:spLocks noChangeArrowheads="1"/>
          </p:cNvSpPr>
          <p:nvPr/>
        </p:nvSpPr>
        <p:spPr bwMode="auto">
          <a:xfrm>
            <a:off x="2590800" y="1524000"/>
            <a:ext cx="4114800" cy="15234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latin typeface="Comic Sans MS" pitchFamily="66" charset="0"/>
              </a:rPr>
              <a:t>CMG GardenNotes #316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+mn-lt"/>
              </a:rPr>
              <a:t>Worksheet: </a:t>
            </a:r>
            <a:r>
              <a:rPr lang="en-US" sz="3200" b="1" i="1" dirty="0" smtClean="0">
                <a:solidFill>
                  <a:srgbClr val="3333FF"/>
                </a:solidFill>
                <a:latin typeface="+mn-lt"/>
              </a:rPr>
              <a:t>Identifying Insects</a:t>
            </a:r>
            <a:endParaRPr lang="en-US" sz="3200" b="1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with a key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26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006600"/>
                </a:solidFill>
              </a:rPr>
              <a:t>Key</a:t>
            </a:r>
          </a:p>
          <a:p>
            <a:pPr marL="457200" indent="-284163">
              <a:spcBef>
                <a:spcPts val="1200"/>
              </a:spcBef>
              <a:buNone/>
            </a:pPr>
            <a:r>
              <a:rPr lang="en-US" sz="2400" dirty="0" smtClean="0"/>
              <a:t>+	Few characteristics</a:t>
            </a:r>
          </a:p>
          <a:p>
            <a:pPr marL="457200" indent="-284163">
              <a:buNone/>
            </a:pPr>
            <a:r>
              <a:rPr lang="en-US" sz="2400" dirty="0" smtClean="0"/>
              <a:t>+	Word phrases</a:t>
            </a:r>
          </a:p>
          <a:p>
            <a:pPr marL="457200" indent="-284163">
              <a:buNone/>
            </a:pPr>
            <a:r>
              <a:rPr lang="en-US" sz="2400" dirty="0" smtClean="0"/>
              <a:t>+	Subjective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06600"/>
                </a:solidFill>
              </a:rPr>
              <a:t>Easily </a:t>
            </a:r>
            <a:r>
              <a:rPr lang="en-US" b="1" dirty="0" err="1" smtClean="0">
                <a:solidFill>
                  <a:srgbClr val="006600"/>
                </a:solidFill>
              </a:rPr>
              <a:t>mis</a:t>
            </a:r>
            <a:r>
              <a:rPr lang="en-US" b="1" dirty="0" smtClean="0">
                <a:solidFill>
                  <a:srgbClr val="006600"/>
                </a:solidFill>
              </a:rPr>
              <a:t>-identified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505200"/>
            <a:ext cx="350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3024"/>
            <a:ext cx="3005328" cy="578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849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with a key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26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006600"/>
                </a:solidFill>
              </a:rPr>
              <a:t>Key</a:t>
            </a:r>
          </a:p>
          <a:p>
            <a:pPr marL="457200" indent="-284163">
              <a:spcBef>
                <a:spcPts val="1200"/>
              </a:spcBef>
              <a:buNone/>
            </a:pPr>
            <a:r>
              <a:rPr lang="en-US" sz="2400" dirty="0" smtClean="0"/>
              <a:t>+	Few characteristics</a:t>
            </a:r>
          </a:p>
          <a:p>
            <a:pPr marL="457200" indent="-284163">
              <a:buNone/>
            </a:pPr>
            <a:r>
              <a:rPr lang="en-US" sz="2400" dirty="0" smtClean="0"/>
              <a:t>+	Word phrases</a:t>
            </a:r>
          </a:p>
          <a:p>
            <a:pPr marL="457200" indent="-284163">
              <a:buNone/>
            </a:pPr>
            <a:r>
              <a:rPr lang="en-US" sz="2400" dirty="0" smtClean="0"/>
              <a:t>+	Subjective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06600"/>
                </a:solidFill>
              </a:rPr>
              <a:t>Easily </a:t>
            </a:r>
            <a:r>
              <a:rPr lang="en-US" b="1" dirty="0" err="1" smtClean="0">
                <a:solidFill>
                  <a:srgbClr val="006600"/>
                </a:solidFill>
              </a:rPr>
              <a:t>mis</a:t>
            </a:r>
            <a:r>
              <a:rPr lang="en-US" b="1" dirty="0" smtClean="0">
                <a:solidFill>
                  <a:srgbClr val="006600"/>
                </a:solidFill>
              </a:rPr>
              <a:t>-identified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505200"/>
            <a:ext cx="350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66800" y="4573994"/>
            <a:ext cx="7467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Arial"/>
              </a:rPr>
              <a:t>Final step</a:t>
            </a:r>
          </a:p>
          <a:p>
            <a:pPr marL="804863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3333FF"/>
                </a:solidFill>
                <a:latin typeface="Arial"/>
              </a:rPr>
              <a:t>Compare full </a:t>
            </a:r>
            <a:r>
              <a:rPr lang="en-US" sz="2800" dirty="0" smtClean="0">
                <a:solidFill>
                  <a:srgbClr val="3333FF"/>
                </a:solidFill>
                <a:latin typeface="Arial"/>
              </a:rPr>
              <a:t>insect </a:t>
            </a:r>
            <a:r>
              <a:rPr lang="en-US" sz="2800" dirty="0" smtClean="0">
                <a:solidFill>
                  <a:srgbClr val="3333FF"/>
                </a:solidFill>
                <a:latin typeface="Arial"/>
              </a:rPr>
              <a:t>description</a:t>
            </a:r>
            <a:endParaRPr lang="en-US" sz="2800" dirty="0">
              <a:solidFill>
                <a:srgbClr val="3333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352800" cy="330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018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4D4D4D"/>
                </a:solidFill>
              </a:rPr>
              <a:t>Arthropods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429125"/>
          </a:xfrm>
          <a:noFill/>
          <a:ln/>
        </p:spPr>
        <p:txBody>
          <a:bodyPr/>
          <a:lstStyle/>
          <a:p>
            <a:pPr marL="401638" indent="-401638">
              <a:spcAft>
                <a:spcPct val="10000"/>
              </a:spcAft>
              <a:buFont typeface="Wingdings" pitchFamily="2" charset="2"/>
              <a:buNone/>
            </a:pPr>
            <a:r>
              <a:rPr lang="en-US" sz="2400"/>
              <a:t>Phylum = </a:t>
            </a:r>
            <a:r>
              <a:rPr lang="en-US" sz="2400" b="1" i="1">
                <a:solidFill>
                  <a:srgbClr val="333399"/>
                </a:solidFill>
              </a:rPr>
              <a:t>Arthropoda</a:t>
            </a:r>
            <a:endParaRPr lang="en-US" sz="2400" b="1">
              <a:solidFill>
                <a:srgbClr val="333399"/>
              </a:solidFill>
            </a:endParaRPr>
          </a:p>
          <a:p>
            <a:pPr marL="401638" indent="-401638">
              <a:spcAft>
                <a:spcPct val="10000"/>
              </a:spcAft>
              <a:buFont typeface="Wingdings" pitchFamily="2" charset="2"/>
              <a:buChar char="Ä"/>
            </a:pPr>
            <a:r>
              <a:rPr lang="en-US" sz="2400"/>
              <a:t>Class = </a:t>
            </a:r>
            <a:r>
              <a:rPr lang="en-US" sz="2400" b="1" i="1">
                <a:solidFill>
                  <a:srgbClr val="333399"/>
                </a:solidFill>
              </a:rPr>
              <a:t>Hexapoda</a:t>
            </a:r>
            <a:r>
              <a:rPr lang="en-US" sz="2400" i="1"/>
              <a:t> or </a:t>
            </a:r>
            <a:r>
              <a:rPr lang="en-US" sz="2400" b="1" i="1">
                <a:solidFill>
                  <a:srgbClr val="333399"/>
                </a:solidFill>
              </a:rPr>
              <a:t>Insecta</a:t>
            </a:r>
            <a:endParaRPr lang="en-US" sz="2400" b="1">
              <a:solidFill>
                <a:srgbClr val="333399"/>
              </a:solidFill>
            </a:endParaRPr>
          </a:p>
          <a:p>
            <a:pPr marL="919163" lvl="1" indent="-403225">
              <a:spcAft>
                <a:spcPct val="10000"/>
              </a:spcAft>
              <a:buClr>
                <a:srgbClr val="00279F"/>
              </a:buClr>
              <a:buFont typeface="Wingdings" pitchFamily="2" charset="2"/>
              <a:buChar char="Ä"/>
            </a:pPr>
            <a:r>
              <a:rPr lang="en-US" b="1">
                <a:solidFill>
                  <a:srgbClr val="333399"/>
                </a:solidFill>
              </a:rPr>
              <a:t>Order</a:t>
            </a:r>
          </a:p>
          <a:p>
            <a:pPr marL="1654175" lvl="2" indent="-620713">
              <a:spcBef>
                <a:spcPct val="20000"/>
              </a:spcBef>
              <a:spcAft>
                <a:spcPct val="20000"/>
              </a:spcAft>
              <a:buClr>
                <a:srgbClr val="00279F"/>
              </a:buClr>
              <a:buFont typeface="Wingdings" pitchFamily="2" charset="2"/>
              <a:buChar char="Ä"/>
            </a:pPr>
            <a:r>
              <a:rPr lang="en-US" sz="3600" b="1" u="sng">
                <a:solidFill>
                  <a:srgbClr val="000066"/>
                </a:solidFill>
              </a:rPr>
              <a:t>Family</a:t>
            </a:r>
          </a:p>
          <a:p>
            <a:pPr marL="2462213" lvl="3" indent="-574675">
              <a:spcBef>
                <a:spcPct val="20000"/>
              </a:spcBef>
              <a:spcAft>
                <a:spcPct val="20000"/>
              </a:spcAft>
              <a:buClr>
                <a:srgbClr val="00279F"/>
              </a:buClr>
              <a:buFont typeface="Wingdings" pitchFamily="2" charset="2"/>
              <a:buChar char="Ä"/>
            </a:pPr>
            <a:r>
              <a:rPr lang="en-US" sz="3600" b="1" u="sng">
                <a:solidFill>
                  <a:srgbClr val="000066"/>
                </a:solidFill>
              </a:rPr>
              <a:t>Genus</a:t>
            </a:r>
            <a:r>
              <a:rPr lang="en-US" sz="3600"/>
              <a:t> and </a:t>
            </a:r>
            <a:r>
              <a:rPr lang="en-US" sz="3600" b="1" u="sng">
                <a:solidFill>
                  <a:srgbClr val="000066"/>
                </a:solidFill>
              </a:rPr>
              <a:t>species</a:t>
            </a:r>
          </a:p>
          <a:p>
            <a:pPr marL="2462213" lvl="3" indent="-574675">
              <a:spcAft>
                <a:spcPct val="10000"/>
              </a:spcAft>
            </a:pPr>
            <a:endParaRPr lang="en-US" sz="4400" b="1"/>
          </a:p>
          <a:p>
            <a:pPr marL="401638" indent="-401638">
              <a:buFont typeface="Wingdings" pitchFamily="2" charset="2"/>
              <a:buNone/>
            </a:pP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533400"/>
            <a:ext cx="7772400" cy="101123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Three body regions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  <a:noFill/>
          <a:ln/>
        </p:spPr>
        <p:txBody>
          <a:bodyPr/>
          <a:lstStyle/>
          <a:p>
            <a:pPr marL="746125" lvl="1" indent="-411163">
              <a:spcAft>
                <a:spcPct val="20000"/>
              </a:spcAft>
            </a:pPr>
            <a:r>
              <a:rPr lang="en-US" sz="2800" dirty="0"/>
              <a:t>Head</a:t>
            </a:r>
          </a:p>
          <a:p>
            <a:pPr marL="746125" lvl="1" indent="-411163">
              <a:spcAft>
                <a:spcPct val="20000"/>
              </a:spcAft>
            </a:pPr>
            <a:r>
              <a:rPr lang="en-US" sz="2800" dirty="0"/>
              <a:t>Thorax</a:t>
            </a:r>
          </a:p>
          <a:p>
            <a:pPr marL="746125" lvl="1" indent="-411163">
              <a:spcAft>
                <a:spcPct val="20000"/>
              </a:spcAft>
            </a:pPr>
            <a:r>
              <a:rPr lang="en-US" sz="2800" dirty="0"/>
              <a:t>Abdomen</a:t>
            </a:r>
            <a:endParaRPr lang="en-US" dirty="0"/>
          </a:p>
          <a:p>
            <a:pPr marL="0" indent="0"/>
            <a:endParaRPr lang="en-US" sz="24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endParaRPr lang="en-US" sz="2000" dirty="0"/>
          </a:p>
          <a:p>
            <a:pPr marL="746125" lvl="1" indent="-411163">
              <a:buFont typeface="Wingdings" pitchFamily="2" charset="2"/>
              <a:buNone/>
            </a:pPr>
            <a:r>
              <a:rPr lang="en-US" sz="2000" dirty="0"/>
              <a:t>	</a:t>
            </a:r>
          </a:p>
          <a:p>
            <a:pPr marL="0" indent="0"/>
            <a:endParaRPr lang="en-US" sz="1800" dirty="0"/>
          </a:p>
        </p:txBody>
      </p:sp>
      <p:pic>
        <p:nvPicPr>
          <p:cNvPr id="165892" name="Picture 4" descr="3ptsb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3540125" cy="2455863"/>
          </a:xfrm>
          <a:prstGeom prst="rect">
            <a:avLst/>
          </a:prstGeom>
          <a:noFill/>
        </p:spPr>
      </p:pic>
      <p:pic>
        <p:nvPicPr>
          <p:cNvPr id="165893" name="Picture 5" descr="3pts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05200"/>
            <a:ext cx="3352800" cy="219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Head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600200"/>
            <a:ext cx="5207000" cy="4724400"/>
          </a:xfrm>
          <a:noFill/>
          <a:ln/>
        </p:spPr>
        <p:txBody>
          <a:bodyPr/>
          <a:lstStyle/>
          <a:p>
            <a:pPr marL="347663" indent="-347663"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00CC"/>
                </a:solidFill>
              </a:rPr>
              <a:t>Antennae </a:t>
            </a:r>
          </a:p>
          <a:p>
            <a:pPr marL="347663" indent="-3476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00CC"/>
                </a:solidFill>
              </a:rPr>
              <a:t>Eyes</a:t>
            </a:r>
          </a:p>
          <a:p>
            <a:pPr marL="347663" indent="-3476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00CC"/>
                </a:solidFill>
              </a:rPr>
              <a:t>Mouthparts</a:t>
            </a:r>
          </a:p>
          <a:p>
            <a:pPr marL="0" indent="0">
              <a:spcBef>
                <a:spcPct val="100000"/>
              </a:spcBef>
              <a:buFont typeface="Wingdings" pitchFamily="2" charset="2"/>
              <a:buNone/>
            </a:pPr>
            <a:endParaRPr lang="en-US" u="sng" dirty="0">
              <a:solidFill>
                <a:srgbClr val="333399"/>
              </a:solidFill>
            </a:endParaRPr>
          </a:p>
          <a:p>
            <a:pPr marL="571500" lvl="1" indent="-301625">
              <a:spcBef>
                <a:spcPct val="5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>
              <a:spcBef>
                <a:spcPct val="55000"/>
              </a:spcBef>
              <a:buFont typeface="Wingdings" pitchFamily="2" charset="2"/>
              <a:buNone/>
            </a:pPr>
            <a:endParaRPr lang="en-US" sz="2400" u="sng" dirty="0">
              <a:solidFill>
                <a:srgbClr val="333399"/>
              </a:solidFill>
            </a:endParaRPr>
          </a:p>
        </p:txBody>
      </p:sp>
      <p:pic>
        <p:nvPicPr>
          <p:cNvPr id="166922" name="Picture 10" descr="MantidE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Head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5207000" cy="472440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 dirty="0"/>
              <a:t>Eyes</a:t>
            </a:r>
          </a:p>
          <a:p>
            <a:pPr marL="571500" lvl="1" indent="-301625">
              <a:spcBef>
                <a:spcPct val="50000"/>
              </a:spcBef>
            </a:pPr>
            <a:r>
              <a:rPr lang="en-US" sz="2800" b="1" i="1" dirty="0">
                <a:solidFill>
                  <a:srgbClr val="0000CC"/>
                </a:solidFill>
              </a:rPr>
              <a:t>Compound Eyes</a:t>
            </a:r>
            <a:endParaRPr lang="en-US" sz="2800" b="1" dirty="0">
              <a:solidFill>
                <a:srgbClr val="0000CC"/>
              </a:solidFill>
            </a:endParaRPr>
          </a:p>
          <a:p>
            <a:pPr marL="1085850" lvl="2" indent="-341313">
              <a:spcBef>
                <a:spcPct val="25000"/>
              </a:spcBef>
            </a:pPr>
            <a:r>
              <a:rPr lang="en-US" sz="2400" dirty="0"/>
              <a:t>Multiple cornea</a:t>
            </a:r>
          </a:p>
          <a:p>
            <a:pPr marL="1714500" lvl="3" indent="-39211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/>
              <a:t>Dragonfly: 50,000</a:t>
            </a:r>
          </a:p>
          <a:p>
            <a:pPr marL="1714500" lvl="3" indent="-392113">
              <a:buFont typeface="Courier New" pitchFamily="49" charset="0"/>
              <a:buChar char="o"/>
            </a:pPr>
            <a:r>
              <a:rPr lang="en-US" sz="2000" dirty="0"/>
              <a:t>House fly: 4,000</a:t>
            </a:r>
          </a:p>
          <a:p>
            <a:pPr marL="571500" lvl="1" indent="-301625">
              <a:spcBef>
                <a:spcPct val="75000"/>
              </a:spcBef>
            </a:pPr>
            <a:r>
              <a:rPr lang="en-US" sz="2800" b="1" i="1" dirty="0" err="1">
                <a:solidFill>
                  <a:srgbClr val="0000CC"/>
                </a:solidFill>
              </a:rPr>
              <a:t>Ocelli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i="1" dirty="0" smtClean="0"/>
              <a:t>– </a:t>
            </a:r>
            <a:r>
              <a:rPr lang="en-US" dirty="0"/>
              <a:t>light responsiveness</a:t>
            </a:r>
          </a:p>
          <a:p>
            <a:pPr marL="1085850" lvl="2" indent="-341313">
              <a:spcBef>
                <a:spcPct val="25000"/>
              </a:spcBef>
            </a:pPr>
            <a:r>
              <a:rPr lang="en-US" sz="2400" dirty="0"/>
              <a:t>Adults: 2-3</a:t>
            </a:r>
          </a:p>
          <a:p>
            <a:pPr marL="1085850" lvl="2" indent="-341313"/>
            <a:r>
              <a:rPr lang="en-US" sz="2400" dirty="0" err="1"/>
              <a:t>Immatures</a:t>
            </a:r>
            <a:r>
              <a:rPr lang="en-US" sz="2400" dirty="0"/>
              <a:t>: 1-8</a:t>
            </a:r>
          </a:p>
          <a:p>
            <a:pPr marL="0" indent="0">
              <a:spcBef>
                <a:spcPct val="55000"/>
              </a:spcBef>
              <a:buFont typeface="Wingdings" pitchFamily="2" charset="2"/>
              <a:buNone/>
            </a:pPr>
            <a:endParaRPr lang="en-US" sz="2400" u="sng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68" y="1731264"/>
            <a:ext cx="2381400" cy="3733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Head</a:t>
            </a:r>
          </a:p>
        </p:txBody>
      </p:sp>
      <p:pic>
        <p:nvPicPr>
          <p:cNvPr id="178181" name="Picture 5" descr="Mouth-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2667000"/>
            <a:ext cx="3324225" cy="3429000"/>
          </a:xfrm>
          <a:prstGeom prst="rect">
            <a:avLst/>
          </a:prstGeom>
          <a:noFill/>
        </p:spPr>
      </p:pic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721600" cy="472440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b="1" u="sng" dirty="0">
                <a:solidFill>
                  <a:srgbClr val="0000CC"/>
                </a:solidFill>
              </a:rPr>
              <a:t>Mouthparts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  <a:p>
            <a:pPr marL="571500" lvl="1" indent="-301625">
              <a:spcBef>
                <a:spcPct val="50000"/>
              </a:spcBef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dirty="0"/>
              <a:t>		</a:t>
            </a:r>
            <a:r>
              <a:rPr lang="en-US" b="1" dirty="0"/>
              <a:t>Chewing 	Piercing-sucking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2381400" cy="3733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Head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721600" cy="472440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b="1" u="sng" dirty="0"/>
              <a:t>Mouthparts</a:t>
            </a:r>
            <a:r>
              <a:rPr lang="en-US" dirty="0"/>
              <a:t> – Feeding Damage</a:t>
            </a:r>
          </a:p>
          <a:p>
            <a:pPr marL="571500" lvl="1" indent="-301625">
              <a:spcBef>
                <a:spcPct val="50000"/>
              </a:spcBef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dirty="0"/>
              <a:t>		</a:t>
            </a:r>
            <a:r>
              <a:rPr lang="en-US" sz="2800" b="1" dirty="0">
                <a:solidFill>
                  <a:srgbClr val="3333FF"/>
                </a:solidFill>
              </a:rPr>
              <a:t>Chewing</a:t>
            </a:r>
            <a:r>
              <a:rPr lang="en-US" sz="2800" b="1" dirty="0"/>
              <a:t> </a:t>
            </a:r>
            <a:r>
              <a:rPr lang="en-US" dirty="0"/>
              <a:t>	</a:t>
            </a:r>
          </a:p>
        </p:txBody>
      </p:sp>
      <p:pic>
        <p:nvPicPr>
          <p:cNvPr id="236550" name="Picture 6" descr="BeetleM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3657600" cy="2743200"/>
          </a:xfrm>
          <a:prstGeom prst="rect">
            <a:avLst/>
          </a:prstGeom>
          <a:noFill/>
        </p:spPr>
      </p:pic>
      <p:pic>
        <p:nvPicPr>
          <p:cNvPr id="236551" name="Picture 7" descr="ElmLeafB-c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01875"/>
            <a:ext cx="3581400" cy="31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Head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721600" cy="472440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b="1" u="sng" dirty="0"/>
              <a:t>Mouthparts</a:t>
            </a:r>
            <a:r>
              <a:rPr lang="en-US" dirty="0"/>
              <a:t> – Feeding Damage</a:t>
            </a:r>
          </a:p>
          <a:p>
            <a:pPr marL="571500" lvl="1" indent="-301625">
              <a:spcBef>
                <a:spcPct val="50000"/>
              </a:spcBef>
              <a:buFont typeface="Courier New" pitchFamily="49" charset="0"/>
              <a:buChar char="o"/>
              <a:tabLst>
                <a:tab pos="1833563" algn="ctr"/>
                <a:tab pos="5656263" algn="ctr"/>
              </a:tabLst>
            </a:pPr>
            <a:r>
              <a:rPr lang="en-US" sz="2800" b="1" dirty="0">
                <a:solidFill>
                  <a:srgbClr val="3333FF"/>
                </a:solidFill>
              </a:rPr>
              <a:t>	Piercing-sucking</a:t>
            </a:r>
          </a:p>
          <a:p>
            <a:pPr marL="571500" lvl="1" indent="-301625">
              <a:spcBef>
                <a:spcPct val="50000"/>
              </a:spcBef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dirty="0"/>
              <a:t> 	</a:t>
            </a:r>
          </a:p>
        </p:txBody>
      </p:sp>
      <p:pic>
        <p:nvPicPr>
          <p:cNvPr id="237576" name="Picture 8" descr="Aphid1-csu"/>
          <p:cNvPicPr>
            <a:picLocks noChangeAspect="1" noChangeArrowheads="1"/>
          </p:cNvPicPr>
          <p:nvPr/>
        </p:nvPicPr>
        <p:blipFill>
          <a:blip r:embed="rId3" cstate="print"/>
          <a:srcRect t="4529" r="7692"/>
          <a:stretch>
            <a:fillRect/>
          </a:stretch>
        </p:blipFill>
        <p:spPr bwMode="auto">
          <a:xfrm>
            <a:off x="685800" y="2971800"/>
            <a:ext cx="3962400" cy="293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7575" name="Picture 7" descr="AshPB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2209800"/>
            <a:ext cx="287496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7577" name="Picture 9" descr="AphidCurl"/>
          <p:cNvPicPr>
            <a:picLocks noChangeAspect="1" noChangeArrowheads="1"/>
          </p:cNvPicPr>
          <p:nvPr/>
        </p:nvPicPr>
        <p:blipFill>
          <a:blip r:embed="rId5" cstate="print"/>
          <a:srcRect r="20757" b="11139"/>
          <a:stretch>
            <a:fillRect/>
          </a:stretch>
        </p:blipFill>
        <p:spPr bwMode="auto">
          <a:xfrm>
            <a:off x="3799114" y="4038600"/>
            <a:ext cx="3011156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81000" y="2895600"/>
            <a:ext cx="43434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000066"/>
                </a:solidFill>
                <a:latin typeface="Arial Rounded MT Bold" pitchFamily="34" charset="0"/>
              </a:rPr>
              <a:t>Insect ID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81000" y="4419600"/>
            <a:ext cx="4419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n-US" sz="1800" i="1" dirty="0">
                <a:latin typeface="Arial" charset="0"/>
              </a:rPr>
              <a:t>Colorado Master Gardener</a:t>
            </a:r>
            <a:r>
              <a:rPr lang="en-US" sz="1800" i="1" baseline="30000" dirty="0">
                <a:latin typeface="Arial" charset="0"/>
              </a:rPr>
              <a:t>sm</a:t>
            </a:r>
            <a:r>
              <a:rPr lang="en-US" sz="1800" i="1" dirty="0">
                <a:latin typeface="Arial" charset="0"/>
              </a:rPr>
              <a:t> Program</a:t>
            </a: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n-US" sz="1800" i="1" dirty="0">
                <a:latin typeface="Arial" charset="0"/>
              </a:rPr>
              <a:t>Colorado Gardener Certificate Training</a:t>
            </a: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n-US" sz="1800" b="1" dirty="0">
                <a:latin typeface="Arial" charset="0"/>
              </a:rPr>
              <a:t>Colorado State University Extension</a:t>
            </a: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endParaRPr lang="en-US" sz="1200" b="1" dirty="0">
              <a:latin typeface="Arial" charset="0"/>
            </a:endParaRP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n-US" sz="1200" dirty="0">
                <a:latin typeface="Arial" charset="0"/>
              </a:rPr>
              <a:t>Copyright </a:t>
            </a:r>
            <a:r>
              <a:rPr lang="en-US" sz="1200" dirty="0" smtClean="0">
                <a:latin typeface="Arial" charset="0"/>
                <a:cs typeface="Times New Roman" pitchFamily="18" charset="0"/>
              </a:rPr>
              <a:t>2012. </a:t>
            </a:r>
            <a:r>
              <a:rPr lang="en-US" sz="1200" dirty="0">
                <a:latin typeface="Arial" charset="0"/>
                <a:cs typeface="Times New Roman" pitchFamily="18" charset="0"/>
              </a:rPr>
              <a:t>Colorado Master Gardener Program,</a:t>
            </a:r>
            <a:br>
              <a:rPr lang="en-US" sz="1200" dirty="0">
                <a:latin typeface="Arial" charset="0"/>
                <a:cs typeface="Times New Roman" pitchFamily="18" charset="0"/>
              </a:rPr>
            </a:br>
            <a:r>
              <a:rPr lang="en-US" sz="1200" dirty="0">
                <a:latin typeface="Arial" charset="0"/>
                <a:cs typeface="Times New Roman" pitchFamily="18" charset="0"/>
              </a:rPr>
              <a:t>Colorado State University Cooperative Extension. </a:t>
            </a:r>
            <a:br>
              <a:rPr lang="en-US" sz="1200" dirty="0">
                <a:latin typeface="Arial" charset="0"/>
                <a:cs typeface="Times New Roman" pitchFamily="18" charset="0"/>
              </a:rPr>
            </a:br>
            <a:r>
              <a:rPr lang="en-US" sz="1200" dirty="0">
                <a:latin typeface="Arial" charset="0"/>
                <a:cs typeface="Times New Roman" pitchFamily="18" charset="0"/>
              </a:rPr>
              <a:t>All Rights Reserved</a:t>
            </a:r>
            <a:r>
              <a:rPr lang="en-US" sz="1200" dirty="0" smtClean="0">
                <a:latin typeface="Arial" charset="0"/>
                <a:cs typeface="Times New Roman" pitchFamily="18" charset="0"/>
              </a:rPr>
              <a:t>.</a:t>
            </a:r>
            <a:endParaRPr lang="en-US" sz="1200" dirty="0">
              <a:latin typeface="Arial" charset="0"/>
            </a:endParaRPr>
          </a:p>
          <a:p>
            <a:pPr algn="ctr">
              <a:buClr>
                <a:srgbClr val="969696"/>
              </a:buClr>
              <a:buFont typeface="Wingdings" pitchFamily="2" charset="2"/>
              <a:buNone/>
            </a:pPr>
            <a:r>
              <a:rPr lang="en-US" sz="1200" dirty="0" smtClean="0">
                <a:latin typeface="Arial" charset="0"/>
                <a:cs typeface="Times New Roman" pitchFamily="18" charset="0"/>
              </a:rPr>
              <a:t>Line drawing from U.S.D.A.</a:t>
            </a:r>
          </a:p>
        </p:txBody>
      </p:sp>
      <p:pic>
        <p:nvPicPr>
          <p:cNvPr id="183301" name="Picture 5" descr="WalkSti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2763"/>
            <a:ext cx="7772400" cy="1011237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Head</a:t>
            </a:r>
          </a:p>
        </p:txBody>
      </p:sp>
      <p:pic>
        <p:nvPicPr>
          <p:cNvPr id="178181" name="Picture 5" descr="Mouth-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2667000"/>
            <a:ext cx="3324225" cy="3429000"/>
          </a:xfrm>
          <a:prstGeom prst="rect">
            <a:avLst/>
          </a:prstGeom>
          <a:noFill/>
        </p:spPr>
      </p:pic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721600" cy="472440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b="1" u="sng" dirty="0">
                <a:solidFill>
                  <a:srgbClr val="0000CC"/>
                </a:solidFill>
              </a:rPr>
              <a:t>Mouthparts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  <a:p>
            <a:pPr marL="571500" lvl="1" indent="-301625">
              <a:spcBef>
                <a:spcPct val="50000"/>
              </a:spcBef>
              <a:buFont typeface="Wingdings" pitchFamily="2" charset="2"/>
              <a:buNone/>
              <a:tabLst>
                <a:tab pos="1833563" algn="ctr"/>
                <a:tab pos="5656263" algn="ctr"/>
              </a:tabLst>
            </a:pPr>
            <a:r>
              <a:rPr lang="en-US" dirty="0"/>
              <a:t>		</a:t>
            </a:r>
            <a:r>
              <a:rPr lang="en-US" b="1" dirty="0"/>
              <a:t>Chewing 	Piercing-sucking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2381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515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696200" cy="46577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>
                <a:solidFill>
                  <a:srgbClr val="0000CC"/>
                </a:solidFill>
              </a:rPr>
              <a:t>Wings</a:t>
            </a:r>
          </a:p>
          <a:p>
            <a:pPr marL="577850" lvl="1" indent="-341313">
              <a:spcBef>
                <a:spcPct val="50000"/>
              </a:spcBef>
              <a:spcAft>
                <a:spcPct val="50000"/>
              </a:spcAft>
            </a:pPr>
            <a:r>
              <a:rPr lang="en-US"/>
              <a:t>Key feature in insect identification</a:t>
            </a:r>
            <a:endParaRPr lang="en-US" sz="2000"/>
          </a:p>
          <a:p>
            <a:pPr marL="1258888" lvl="2" indent="-392113">
              <a:spcBef>
                <a:spcPct val="20000"/>
              </a:spcBef>
            </a:pPr>
            <a:r>
              <a:rPr lang="en-US"/>
              <a:t>2 (1 pair) or 4 (2 pair) on adults</a:t>
            </a:r>
          </a:p>
          <a:p>
            <a:pPr marL="1258888" lvl="2" indent="-392113">
              <a:spcBef>
                <a:spcPct val="20000"/>
              </a:spcBef>
            </a:pPr>
            <a:r>
              <a:rPr lang="en-US"/>
              <a:t>Texture</a:t>
            </a:r>
          </a:p>
          <a:p>
            <a:pPr marL="1258888" lvl="2" indent="-392113">
              <a:spcBef>
                <a:spcPct val="20000"/>
              </a:spcBef>
            </a:pPr>
            <a:r>
              <a:rPr lang="en-US"/>
              <a:t>Size and shape</a:t>
            </a:r>
          </a:p>
          <a:p>
            <a:pPr marL="1258888" lvl="2" indent="-392113">
              <a:spcBef>
                <a:spcPct val="20000"/>
              </a:spcBef>
            </a:pPr>
            <a:r>
              <a:rPr lang="en-US"/>
              <a:t>Vein pattern</a:t>
            </a:r>
          </a:p>
        </p:txBody>
      </p:sp>
      <p:pic>
        <p:nvPicPr>
          <p:cNvPr id="167940" name="Picture 4" descr="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4876800" cy="2892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1295400"/>
            <a:ext cx="3860800" cy="4657725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Legs</a:t>
            </a:r>
          </a:p>
          <a:p>
            <a:pPr marL="681038" lvl="1" indent="-392113">
              <a:spcBef>
                <a:spcPct val="5000"/>
              </a:spcBef>
              <a:spcAft>
                <a:spcPct val="35000"/>
              </a:spcAft>
            </a:pPr>
            <a:r>
              <a:rPr lang="en-US" b="1" dirty="0" smtClean="0"/>
              <a:t>3 pair</a:t>
            </a:r>
          </a:p>
          <a:p>
            <a:pPr marL="681038" lvl="1" indent="-392113"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Modified </a:t>
            </a:r>
            <a:r>
              <a:rPr lang="en-US" dirty="0"/>
              <a:t>for special activity, like running or jumping.</a:t>
            </a:r>
          </a:p>
          <a:p>
            <a:pPr marL="288925" lvl="1" indent="0">
              <a:spcAft>
                <a:spcPct val="20000"/>
              </a:spcAft>
              <a:buNone/>
            </a:pPr>
            <a:endParaRPr lang="en-US" dirty="0"/>
          </a:p>
          <a:p>
            <a:pPr marL="0" indent="0"/>
            <a:endParaRPr lang="en-US" sz="2400" dirty="0"/>
          </a:p>
          <a:p>
            <a:pPr marL="0" indent="0" latinLnBrk="1"/>
            <a:endParaRPr lang="en-US" sz="2400" dirty="0"/>
          </a:p>
        </p:txBody>
      </p:sp>
      <p:grpSp>
        <p:nvGrpSpPr>
          <p:cNvPr id="168967" name="Group 7"/>
          <p:cNvGrpSpPr>
            <a:grpSpLocks/>
          </p:cNvGrpSpPr>
          <p:nvPr/>
        </p:nvGrpSpPr>
        <p:grpSpPr bwMode="auto">
          <a:xfrm>
            <a:off x="4818063" y="685800"/>
            <a:ext cx="3792537" cy="5410200"/>
            <a:chOff x="2939" y="432"/>
            <a:chExt cx="2389" cy="3408"/>
          </a:xfrm>
        </p:grpSpPr>
        <p:pic>
          <p:nvPicPr>
            <p:cNvPr id="168964" name="Picture 4" descr="Grassh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" y="1680"/>
              <a:ext cx="1886" cy="835"/>
            </a:xfrm>
            <a:prstGeom prst="rect">
              <a:avLst/>
            </a:prstGeom>
            <a:noFill/>
          </p:spPr>
        </p:pic>
        <p:pic>
          <p:nvPicPr>
            <p:cNvPr id="168965" name="Picture 5" descr="Manti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9" y="432"/>
              <a:ext cx="2389" cy="965"/>
            </a:xfrm>
            <a:prstGeom prst="rect">
              <a:avLst/>
            </a:prstGeom>
            <a:noFill/>
          </p:spPr>
        </p:pic>
        <p:pic>
          <p:nvPicPr>
            <p:cNvPr id="168966" name="Picture 6" descr="Waterbu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" y="2764"/>
              <a:ext cx="1408" cy="1076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1295400"/>
            <a:ext cx="3860800" cy="4657725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Legs</a:t>
            </a:r>
          </a:p>
          <a:p>
            <a:pPr marL="681038" lvl="1" indent="-392113"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Modified </a:t>
            </a:r>
            <a:r>
              <a:rPr lang="en-US" dirty="0"/>
              <a:t>for </a:t>
            </a:r>
            <a:r>
              <a:rPr lang="en-US" dirty="0" smtClean="0"/>
              <a:t>capturing and holding prey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latinLnBrk="1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44296"/>
            <a:ext cx="371937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2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1295400"/>
            <a:ext cx="3860800" cy="4657725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Legs</a:t>
            </a:r>
          </a:p>
          <a:p>
            <a:pPr marL="681038" lvl="1" indent="-392113"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Modified for jumping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latinLnBrk="1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04151"/>
            <a:ext cx="5681816" cy="389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1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1295400"/>
            <a:ext cx="4622800" cy="4657725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Legs</a:t>
            </a:r>
          </a:p>
          <a:p>
            <a:pPr marL="681038" lvl="1" indent="-392113"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Modified </a:t>
            </a:r>
            <a:r>
              <a:rPr lang="en-US" dirty="0"/>
              <a:t>for </a:t>
            </a:r>
            <a:r>
              <a:rPr lang="en-US" dirty="0" smtClean="0"/>
              <a:t>swimming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latinLnBrk="1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93879"/>
            <a:ext cx="4953000" cy="3728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1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Thorax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1295400"/>
            <a:ext cx="4927600" cy="4657725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Legs</a:t>
            </a:r>
          </a:p>
          <a:p>
            <a:pPr marL="681038" lvl="1" indent="-392113">
              <a:spcAft>
                <a:spcPct val="20000"/>
              </a:spcAft>
            </a:pPr>
            <a:r>
              <a:rPr lang="en-US" dirty="0" smtClean="0"/>
              <a:t>Legs </a:t>
            </a:r>
            <a:r>
              <a:rPr lang="en-US" dirty="0"/>
              <a:t>and feet (tarsi)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</a:t>
            </a:r>
            <a:r>
              <a:rPr lang="en-US" dirty="0"/>
              <a:t>in insect </a:t>
            </a:r>
            <a:r>
              <a:rPr lang="en-US" dirty="0" smtClean="0"/>
              <a:t>identification</a:t>
            </a:r>
            <a:endParaRPr lang="en-US" dirty="0"/>
          </a:p>
          <a:p>
            <a:pPr marL="0" indent="0"/>
            <a:endParaRPr lang="en-US" sz="2400" dirty="0"/>
          </a:p>
          <a:p>
            <a:pPr marL="0" indent="0" latinLnBrk="1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07102"/>
            <a:ext cx="4773168" cy="359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3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Abdomen</a:t>
            </a:r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557338"/>
            <a:ext cx="3886200" cy="3895725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3333FF"/>
                </a:solidFill>
              </a:rPr>
              <a:t>Cerci</a:t>
            </a:r>
            <a:endParaRPr lang="en-US" sz="3200" b="1" dirty="0">
              <a:solidFill>
                <a:srgbClr val="3333FF"/>
              </a:solidFill>
            </a:endParaRPr>
          </a:p>
        </p:txBody>
      </p:sp>
      <p:grpSp>
        <p:nvGrpSpPr>
          <p:cNvPr id="292878" name="Group 14"/>
          <p:cNvGrpSpPr>
            <a:grpSpLocks/>
          </p:cNvGrpSpPr>
          <p:nvPr/>
        </p:nvGrpSpPr>
        <p:grpSpPr bwMode="auto">
          <a:xfrm>
            <a:off x="914400" y="2982879"/>
            <a:ext cx="3965575" cy="3276600"/>
            <a:chOff x="766" y="1776"/>
            <a:chExt cx="2498" cy="2064"/>
          </a:xfrm>
        </p:grpSpPr>
        <p:pic>
          <p:nvPicPr>
            <p:cNvPr id="292876" name="Picture 12" descr="Cer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064"/>
              <a:ext cx="1872" cy="1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2877" name="Picture 13" descr="Earw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" y="1776"/>
              <a:ext cx="1346" cy="2064"/>
            </a:xfrm>
            <a:prstGeom prst="rect">
              <a:avLst/>
            </a:prstGeom>
            <a:noFill/>
          </p:spPr>
        </p:pic>
      </p:grpSp>
      <p:pic>
        <p:nvPicPr>
          <p:cNvPr id="292874" name="Picture 10" descr="american_roach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1180" y="1591056"/>
            <a:ext cx="40513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Abdomen</a:t>
            </a:r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557339"/>
            <a:ext cx="3886200" cy="881062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3333FF"/>
                </a:solidFill>
              </a:rPr>
              <a:t>Ovipositor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82851"/>
            <a:ext cx="5631180" cy="4217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1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InsectBodyw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63" y="2838450"/>
            <a:ext cx="3589337" cy="3486150"/>
          </a:xfrm>
          <a:prstGeom prst="rect">
            <a:avLst/>
          </a:prstGeom>
          <a:noFill/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Insect Internal Physiology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6629400" cy="46577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Muscles</a:t>
            </a:r>
            <a:endParaRPr lang="en-US" sz="1800" b="1" dirty="0">
              <a:solidFill>
                <a:srgbClr val="0000CC"/>
              </a:solidFill>
            </a:endParaRPr>
          </a:p>
          <a:p>
            <a:pPr marL="628650" lvl="1" indent="-430213">
              <a:spcBef>
                <a:spcPct val="50000"/>
              </a:spcBef>
              <a:spcAft>
                <a:spcPct val="20000"/>
              </a:spcAft>
            </a:pPr>
            <a:r>
              <a:rPr lang="en-US" dirty="0"/>
              <a:t>Very small, strong and often capable of extremely rapid movement.</a:t>
            </a:r>
            <a:endParaRPr lang="en-US" sz="2000" dirty="0"/>
          </a:p>
          <a:p>
            <a:pPr marL="1258888" lvl="2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Grasshoppers: &gt;900 muscles</a:t>
            </a:r>
          </a:p>
          <a:p>
            <a:pPr marL="1258888" lvl="2">
              <a:buFont typeface="Courier New" pitchFamily="49" charset="0"/>
              <a:buChar char="o"/>
            </a:pPr>
            <a:r>
              <a:rPr lang="en-US" dirty="0"/>
              <a:t>Caterpillars: &gt;4000 muscles</a:t>
            </a:r>
            <a:endParaRPr lang="en-US" sz="1600" dirty="0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5562600" y="6096000"/>
            <a:ext cx="2667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Microsoft drawing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45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3696" y="384"/>
              <a:ext cx="1503" cy="3648"/>
              <a:chOff x="3696" y="384"/>
              <a:chExt cx="1503" cy="3648"/>
            </a:xfrm>
          </p:grpSpPr>
          <p:sp>
            <p:nvSpPr>
              <p:cNvPr id="534534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3696" y="384"/>
                <a:ext cx="1503" cy="3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3696" y="651"/>
                <a:ext cx="1347" cy="3380"/>
                <a:chOff x="3696" y="651"/>
                <a:chExt cx="1347" cy="3380"/>
              </a:xfrm>
            </p:grpSpPr>
            <p:sp>
              <p:nvSpPr>
                <p:cNvPr id="534536" name="Freeform 8"/>
                <p:cNvSpPr>
                  <a:spLocks/>
                </p:cNvSpPr>
                <p:nvPr/>
              </p:nvSpPr>
              <p:spPr bwMode="auto">
                <a:xfrm>
                  <a:off x="4039" y="784"/>
                  <a:ext cx="790" cy="772"/>
                </a:xfrm>
                <a:custGeom>
                  <a:avLst/>
                  <a:gdLst/>
                  <a:ahLst/>
                  <a:cxnLst>
                    <a:cxn ang="0">
                      <a:pos x="241" y="325"/>
                    </a:cxn>
                    <a:cxn ang="0">
                      <a:pos x="310" y="222"/>
                    </a:cxn>
                    <a:cxn ang="0">
                      <a:pos x="386" y="146"/>
                    </a:cxn>
                    <a:cxn ang="0">
                      <a:pos x="464" y="51"/>
                    </a:cxn>
                    <a:cxn ang="0">
                      <a:pos x="559" y="8"/>
                    </a:cxn>
                    <a:cxn ang="0">
                      <a:pos x="635" y="0"/>
                    </a:cxn>
                    <a:cxn ang="0">
                      <a:pos x="714" y="25"/>
                    </a:cxn>
                    <a:cxn ang="0">
                      <a:pos x="756" y="85"/>
                    </a:cxn>
                    <a:cxn ang="0">
                      <a:pos x="790" y="197"/>
                    </a:cxn>
                    <a:cxn ang="0">
                      <a:pos x="781" y="317"/>
                    </a:cxn>
                    <a:cxn ang="0">
                      <a:pos x="747" y="420"/>
                    </a:cxn>
                    <a:cxn ang="0">
                      <a:pos x="662" y="541"/>
                    </a:cxn>
                    <a:cxn ang="0">
                      <a:pos x="568" y="626"/>
                    </a:cxn>
                    <a:cxn ang="0">
                      <a:pos x="464" y="703"/>
                    </a:cxn>
                    <a:cxn ang="0">
                      <a:pos x="353" y="755"/>
                    </a:cxn>
                    <a:cxn ang="0">
                      <a:pos x="258" y="772"/>
                    </a:cxn>
                    <a:cxn ang="0">
                      <a:pos x="215" y="747"/>
                    </a:cxn>
                    <a:cxn ang="0">
                      <a:pos x="180" y="644"/>
                    </a:cxn>
                    <a:cxn ang="0">
                      <a:pos x="189" y="507"/>
                    </a:cxn>
                    <a:cxn ang="0">
                      <a:pos x="25" y="514"/>
                    </a:cxn>
                    <a:cxn ang="0">
                      <a:pos x="0" y="489"/>
                    </a:cxn>
                    <a:cxn ang="0">
                      <a:pos x="25" y="438"/>
                    </a:cxn>
                    <a:cxn ang="0">
                      <a:pos x="198" y="429"/>
                    </a:cxn>
                    <a:cxn ang="0">
                      <a:pos x="241" y="325"/>
                    </a:cxn>
                  </a:cxnLst>
                  <a:rect l="0" t="0" r="r" b="b"/>
                  <a:pathLst>
                    <a:path w="790" h="772">
                      <a:moveTo>
                        <a:pt x="241" y="325"/>
                      </a:moveTo>
                      <a:lnTo>
                        <a:pt x="310" y="222"/>
                      </a:lnTo>
                      <a:lnTo>
                        <a:pt x="386" y="146"/>
                      </a:lnTo>
                      <a:lnTo>
                        <a:pt x="464" y="51"/>
                      </a:lnTo>
                      <a:lnTo>
                        <a:pt x="559" y="8"/>
                      </a:lnTo>
                      <a:lnTo>
                        <a:pt x="635" y="0"/>
                      </a:lnTo>
                      <a:lnTo>
                        <a:pt x="714" y="25"/>
                      </a:lnTo>
                      <a:lnTo>
                        <a:pt x="756" y="85"/>
                      </a:lnTo>
                      <a:lnTo>
                        <a:pt x="790" y="197"/>
                      </a:lnTo>
                      <a:lnTo>
                        <a:pt x="781" y="317"/>
                      </a:lnTo>
                      <a:lnTo>
                        <a:pt x="747" y="420"/>
                      </a:lnTo>
                      <a:lnTo>
                        <a:pt x="662" y="541"/>
                      </a:lnTo>
                      <a:lnTo>
                        <a:pt x="568" y="626"/>
                      </a:lnTo>
                      <a:lnTo>
                        <a:pt x="464" y="703"/>
                      </a:lnTo>
                      <a:lnTo>
                        <a:pt x="353" y="755"/>
                      </a:lnTo>
                      <a:lnTo>
                        <a:pt x="258" y="772"/>
                      </a:lnTo>
                      <a:lnTo>
                        <a:pt x="215" y="747"/>
                      </a:lnTo>
                      <a:lnTo>
                        <a:pt x="180" y="644"/>
                      </a:lnTo>
                      <a:lnTo>
                        <a:pt x="189" y="507"/>
                      </a:lnTo>
                      <a:lnTo>
                        <a:pt x="25" y="514"/>
                      </a:lnTo>
                      <a:lnTo>
                        <a:pt x="0" y="489"/>
                      </a:lnTo>
                      <a:lnTo>
                        <a:pt x="25" y="438"/>
                      </a:lnTo>
                      <a:lnTo>
                        <a:pt x="198" y="429"/>
                      </a:lnTo>
                      <a:lnTo>
                        <a:pt x="241" y="3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37" name="Freeform 9"/>
                <p:cNvSpPr>
                  <a:spLocks/>
                </p:cNvSpPr>
                <p:nvPr/>
              </p:nvSpPr>
              <p:spPr bwMode="auto">
                <a:xfrm>
                  <a:off x="3997" y="1598"/>
                  <a:ext cx="548" cy="1135"/>
                </a:xfrm>
                <a:custGeom>
                  <a:avLst/>
                  <a:gdLst/>
                  <a:ahLst/>
                  <a:cxnLst>
                    <a:cxn ang="0">
                      <a:pos x="154" y="95"/>
                    </a:cxn>
                    <a:cxn ang="0">
                      <a:pos x="231" y="26"/>
                    </a:cxn>
                    <a:cxn ang="0">
                      <a:pos x="350" y="0"/>
                    </a:cxn>
                    <a:cxn ang="0">
                      <a:pos x="453" y="17"/>
                    </a:cxn>
                    <a:cxn ang="0">
                      <a:pos x="530" y="87"/>
                    </a:cxn>
                    <a:cxn ang="0">
                      <a:pos x="548" y="138"/>
                    </a:cxn>
                    <a:cxn ang="0">
                      <a:pos x="548" y="206"/>
                    </a:cxn>
                    <a:cxn ang="0">
                      <a:pos x="514" y="266"/>
                    </a:cxn>
                    <a:cxn ang="0">
                      <a:pos x="453" y="370"/>
                    </a:cxn>
                    <a:cxn ang="0">
                      <a:pos x="428" y="491"/>
                    </a:cxn>
                    <a:cxn ang="0">
                      <a:pos x="420" y="592"/>
                    </a:cxn>
                    <a:cxn ang="0">
                      <a:pos x="445" y="704"/>
                    </a:cxn>
                    <a:cxn ang="0">
                      <a:pos x="514" y="808"/>
                    </a:cxn>
                    <a:cxn ang="0">
                      <a:pos x="539" y="911"/>
                    </a:cxn>
                    <a:cxn ang="0">
                      <a:pos x="530" y="1005"/>
                    </a:cxn>
                    <a:cxn ang="0">
                      <a:pos x="480" y="1083"/>
                    </a:cxn>
                    <a:cxn ang="0">
                      <a:pos x="411" y="1126"/>
                    </a:cxn>
                    <a:cxn ang="0">
                      <a:pos x="325" y="1135"/>
                    </a:cxn>
                    <a:cxn ang="0">
                      <a:pos x="222" y="1135"/>
                    </a:cxn>
                    <a:cxn ang="0">
                      <a:pos x="145" y="1091"/>
                    </a:cxn>
                    <a:cxn ang="0">
                      <a:pos x="67" y="962"/>
                    </a:cxn>
                    <a:cxn ang="0">
                      <a:pos x="17" y="850"/>
                    </a:cxn>
                    <a:cxn ang="0">
                      <a:pos x="0" y="679"/>
                    </a:cxn>
                    <a:cxn ang="0">
                      <a:pos x="17" y="524"/>
                    </a:cxn>
                    <a:cxn ang="0">
                      <a:pos x="51" y="361"/>
                    </a:cxn>
                    <a:cxn ang="0">
                      <a:pos x="103" y="197"/>
                    </a:cxn>
                    <a:cxn ang="0">
                      <a:pos x="154" y="95"/>
                    </a:cxn>
                  </a:cxnLst>
                  <a:rect l="0" t="0" r="r" b="b"/>
                  <a:pathLst>
                    <a:path w="548" h="1135">
                      <a:moveTo>
                        <a:pt x="154" y="95"/>
                      </a:moveTo>
                      <a:lnTo>
                        <a:pt x="231" y="26"/>
                      </a:lnTo>
                      <a:lnTo>
                        <a:pt x="350" y="0"/>
                      </a:lnTo>
                      <a:lnTo>
                        <a:pt x="453" y="17"/>
                      </a:lnTo>
                      <a:lnTo>
                        <a:pt x="530" y="87"/>
                      </a:lnTo>
                      <a:lnTo>
                        <a:pt x="548" y="138"/>
                      </a:lnTo>
                      <a:lnTo>
                        <a:pt x="548" y="206"/>
                      </a:lnTo>
                      <a:lnTo>
                        <a:pt x="514" y="266"/>
                      </a:lnTo>
                      <a:lnTo>
                        <a:pt x="453" y="370"/>
                      </a:lnTo>
                      <a:lnTo>
                        <a:pt x="428" y="491"/>
                      </a:lnTo>
                      <a:lnTo>
                        <a:pt x="420" y="592"/>
                      </a:lnTo>
                      <a:lnTo>
                        <a:pt x="445" y="704"/>
                      </a:lnTo>
                      <a:lnTo>
                        <a:pt x="514" y="808"/>
                      </a:lnTo>
                      <a:lnTo>
                        <a:pt x="539" y="911"/>
                      </a:lnTo>
                      <a:lnTo>
                        <a:pt x="530" y="1005"/>
                      </a:lnTo>
                      <a:lnTo>
                        <a:pt x="480" y="1083"/>
                      </a:lnTo>
                      <a:lnTo>
                        <a:pt x="411" y="1126"/>
                      </a:lnTo>
                      <a:lnTo>
                        <a:pt x="325" y="1135"/>
                      </a:lnTo>
                      <a:lnTo>
                        <a:pt x="222" y="1135"/>
                      </a:lnTo>
                      <a:lnTo>
                        <a:pt x="145" y="1091"/>
                      </a:lnTo>
                      <a:lnTo>
                        <a:pt x="67" y="962"/>
                      </a:lnTo>
                      <a:lnTo>
                        <a:pt x="17" y="850"/>
                      </a:lnTo>
                      <a:lnTo>
                        <a:pt x="0" y="679"/>
                      </a:lnTo>
                      <a:lnTo>
                        <a:pt x="17" y="524"/>
                      </a:lnTo>
                      <a:lnTo>
                        <a:pt x="51" y="361"/>
                      </a:lnTo>
                      <a:lnTo>
                        <a:pt x="103" y="197"/>
                      </a:lnTo>
                      <a:lnTo>
                        <a:pt x="154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38" name="Freeform 10"/>
                <p:cNvSpPr>
                  <a:spLocks/>
                </p:cNvSpPr>
                <p:nvPr/>
              </p:nvSpPr>
              <p:spPr bwMode="auto">
                <a:xfrm>
                  <a:off x="4434" y="1634"/>
                  <a:ext cx="609" cy="1022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8" y="8"/>
                    </a:cxn>
                    <a:cxn ang="0">
                      <a:pos x="102" y="0"/>
                    </a:cxn>
                    <a:cxn ang="0">
                      <a:pos x="153" y="43"/>
                    </a:cxn>
                    <a:cxn ang="0">
                      <a:pos x="232" y="154"/>
                    </a:cxn>
                    <a:cxn ang="0">
                      <a:pos x="333" y="300"/>
                    </a:cxn>
                    <a:cxn ang="0">
                      <a:pos x="428" y="403"/>
                    </a:cxn>
                    <a:cxn ang="0">
                      <a:pos x="600" y="592"/>
                    </a:cxn>
                    <a:cxn ang="0">
                      <a:pos x="609" y="634"/>
                    </a:cxn>
                    <a:cxn ang="0">
                      <a:pos x="573" y="661"/>
                    </a:cxn>
                    <a:cxn ang="0">
                      <a:pos x="488" y="695"/>
                    </a:cxn>
                    <a:cxn ang="0">
                      <a:pos x="369" y="721"/>
                    </a:cxn>
                    <a:cxn ang="0">
                      <a:pos x="223" y="730"/>
                    </a:cxn>
                    <a:cxn ang="0">
                      <a:pos x="171" y="738"/>
                    </a:cxn>
                    <a:cxn ang="0">
                      <a:pos x="153" y="773"/>
                    </a:cxn>
                    <a:cxn ang="0">
                      <a:pos x="187" y="832"/>
                    </a:cxn>
                    <a:cxn ang="0">
                      <a:pos x="308" y="935"/>
                    </a:cxn>
                    <a:cxn ang="0">
                      <a:pos x="394" y="962"/>
                    </a:cxn>
                    <a:cxn ang="0">
                      <a:pos x="411" y="996"/>
                    </a:cxn>
                    <a:cxn ang="0">
                      <a:pos x="376" y="1022"/>
                    </a:cxn>
                    <a:cxn ang="0">
                      <a:pos x="299" y="1022"/>
                    </a:cxn>
                    <a:cxn ang="0">
                      <a:pos x="196" y="962"/>
                    </a:cxn>
                    <a:cxn ang="0">
                      <a:pos x="111" y="876"/>
                    </a:cxn>
                    <a:cxn ang="0">
                      <a:pos x="59" y="798"/>
                    </a:cxn>
                    <a:cxn ang="0">
                      <a:pos x="59" y="738"/>
                    </a:cxn>
                    <a:cxn ang="0">
                      <a:pos x="93" y="695"/>
                    </a:cxn>
                    <a:cxn ang="0">
                      <a:pos x="145" y="679"/>
                    </a:cxn>
                    <a:cxn ang="0">
                      <a:pos x="223" y="670"/>
                    </a:cxn>
                    <a:cxn ang="0">
                      <a:pos x="308" y="670"/>
                    </a:cxn>
                    <a:cxn ang="0">
                      <a:pos x="411" y="652"/>
                    </a:cxn>
                    <a:cxn ang="0">
                      <a:pos x="463" y="634"/>
                    </a:cxn>
                    <a:cxn ang="0">
                      <a:pos x="488" y="609"/>
                    </a:cxn>
                    <a:cxn ang="0">
                      <a:pos x="479" y="584"/>
                    </a:cxn>
                    <a:cxn ang="0">
                      <a:pos x="403" y="515"/>
                    </a:cxn>
                    <a:cxn ang="0">
                      <a:pos x="282" y="394"/>
                    </a:cxn>
                    <a:cxn ang="0">
                      <a:pos x="171" y="292"/>
                    </a:cxn>
                    <a:cxn ang="0">
                      <a:pos x="50" y="180"/>
                    </a:cxn>
                    <a:cxn ang="0">
                      <a:pos x="8" y="10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609" h="1022">
                      <a:moveTo>
                        <a:pt x="0" y="51"/>
                      </a:moveTo>
                      <a:lnTo>
                        <a:pt x="8" y="8"/>
                      </a:lnTo>
                      <a:lnTo>
                        <a:pt x="102" y="0"/>
                      </a:lnTo>
                      <a:lnTo>
                        <a:pt x="153" y="43"/>
                      </a:lnTo>
                      <a:lnTo>
                        <a:pt x="232" y="154"/>
                      </a:lnTo>
                      <a:lnTo>
                        <a:pt x="333" y="300"/>
                      </a:lnTo>
                      <a:lnTo>
                        <a:pt x="428" y="403"/>
                      </a:lnTo>
                      <a:lnTo>
                        <a:pt x="600" y="592"/>
                      </a:lnTo>
                      <a:lnTo>
                        <a:pt x="609" y="634"/>
                      </a:lnTo>
                      <a:lnTo>
                        <a:pt x="573" y="661"/>
                      </a:lnTo>
                      <a:lnTo>
                        <a:pt x="488" y="695"/>
                      </a:lnTo>
                      <a:lnTo>
                        <a:pt x="369" y="721"/>
                      </a:lnTo>
                      <a:lnTo>
                        <a:pt x="223" y="730"/>
                      </a:lnTo>
                      <a:lnTo>
                        <a:pt x="171" y="738"/>
                      </a:lnTo>
                      <a:lnTo>
                        <a:pt x="153" y="773"/>
                      </a:lnTo>
                      <a:lnTo>
                        <a:pt x="187" y="832"/>
                      </a:lnTo>
                      <a:lnTo>
                        <a:pt x="308" y="935"/>
                      </a:lnTo>
                      <a:lnTo>
                        <a:pt x="394" y="962"/>
                      </a:lnTo>
                      <a:lnTo>
                        <a:pt x="411" y="996"/>
                      </a:lnTo>
                      <a:lnTo>
                        <a:pt x="376" y="1022"/>
                      </a:lnTo>
                      <a:lnTo>
                        <a:pt x="299" y="1022"/>
                      </a:lnTo>
                      <a:lnTo>
                        <a:pt x="196" y="962"/>
                      </a:lnTo>
                      <a:lnTo>
                        <a:pt x="111" y="876"/>
                      </a:lnTo>
                      <a:lnTo>
                        <a:pt x="59" y="798"/>
                      </a:lnTo>
                      <a:lnTo>
                        <a:pt x="59" y="738"/>
                      </a:lnTo>
                      <a:lnTo>
                        <a:pt x="93" y="695"/>
                      </a:lnTo>
                      <a:lnTo>
                        <a:pt x="145" y="679"/>
                      </a:lnTo>
                      <a:lnTo>
                        <a:pt x="223" y="670"/>
                      </a:lnTo>
                      <a:lnTo>
                        <a:pt x="308" y="670"/>
                      </a:lnTo>
                      <a:lnTo>
                        <a:pt x="411" y="652"/>
                      </a:lnTo>
                      <a:lnTo>
                        <a:pt x="463" y="634"/>
                      </a:lnTo>
                      <a:lnTo>
                        <a:pt x="488" y="609"/>
                      </a:lnTo>
                      <a:lnTo>
                        <a:pt x="479" y="584"/>
                      </a:lnTo>
                      <a:lnTo>
                        <a:pt x="403" y="515"/>
                      </a:lnTo>
                      <a:lnTo>
                        <a:pt x="282" y="394"/>
                      </a:lnTo>
                      <a:lnTo>
                        <a:pt x="171" y="292"/>
                      </a:lnTo>
                      <a:lnTo>
                        <a:pt x="50" y="180"/>
                      </a:lnTo>
                      <a:lnTo>
                        <a:pt x="8" y="10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39" name="Freeform 11"/>
                <p:cNvSpPr>
                  <a:spLocks/>
                </p:cNvSpPr>
                <p:nvPr/>
              </p:nvSpPr>
              <p:spPr bwMode="auto">
                <a:xfrm>
                  <a:off x="4039" y="2491"/>
                  <a:ext cx="660" cy="1540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420" y="18"/>
                    </a:cxn>
                    <a:cxn ang="0">
                      <a:pos x="463" y="87"/>
                    </a:cxn>
                    <a:cxn ang="0">
                      <a:pos x="454" y="249"/>
                    </a:cxn>
                    <a:cxn ang="0">
                      <a:pos x="438" y="422"/>
                    </a:cxn>
                    <a:cxn ang="0">
                      <a:pos x="438" y="602"/>
                    </a:cxn>
                    <a:cxn ang="0">
                      <a:pos x="523" y="817"/>
                    </a:cxn>
                    <a:cxn ang="0">
                      <a:pos x="591" y="972"/>
                    </a:cxn>
                    <a:cxn ang="0">
                      <a:pos x="627" y="1127"/>
                    </a:cxn>
                    <a:cxn ang="0">
                      <a:pos x="618" y="1264"/>
                    </a:cxn>
                    <a:cxn ang="0">
                      <a:pos x="618" y="1315"/>
                    </a:cxn>
                    <a:cxn ang="0">
                      <a:pos x="652" y="1367"/>
                    </a:cxn>
                    <a:cxn ang="0">
                      <a:pos x="660" y="1419"/>
                    </a:cxn>
                    <a:cxn ang="0">
                      <a:pos x="635" y="1444"/>
                    </a:cxn>
                    <a:cxn ang="0">
                      <a:pos x="566" y="1427"/>
                    </a:cxn>
                    <a:cxn ang="0">
                      <a:pos x="438" y="1410"/>
                    </a:cxn>
                    <a:cxn ang="0">
                      <a:pos x="283" y="1444"/>
                    </a:cxn>
                    <a:cxn ang="0">
                      <a:pos x="180" y="1504"/>
                    </a:cxn>
                    <a:cxn ang="0">
                      <a:pos x="129" y="1540"/>
                    </a:cxn>
                    <a:cxn ang="0">
                      <a:pos x="77" y="1540"/>
                    </a:cxn>
                    <a:cxn ang="0">
                      <a:pos x="0" y="1427"/>
                    </a:cxn>
                    <a:cxn ang="0">
                      <a:pos x="9" y="1410"/>
                    </a:cxn>
                    <a:cxn ang="0">
                      <a:pos x="164" y="1358"/>
                    </a:cxn>
                    <a:cxn ang="0">
                      <a:pos x="344" y="1333"/>
                    </a:cxn>
                    <a:cxn ang="0">
                      <a:pos x="472" y="1324"/>
                    </a:cxn>
                    <a:cxn ang="0">
                      <a:pos x="548" y="1324"/>
                    </a:cxn>
                    <a:cxn ang="0">
                      <a:pos x="566" y="1273"/>
                    </a:cxn>
                    <a:cxn ang="0">
                      <a:pos x="541" y="1127"/>
                    </a:cxn>
                    <a:cxn ang="0">
                      <a:pos x="481" y="972"/>
                    </a:cxn>
                    <a:cxn ang="0">
                      <a:pos x="386" y="774"/>
                    </a:cxn>
                    <a:cxn ang="0">
                      <a:pos x="308" y="602"/>
                    </a:cxn>
                    <a:cxn ang="0">
                      <a:pos x="274" y="447"/>
                    </a:cxn>
                    <a:cxn ang="0">
                      <a:pos x="266" y="276"/>
                    </a:cxn>
                    <a:cxn ang="0">
                      <a:pos x="266" y="112"/>
                    </a:cxn>
                    <a:cxn ang="0">
                      <a:pos x="301" y="44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660" h="1540">
                      <a:moveTo>
                        <a:pt x="326" y="0"/>
                      </a:moveTo>
                      <a:lnTo>
                        <a:pt x="420" y="18"/>
                      </a:lnTo>
                      <a:lnTo>
                        <a:pt x="463" y="87"/>
                      </a:lnTo>
                      <a:lnTo>
                        <a:pt x="454" y="249"/>
                      </a:lnTo>
                      <a:lnTo>
                        <a:pt x="438" y="422"/>
                      </a:lnTo>
                      <a:lnTo>
                        <a:pt x="438" y="602"/>
                      </a:lnTo>
                      <a:lnTo>
                        <a:pt x="523" y="817"/>
                      </a:lnTo>
                      <a:lnTo>
                        <a:pt x="591" y="972"/>
                      </a:lnTo>
                      <a:lnTo>
                        <a:pt x="627" y="1127"/>
                      </a:lnTo>
                      <a:lnTo>
                        <a:pt x="618" y="1264"/>
                      </a:lnTo>
                      <a:lnTo>
                        <a:pt x="618" y="1315"/>
                      </a:lnTo>
                      <a:lnTo>
                        <a:pt x="652" y="1367"/>
                      </a:lnTo>
                      <a:lnTo>
                        <a:pt x="660" y="1419"/>
                      </a:lnTo>
                      <a:lnTo>
                        <a:pt x="635" y="1444"/>
                      </a:lnTo>
                      <a:lnTo>
                        <a:pt x="566" y="1427"/>
                      </a:lnTo>
                      <a:lnTo>
                        <a:pt x="438" y="1410"/>
                      </a:lnTo>
                      <a:lnTo>
                        <a:pt x="283" y="1444"/>
                      </a:lnTo>
                      <a:lnTo>
                        <a:pt x="180" y="1504"/>
                      </a:lnTo>
                      <a:lnTo>
                        <a:pt x="129" y="1540"/>
                      </a:lnTo>
                      <a:lnTo>
                        <a:pt x="77" y="1540"/>
                      </a:lnTo>
                      <a:lnTo>
                        <a:pt x="0" y="1427"/>
                      </a:lnTo>
                      <a:lnTo>
                        <a:pt x="9" y="1410"/>
                      </a:lnTo>
                      <a:lnTo>
                        <a:pt x="164" y="1358"/>
                      </a:lnTo>
                      <a:lnTo>
                        <a:pt x="344" y="1333"/>
                      </a:lnTo>
                      <a:lnTo>
                        <a:pt x="472" y="1324"/>
                      </a:lnTo>
                      <a:lnTo>
                        <a:pt x="548" y="1324"/>
                      </a:lnTo>
                      <a:lnTo>
                        <a:pt x="566" y="1273"/>
                      </a:lnTo>
                      <a:lnTo>
                        <a:pt x="541" y="1127"/>
                      </a:lnTo>
                      <a:lnTo>
                        <a:pt x="481" y="972"/>
                      </a:lnTo>
                      <a:lnTo>
                        <a:pt x="386" y="774"/>
                      </a:lnTo>
                      <a:lnTo>
                        <a:pt x="308" y="602"/>
                      </a:lnTo>
                      <a:lnTo>
                        <a:pt x="274" y="447"/>
                      </a:lnTo>
                      <a:lnTo>
                        <a:pt x="266" y="276"/>
                      </a:lnTo>
                      <a:lnTo>
                        <a:pt x="266" y="112"/>
                      </a:lnTo>
                      <a:lnTo>
                        <a:pt x="301" y="44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40" name="Freeform 12"/>
                <p:cNvSpPr>
                  <a:spLocks/>
                </p:cNvSpPr>
                <p:nvPr/>
              </p:nvSpPr>
              <p:spPr bwMode="auto">
                <a:xfrm>
                  <a:off x="3714" y="2535"/>
                  <a:ext cx="548" cy="1280"/>
                </a:xfrm>
                <a:custGeom>
                  <a:avLst/>
                  <a:gdLst/>
                  <a:ahLst/>
                  <a:cxnLst>
                    <a:cxn ang="0">
                      <a:pos x="411" y="0"/>
                    </a:cxn>
                    <a:cxn ang="0">
                      <a:pos x="487" y="0"/>
                    </a:cxn>
                    <a:cxn ang="0">
                      <a:pos x="514" y="52"/>
                    </a:cxn>
                    <a:cxn ang="0">
                      <a:pos x="530" y="164"/>
                    </a:cxn>
                    <a:cxn ang="0">
                      <a:pos x="514" y="283"/>
                    </a:cxn>
                    <a:cxn ang="0">
                      <a:pos x="471" y="524"/>
                    </a:cxn>
                    <a:cxn ang="0">
                      <a:pos x="479" y="627"/>
                    </a:cxn>
                    <a:cxn ang="0">
                      <a:pos x="530" y="833"/>
                    </a:cxn>
                    <a:cxn ang="0">
                      <a:pos x="548" y="979"/>
                    </a:cxn>
                    <a:cxn ang="0">
                      <a:pos x="548" y="1092"/>
                    </a:cxn>
                    <a:cxn ang="0">
                      <a:pos x="523" y="1117"/>
                    </a:cxn>
                    <a:cxn ang="0">
                      <a:pos x="445" y="1134"/>
                    </a:cxn>
                    <a:cxn ang="0">
                      <a:pos x="342" y="1159"/>
                    </a:cxn>
                    <a:cxn ang="0">
                      <a:pos x="240" y="1211"/>
                    </a:cxn>
                    <a:cxn ang="0">
                      <a:pos x="137" y="1280"/>
                    </a:cxn>
                    <a:cxn ang="0">
                      <a:pos x="94" y="1280"/>
                    </a:cxn>
                    <a:cxn ang="0">
                      <a:pos x="0" y="1204"/>
                    </a:cxn>
                    <a:cxn ang="0">
                      <a:pos x="9" y="1168"/>
                    </a:cxn>
                    <a:cxn ang="0">
                      <a:pos x="128" y="1117"/>
                    </a:cxn>
                    <a:cxn ang="0">
                      <a:pos x="334" y="1065"/>
                    </a:cxn>
                    <a:cxn ang="0">
                      <a:pos x="428" y="1031"/>
                    </a:cxn>
                    <a:cxn ang="0">
                      <a:pos x="445" y="997"/>
                    </a:cxn>
                    <a:cxn ang="0">
                      <a:pos x="445" y="851"/>
                    </a:cxn>
                    <a:cxn ang="0">
                      <a:pos x="411" y="662"/>
                    </a:cxn>
                    <a:cxn ang="0">
                      <a:pos x="393" y="542"/>
                    </a:cxn>
                    <a:cxn ang="0">
                      <a:pos x="377" y="353"/>
                    </a:cxn>
                    <a:cxn ang="0">
                      <a:pos x="368" y="146"/>
                    </a:cxn>
                    <a:cxn ang="0">
                      <a:pos x="377" y="52"/>
                    </a:cxn>
                    <a:cxn ang="0">
                      <a:pos x="411" y="0"/>
                    </a:cxn>
                  </a:cxnLst>
                  <a:rect l="0" t="0" r="r" b="b"/>
                  <a:pathLst>
                    <a:path w="548" h="1280">
                      <a:moveTo>
                        <a:pt x="411" y="0"/>
                      </a:moveTo>
                      <a:lnTo>
                        <a:pt x="487" y="0"/>
                      </a:lnTo>
                      <a:lnTo>
                        <a:pt x="514" y="52"/>
                      </a:lnTo>
                      <a:lnTo>
                        <a:pt x="530" y="164"/>
                      </a:lnTo>
                      <a:lnTo>
                        <a:pt x="514" y="283"/>
                      </a:lnTo>
                      <a:lnTo>
                        <a:pt x="471" y="524"/>
                      </a:lnTo>
                      <a:lnTo>
                        <a:pt x="479" y="627"/>
                      </a:lnTo>
                      <a:lnTo>
                        <a:pt x="530" y="833"/>
                      </a:lnTo>
                      <a:lnTo>
                        <a:pt x="548" y="979"/>
                      </a:lnTo>
                      <a:lnTo>
                        <a:pt x="548" y="1092"/>
                      </a:lnTo>
                      <a:lnTo>
                        <a:pt x="523" y="1117"/>
                      </a:lnTo>
                      <a:lnTo>
                        <a:pt x="445" y="1134"/>
                      </a:lnTo>
                      <a:lnTo>
                        <a:pt x="342" y="1159"/>
                      </a:lnTo>
                      <a:lnTo>
                        <a:pt x="240" y="1211"/>
                      </a:lnTo>
                      <a:lnTo>
                        <a:pt x="137" y="1280"/>
                      </a:lnTo>
                      <a:lnTo>
                        <a:pt x="94" y="1280"/>
                      </a:lnTo>
                      <a:lnTo>
                        <a:pt x="0" y="1204"/>
                      </a:lnTo>
                      <a:lnTo>
                        <a:pt x="9" y="1168"/>
                      </a:lnTo>
                      <a:lnTo>
                        <a:pt x="128" y="1117"/>
                      </a:lnTo>
                      <a:lnTo>
                        <a:pt x="334" y="1065"/>
                      </a:lnTo>
                      <a:lnTo>
                        <a:pt x="428" y="1031"/>
                      </a:lnTo>
                      <a:lnTo>
                        <a:pt x="445" y="997"/>
                      </a:lnTo>
                      <a:lnTo>
                        <a:pt x="445" y="851"/>
                      </a:lnTo>
                      <a:lnTo>
                        <a:pt x="411" y="662"/>
                      </a:lnTo>
                      <a:lnTo>
                        <a:pt x="393" y="542"/>
                      </a:lnTo>
                      <a:lnTo>
                        <a:pt x="377" y="353"/>
                      </a:lnTo>
                      <a:lnTo>
                        <a:pt x="368" y="146"/>
                      </a:lnTo>
                      <a:lnTo>
                        <a:pt x="377" y="5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41" name="Freeform 13"/>
                <p:cNvSpPr>
                  <a:spLocks/>
                </p:cNvSpPr>
                <p:nvPr/>
              </p:nvSpPr>
              <p:spPr bwMode="auto">
                <a:xfrm>
                  <a:off x="3696" y="651"/>
                  <a:ext cx="900" cy="1141"/>
                </a:xfrm>
                <a:custGeom>
                  <a:avLst/>
                  <a:gdLst/>
                  <a:ahLst/>
                  <a:cxnLst>
                    <a:cxn ang="0">
                      <a:pos x="479" y="1141"/>
                    </a:cxn>
                    <a:cxn ang="0">
                      <a:pos x="522" y="1090"/>
                    </a:cxn>
                    <a:cxn ang="0">
                      <a:pos x="505" y="1013"/>
                    </a:cxn>
                    <a:cxn ang="0">
                      <a:pos x="472" y="910"/>
                    </a:cxn>
                    <a:cxn ang="0">
                      <a:pos x="342" y="789"/>
                    </a:cxn>
                    <a:cxn ang="0">
                      <a:pos x="214" y="678"/>
                    </a:cxn>
                    <a:cxn ang="0">
                      <a:pos x="153" y="557"/>
                    </a:cxn>
                    <a:cxn ang="0">
                      <a:pos x="128" y="369"/>
                    </a:cxn>
                    <a:cxn ang="0">
                      <a:pos x="274" y="317"/>
                    </a:cxn>
                    <a:cxn ang="0">
                      <a:pos x="505" y="292"/>
                    </a:cxn>
                    <a:cxn ang="0">
                      <a:pos x="600" y="301"/>
                    </a:cxn>
                    <a:cxn ang="0">
                      <a:pos x="625" y="326"/>
                    </a:cxn>
                    <a:cxn ang="0">
                      <a:pos x="668" y="283"/>
                    </a:cxn>
                    <a:cxn ang="0">
                      <a:pos x="651" y="240"/>
                    </a:cxn>
                    <a:cxn ang="0">
                      <a:pos x="676" y="164"/>
                    </a:cxn>
                    <a:cxn ang="0">
                      <a:pos x="746" y="94"/>
                    </a:cxn>
                    <a:cxn ang="0">
                      <a:pos x="797" y="77"/>
                    </a:cxn>
                    <a:cxn ang="0">
                      <a:pos x="865" y="119"/>
                    </a:cxn>
                    <a:cxn ang="0">
                      <a:pos x="900" y="77"/>
                    </a:cxn>
                    <a:cxn ang="0">
                      <a:pos x="840" y="0"/>
                    </a:cxn>
                    <a:cxn ang="0">
                      <a:pos x="762" y="0"/>
                    </a:cxn>
                    <a:cxn ang="0">
                      <a:pos x="668" y="43"/>
                    </a:cxn>
                    <a:cxn ang="0">
                      <a:pos x="609" y="155"/>
                    </a:cxn>
                    <a:cxn ang="0">
                      <a:pos x="530" y="206"/>
                    </a:cxn>
                    <a:cxn ang="0">
                      <a:pos x="411" y="223"/>
                    </a:cxn>
                    <a:cxn ang="0">
                      <a:pos x="196" y="249"/>
                    </a:cxn>
                    <a:cxn ang="0">
                      <a:pos x="25" y="301"/>
                    </a:cxn>
                    <a:cxn ang="0">
                      <a:pos x="0" y="343"/>
                    </a:cxn>
                    <a:cxn ang="0">
                      <a:pos x="16" y="481"/>
                    </a:cxn>
                    <a:cxn ang="0">
                      <a:pos x="77" y="669"/>
                    </a:cxn>
                    <a:cxn ang="0">
                      <a:pos x="162" y="824"/>
                    </a:cxn>
                    <a:cxn ang="0">
                      <a:pos x="248" y="961"/>
                    </a:cxn>
                    <a:cxn ang="0">
                      <a:pos x="326" y="1056"/>
                    </a:cxn>
                    <a:cxn ang="0">
                      <a:pos x="402" y="1123"/>
                    </a:cxn>
                    <a:cxn ang="0">
                      <a:pos x="479" y="1141"/>
                    </a:cxn>
                  </a:cxnLst>
                  <a:rect l="0" t="0" r="r" b="b"/>
                  <a:pathLst>
                    <a:path w="900" h="1141">
                      <a:moveTo>
                        <a:pt x="479" y="1141"/>
                      </a:moveTo>
                      <a:lnTo>
                        <a:pt x="522" y="1090"/>
                      </a:lnTo>
                      <a:lnTo>
                        <a:pt x="505" y="1013"/>
                      </a:lnTo>
                      <a:lnTo>
                        <a:pt x="472" y="910"/>
                      </a:lnTo>
                      <a:lnTo>
                        <a:pt x="342" y="789"/>
                      </a:lnTo>
                      <a:lnTo>
                        <a:pt x="214" y="678"/>
                      </a:lnTo>
                      <a:lnTo>
                        <a:pt x="153" y="557"/>
                      </a:lnTo>
                      <a:lnTo>
                        <a:pt x="128" y="369"/>
                      </a:lnTo>
                      <a:lnTo>
                        <a:pt x="274" y="317"/>
                      </a:lnTo>
                      <a:lnTo>
                        <a:pt x="505" y="292"/>
                      </a:lnTo>
                      <a:lnTo>
                        <a:pt x="600" y="301"/>
                      </a:lnTo>
                      <a:lnTo>
                        <a:pt x="625" y="326"/>
                      </a:lnTo>
                      <a:lnTo>
                        <a:pt x="668" y="283"/>
                      </a:lnTo>
                      <a:lnTo>
                        <a:pt x="651" y="240"/>
                      </a:lnTo>
                      <a:lnTo>
                        <a:pt x="676" y="164"/>
                      </a:lnTo>
                      <a:lnTo>
                        <a:pt x="746" y="94"/>
                      </a:lnTo>
                      <a:lnTo>
                        <a:pt x="797" y="77"/>
                      </a:lnTo>
                      <a:lnTo>
                        <a:pt x="865" y="119"/>
                      </a:lnTo>
                      <a:lnTo>
                        <a:pt x="900" y="77"/>
                      </a:lnTo>
                      <a:lnTo>
                        <a:pt x="840" y="0"/>
                      </a:lnTo>
                      <a:lnTo>
                        <a:pt x="762" y="0"/>
                      </a:lnTo>
                      <a:lnTo>
                        <a:pt x="668" y="43"/>
                      </a:lnTo>
                      <a:lnTo>
                        <a:pt x="609" y="155"/>
                      </a:lnTo>
                      <a:lnTo>
                        <a:pt x="530" y="206"/>
                      </a:lnTo>
                      <a:lnTo>
                        <a:pt x="411" y="223"/>
                      </a:lnTo>
                      <a:lnTo>
                        <a:pt x="196" y="249"/>
                      </a:lnTo>
                      <a:lnTo>
                        <a:pt x="25" y="301"/>
                      </a:lnTo>
                      <a:lnTo>
                        <a:pt x="0" y="343"/>
                      </a:lnTo>
                      <a:lnTo>
                        <a:pt x="16" y="481"/>
                      </a:lnTo>
                      <a:lnTo>
                        <a:pt x="77" y="669"/>
                      </a:lnTo>
                      <a:lnTo>
                        <a:pt x="162" y="824"/>
                      </a:lnTo>
                      <a:lnTo>
                        <a:pt x="248" y="961"/>
                      </a:lnTo>
                      <a:lnTo>
                        <a:pt x="326" y="1056"/>
                      </a:lnTo>
                      <a:lnTo>
                        <a:pt x="402" y="1123"/>
                      </a:lnTo>
                      <a:lnTo>
                        <a:pt x="479" y="1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4888" y="384"/>
                <a:ext cx="310" cy="389"/>
                <a:chOff x="4888" y="384"/>
                <a:chExt cx="310" cy="389"/>
              </a:xfrm>
            </p:grpSpPr>
            <p:sp>
              <p:nvSpPr>
                <p:cNvPr id="534543" name="Freeform 15"/>
                <p:cNvSpPr>
                  <a:spLocks/>
                </p:cNvSpPr>
                <p:nvPr/>
              </p:nvSpPr>
              <p:spPr bwMode="auto">
                <a:xfrm>
                  <a:off x="4949" y="384"/>
                  <a:ext cx="249" cy="283"/>
                </a:xfrm>
                <a:custGeom>
                  <a:avLst/>
                  <a:gdLst/>
                  <a:ahLst/>
                  <a:cxnLst>
                    <a:cxn ang="0">
                      <a:pos x="76" y="18"/>
                    </a:cxn>
                    <a:cxn ang="0">
                      <a:pos x="145" y="0"/>
                    </a:cxn>
                    <a:cxn ang="0">
                      <a:pos x="231" y="25"/>
                    </a:cxn>
                    <a:cxn ang="0">
                      <a:pos x="249" y="86"/>
                    </a:cxn>
                    <a:cxn ang="0">
                      <a:pos x="240" y="164"/>
                    </a:cxn>
                    <a:cxn ang="0">
                      <a:pos x="197" y="214"/>
                    </a:cxn>
                    <a:cxn ang="0">
                      <a:pos x="137" y="223"/>
                    </a:cxn>
                    <a:cxn ang="0">
                      <a:pos x="76" y="223"/>
                    </a:cxn>
                    <a:cxn ang="0">
                      <a:pos x="50" y="249"/>
                    </a:cxn>
                    <a:cxn ang="0">
                      <a:pos x="50" y="265"/>
                    </a:cxn>
                    <a:cxn ang="0">
                      <a:pos x="33" y="283"/>
                    </a:cxn>
                    <a:cxn ang="0">
                      <a:pos x="0" y="274"/>
                    </a:cxn>
                    <a:cxn ang="0">
                      <a:pos x="7" y="232"/>
                    </a:cxn>
                    <a:cxn ang="0">
                      <a:pos x="33" y="198"/>
                    </a:cxn>
                    <a:cxn ang="0">
                      <a:pos x="85" y="171"/>
                    </a:cxn>
                    <a:cxn ang="0">
                      <a:pos x="137" y="180"/>
                    </a:cxn>
                    <a:cxn ang="0">
                      <a:pos x="179" y="171"/>
                    </a:cxn>
                    <a:cxn ang="0">
                      <a:pos x="204" y="128"/>
                    </a:cxn>
                    <a:cxn ang="0">
                      <a:pos x="204" y="77"/>
                    </a:cxn>
                    <a:cxn ang="0">
                      <a:pos x="179" y="52"/>
                    </a:cxn>
                    <a:cxn ang="0">
                      <a:pos x="145" y="52"/>
                    </a:cxn>
                    <a:cxn ang="0">
                      <a:pos x="110" y="60"/>
                    </a:cxn>
                    <a:cxn ang="0">
                      <a:pos x="85" y="77"/>
                    </a:cxn>
                    <a:cxn ang="0">
                      <a:pos x="58" y="60"/>
                    </a:cxn>
                    <a:cxn ang="0">
                      <a:pos x="76" y="18"/>
                    </a:cxn>
                  </a:cxnLst>
                  <a:rect l="0" t="0" r="r" b="b"/>
                  <a:pathLst>
                    <a:path w="249" h="283">
                      <a:moveTo>
                        <a:pt x="76" y="18"/>
                      </a:moveTo>
                      <a:lnTo>
                        <a:pt x="145" y="0"/>
                      </a:lnTo>
                      <a:lnTo>
                        <a:pt x="231" y="25"/>
                      </a:lnTo>
                      <a:lnTo>
                        <a:pt x="249" y="86"/>
                      </a:lnTo>
                      <a:lnTo>
                        <a:pt x="240" y="164"/>
                      </a:lnTo>
                      <a:lnTo>
                        <a:pt x="197" y="214"/>
                      </a:lnTo>
                      <a:lnTo>
                        <a:pt x="137" y="223"/>
                      </a:lnTo>
                      <a:lnTo>
                        <a:pt x="76" y="223"/>
                      </a:lnTo>
                      <a:lnTo>
                        <a:pt x="50" y="249"/>
                      </a:lnTo>
                      <a:lnTo>
                        <a:pt x="50" y="265"/>
                      </a:lnTo>
                      <a:lnTo>
                        <a:pt x="33" y="283"/>
                      </a:lnTo>
                      <a:lnTo>
                        <a:pt x="0" y="274"/>
                      </a:lnTo>
                      <a:lnTo>
                        <a:pt x="7" y="232"/>
                      </a:lnTo>
                      <a:lnTo>
                        <a:pt x="33" y="198"/>
                      </a:lnTo>
                      <a:lnTo>
                        <a:pt x="85" y="171"/>
                      </a:lnTo>
                      <a:lnTo>
                        <a:pt x="137" y="180"/>
                      </a:lnTo>
                      <a:lnTo>
                        <a:pt x="179" y="171"/>
                      </a:lnTo>
                      <a:lnTo>
                        <a:pt x="204" y="128"/>
                      </a:lnTo>
                      <a:lnTo>
                        <a:pt x="204" y="77"/>
                      </a:lnTo>
                      <a:lnTo>
                        <a:pt x="179" y="52"/>
                      </a:lnTo>
                      <a:lnTo>
                        <a:pt x="145" y="52"/>
                      </a:lnTo>
                      <a:lnTo>
                        <a:pt x="110" y="60"/>
                      </a:lnTo>
                      <a:lnTo>
                        <a:pt x="85" y="77"/>
                      </a:lnTo>
                      <a:lnTo>
                        <a:pt x="58" y="60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44" name="Oval 16"/>
                <p:cNvSpPr>
                  <a:spLocks noChangeArrowheads="1"/>
                </p:cNvSpPr>
                <p:nvPr/>
              </p:nvSpPr>
              <p:spPr bwMode="auto">
                <a:xfrm>
                  <a:off x="4888" y="702"/>
                  <a:ext cx="72" cy="7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4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81100"/>
            <a:ext cx="5029200" cy="1752600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Please hold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questions for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Question </a:t>
            </a:r>
            <a:r>
              <a:rPr lang="en-US" i="1" dirty="0" smtClean="0">
                <a:solidFill>
                  <a:schemeClr val="tx1"/>
                </a:solidFill>
              </a:rPr>
              <a:t>Pause</a:t>
            </a:r>
            <a:r>
              <a:rPr lang="en-US" sz="3200" i="1" dirty="0" smtClean="0">
                <a:solidFill>
                  <a:schemeClr val="tx1"/>
                </a:solidFill>
              </a:rPr>
              <a:t>.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0" dirty="0">
                <a:solidFill>
                  <a:srgbClr val="3333FF"/>
                </a:solidFill>
              </a:rPr>
              <a:t>Ask </a:t>
            </a:r>
            <a:r>
              <a:rPr lang="en-US" sz="2800" b="0" dirty="0" smtClean="0">
                <a:solidFill>
                  <a:srgbClr val="3333FF"/>
                </a:solidFill>
              </a:rPr>
              <a:t>questions clarifying  </a:t>
            </a:r>
            <a:br>
              <a:rPr lang="en-US" sz="2800" b="0" dirty="0" smtClean="0">
                <a:solidFill>
                  <a:srgbClr val="3333FF"/>
                </a:solidFill>
              </a:rPr>
            </a:br>
            <a:r>
              <a:rPr lang="en-US" sz="2800" b="0" dirty="0" smtClean="0">
                <a:solidFill>
                  <a:srgbClr val="3333FF"/>
                </a:solidFill>
              </a:rPr>
              <a:t>points of discussion.</a:t>
            </a:r>
            <a:endParaRPr lang="en-US" sz="2400" b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InsectBodyw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938" y="2247900"/>
            <a:ext cx="4200525" cy="4076700"/>
          </a:xfrm>
          <a:prstGeom prst="rect">
            <a:avLst/>
          </a:prstGeom>
          <a:noFill/>
        </p:spPr>
      </p:pic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Insect Internal Physiology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5410200" cy="46577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Circulatory system</a:t>
            </a:r>
            <a:endParaRPr lang="en-US" sz="1800" b="1" dirty="0">
              <a:solidFill>
                <a:srgbClr val="0000CC"/>
              </a:solidFill>
            </a:endParaRPr>
          </a:p>
          <a:p>
            <a:pPr marL="628650" lvl="1" indent="-430213">
              <a:spcBef>
                <a:spcPct val="50000"/>
              </a:spcBef>
              <a:spcAft>
                <a:spcPct val="20000"/>
              </a:spcAft>
            </a:pPr>
            <a:r>
              <a:rPr lang="en-US" dirty="0"/>
              <a:t>Open type; heart pumps blood toward head, bathing the organs in the body cavity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562600" y="6096000"/>
            <a:ext cx="2667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Microsoft drawing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InsectBodyw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65350"/>
            <a:ext cx="4284663" cy="4159250"/>
          </a:xfrm>
          <a:prstGeom prst="rect">
            <a:avLst/>
          </a:prstGeom>
          <a:noFill/>
        </p:spPr>
      </p:pic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Insect Internal Physiology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5943600" cy="46577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Respiratory system</a:t>
            </a:r>
            <a:endParaRPr lang="en-US" sz="1800" b="1" dirty="0">
              <a:solidFill>
                <a:srgbClr val="0000CC"/>
              </a:solidFill>
            </a:endParaRPr>
          </a:p>
          <a:p>
            <a:pPr marL="628650" lvl="1" indent="-430213">
              <a:spcBef>
                <a:spcPct val="50000"/>
              </a:spcBef>
              <a:spcAft>
                <a:spcPct val="20000"/>
              </a:spcAft>
            </a:pPr>
            <a:r>
              <a:rPr lang="en-US" dirty="0"/>
              <a:t>Oxygen and carbon dioxide move by diffusion through slender branching tubes or </a:t>
            </a:r>
            <a:r>
              <a:rPr lang="en-US" i="1" dirty="0"/>
              <a:t>tracheae</a:t>
            </a:r>
            <a:r>
              <a:rPr lang="en-US" sz="2000" i="1" dirty="0"/>
              <a:t>.</a:t>
            </a:r>
            <a:br>
              <a:rPr lang="en-US" sz="2000" i="1" dirty="0"/>
            </a:br>
            <a:r>
              <a:rPr lang="en-US" i="1" dirty="0"/>
              <a:t> 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5562600" y="6096000"/>
            <a:ext cx="2667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Microsoft drawing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InsectBodyw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25750"/>
            <a:ext cx="3522663" cy="3422650"/>
          </a:xfrm>
          <a:prstGeom prst="rect">
            <a:avLst/>
          </a:prstGeom>
          <a:noFill/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Insect Internal Physiology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5791200" cy="46577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rgbClr val="0000CC"/>
                </a:solidFill>
              </a:rPr>
              <a:t>Reproductive system</a:t>
            </a:r>
          </a:p>
          <a:p>
            <a:pPr marL="628650" lvl="1" indent="-430213">
              <a:spcBef>
                <a:spcPct val="60000"/>
              </a:spcBef>
              <a:spcAft>
                <a:spcPct val="35000"/>
              </a:spcAft>
            </a:pPr>
            <a:r>
              <a:rPr lang="en-US" dirty="0"/>
              <a:t>Most insect reproduction is sexual (union of egg cell from female with sperm cell from male).</a:t>
            </a:r>
          </a:p>
          <a:p>
            <a:pPr marL="628650" lvl="1" indent="-430213"/>
            <a:r>
              <a:rPr lang="en-US" dirty="0">
                <a:solidFill>
                  <a:srgbClr val="0000CC"/>
                </a:solidFill>
              </a:rPr>
              <a:t>Parthenogenesis:</a:t>
            </a:r>
            <a:r>
              <a:rPr lang="en-US" dirty="0">
                <a:solidFill>
                  <a:srgbClr val="00279F"/>
                </a:solidFill>
              </a:rPr>
              <a:t> </a:t>
            </a:r>
            <a:r>
              <a:rPr lang="en-US" dirty="0"/>
              <a:t>production of young without fertilization.</a:t>
            </a:r>
          </a:p>
          <a:p>
            <a:pPr marL="628650" lvl="1" indent="-430213">
              <a:spcBef>
                <a:spcPct val="40000"/>
              </a:spcBef>
              <a:spcAft>
                <a:spcPct val="20000"/>
              </a:spcAft>
            </a:pPr>
            <a:endParaRPr lang="en-US" dirty="0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562600" y="6096000"/>
            <a:ext cx="2667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Microsoft drawing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insect anatomy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1447800"/>
            <a:ext cx="7772400" cy="4800600"/>
          </a:xfrm>
          <a:noFill/>
          <a:ln/>
        </p:spPr>
        <p:txBody>
          <a:bodyPr/>
          <a:lstStyle/>
          <a:p>
            <a:pPr marL="919163" lvl="1" indent="-390525">
              <a:spcBef>
                <a:spcPct val="50000"/>
              </a:spcBef>
              <a:tabLst>
                <a:tab pos="3487738" algn="ctr"/>
                <a:tab pos="6457950" algn="ctr"/>
              </a:tabLst>
            </a:pPr>
            <a:endParaRPr lang="en-US" dirty="0"/>
          </a:p>
          <a:p>
            <a:pPr marL="919163" lvl="1" indent="-390525"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endParaRPr lang="en-US" sz="1800" dirty="0"/>
          </a:p>
          <a:p>
            <a:pPr marL="287338" indent="-287338"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919163" lvl="1" indent="-390525">
              <a:spcBef>
                <a:spcPct val="50000"/>
              </a:spcBef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r>
              <a:rPr lang="en-US" b="1" dirty="0"/>
              <a:t>Egg	Nymphs	Adult</a:t>
            </a:r>
          </a:p>
          <a:p>
            <a:pPr marL="287338" indent="-287338"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tabLst>
                <a:tab pos="3487738" algn="ctr"/>
                <a:tab pos="6457950" algn="ctr"/>
              </a:tabLst>
            </a:pPr>
            <a:endParaRPr lang="en-US" sz="1800" dirty="0">
              <a:solidFill>
                <a:schemeClr val="bg2"/>
              </a:solidFill>
            </a:endParaRPr>
          </a:p>
          <a:p>
            <a:pPr marL="287338" indent="-287338">
              <a:spcAft>
                <a:spcPct val="20000"/>
              </a:spcAft>
              <a:buFont typeface="Wingdings" pitchFamily="2" charset="2"/>
              <a:buNone/>
              <a:tabLst>
                <a:tab pos="3487738" algn="ctr"/>
                <a:tab pos="6457950" algn="ctr"/>
              </a:tabLst>
            </a:pPr>
            <a:r>
              <a:rPr lang="en-US" sz="2400" u="sng" dirty="0">
                <a:solidFill>
                  <a:schemeClr val="bg2"/>
                </a:solidFill>
              </a:rPr>
              <a:t>Examples</a:t>
            </a:r>
            <a:endParaRPr lang="en-US" sz="2400" u="sng" dirty="0"/>
          </a:p>
          <a:p>
            <a:pPr marL="287338" indent="-287338">
              <a:spcBef>
                <a:spcPct val="20000"/>
              </a:spcBef>
              <a:spcAft>
                <a:spcPct val="10000"/>
              </a:spcAft>
              <a:buSzPct val="75000"/>
              <a:buFont typeface="Monotype Sorts" pitchFamily="2" charset="2"/>
              <a:buChar char="l"/>
              <a:tabLst>
                <a:tab pos="3487738" algn="ctr"/>
                <a:tab pos="6457950" algn="ctr"/>
              </a:tabLst>
            </a:pPr>
            <a:r>
              <a:rPr lang="en-US" sz="2400" i="1" dirty="0">
                <a:solidFill>
                  <a:schemeClr val="bg2"/>
                </a:solidFill>
              </a:rPr>
              <a:t>Thysanura</a:t>
            </a:r>
            <a:r>
              <a:rPr lang="en-US" sz="2400" dirty="0">
                <a:solidFill>
                  <a:schemeClr val="bg2"/>
                </a:solidFill>
              </a:rPr>
              <a:t> (silverfish)</a:t>
            </a:r>
          </a:p>
          <a:p>
            <a:pPr marL="287338" indent="-287338">
              <a:buSzPct val="75000"/>
              <a:buFont typeface="Monotype Sorts" pitchFamily="2" charset="2"/>
              <a:buChar char="l"/>
              <a:tabLst>
                <a:tab pos="3487738" algn="ctr"/>
                <a:tab pos="6457950" algn="ctr"/>
              </a:tabLst>
            </a:pPr>
            <a:r>
              <a:rPr lang="en-US" sz="2400" i="1" dirty="0">
                <a:solidFill>
                  <a:schemeClr val="bg2"/>
                </a:solidFill>
              </a:rPr>
              <a:t>Collembola</a:t>
            </a:r>
            <a:r>
              <a:rPr lang="en-US" sz="2400" dirty="0">
                <a:solidFill>
                  <a:schemeClr val="bg2"/>
                </a:solidFill>
              </a:rPr>
              <a:t> (springtails)</a:t>
            </a:r>
            <a:endParaRPr lang="en-US" sz="2400" dirty="0"/>
          </a:p>
          <a:p>
            <a:pPr marL="287338" indent="-287338">
              <a:tabLst>
                <a:tab pos="3487738" algn="ctr"/>
                <a:tab pos="6457950" algn="ctr"/>
              </a:tabLst>
            </a:pPr>
            <a:endParaRPr lang="en-US" sz="2400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 Metamorphosis</a:t>
            </a:r>
          </a:p>
        </p:txBody>
      </p:sp>
      <p:pic>
        <p:nvPicPr>
          <p:cNvPr id="174084" name="Picture 4" descr="Met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908800" cy="239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7543800" cy="47339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i="1" dirty="0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r>
              <a:rPr lang="en-US" b="1" i="1" u="sng" dirty="0">
                <a:solidFill>
                  <a:srgbClr val="0000CC"/>
                </a:solidFill>
              </a:rPr>
              <a:t>Gradual Metamorphosis</a:t>
            </a:r>
            <a:endParaRPr lang="en-US" b="1" i="1" dirty="0">
              <a:solidFill>
                <a:srgbClr val="0000CC"/>
              </a:solidFill>
            </a:endParaRPr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b="1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b="1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b="1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sz="2000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sz="2000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sz="1800" dirty="0"/>
          </a:p>
          <a:p>
            <a:pPr lvl="1"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r>
              <a:rPr lang="en-US" b="1" dirty="0"/>
              <a:t>Egg	Nymphs	Adult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endParaRPr lang="en-US" sz="1600" u="sng" dirty="0"/>
          </a:p>
          <a:p>
            <a:pPr>
              <a:spcAft>
                <a:spcPct val="20000"/>
              </a:spcAft>
              <a:buFont typeface="Wingdings" pitchFamily="2" charset="2"/>
              <a:buNone/>
              <a:tabLst>
                <a:tab pos="3660775" algn="ctr"/>
                <a:tab pos="6518275" algn="ctr"/>
              </a:tabLst>
            </a:pPr>
            <a:r>
              <a:rPr lang="en-US" sz="2400" u="sng" dirty="0"/>
              <a:t>Examples</a:t>
            </a:r>
            <a:endParaRPr lang="en-US" sz="2400" i="1" u="sng" dirty="0"/>
          </a:p>
          <a:p>
            <a:pPr>
              <a:tabLst>
                <a:tab pos="3660775" algn="ctr"/>
                <a:tab pos="6518275" algn="ctr"/>
              </a:tabLst>
            </a:pPr>
            <a:r>
              <a:rPr lang="en-US" sz="2400" i="1" dirty="0"/>
              <a:t>Homoptera</a:t>
            </a:r>
            <a:r>
              <a:rPr lang="en-US" sz="2400" dirty="0"/>
              <a:t> (aphids, scale)</a:t>
            </a:r>
          </a:p>
          <a:p>
            <a:pPr>
              <a:tabLst>
                <a:tab pos="3660775" algn="ctr"/>
                <a:tab pos="6518275" algn="ctr"/>
              </a:tabLst>
            </a:pPr>
            <a:r>
              <a:rPr lang="en-US" sz="2400" i="1" dirty="0"/>
              <a:t>Hemiptera</a:t>
            </a:r>
            <a:r>
              <a:rPr lang="en-US" sz="2400" dirty="0"/>
              <a:t> (true bugs)</a:t>
            </a:r>
          </a:p>
          <a:p>
            <a:pPr>
              <a:tabLst>
                <a:tab pos="3660775" algn="ctr"/>
                <a:tab pos="6518275" algn="ctr"/>
              </a:tabLst>
            </a:pPr>
            <a:r>
              <a:rPr lang="en-US" sz="2400" i="1" dirty="0"/>
              <a:t>Orthoptera</a:t>
            </a:r>
            <a:r>
              <a:rPr lang="en-US" sz="2400" dirty="0"/>
              <a:t> (grasshoppers, crickets)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/>
              <a:t>Simple Metamorphosis</a:t>
            </a:r>
          </a:p>
        </p:txBody>
      </p:sp>
      <p:pic>
        <p:nvPicPr>
          <p:cNvPr id="175108" name="Picture 4" descr="Metag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570663" cy="1570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1"/>
            <a:ext cx="7543800" cy="2971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  <a:tabLst>
                <a:tab pos="1089025" algn="ctr"/>
                <a:tab pos="3141663" algn="ctr"/>
                <a:tab pos="5937250" algn="ctr"/>
              </a:tabLst>
            </a:pPr>
            <a:r>
              <a:rPr lang="en-US" b="1" i="1" u="sng" dirty="0">
                <a:solidFill>
                  <a:srgbClr val="0000CC"/>
                </a:solidFill>
              </a:rPr>
              <a:t>Incomplete Metamorphosis</a:t>
            </a:r>
            <a:endParaRPr lang="en-US" sz="2400" b="1" i="1" u="sng" dirty="0">
              <a:solidFill>
                <a:srgbClr val="0000CC"/>
              </a:solidFill>
            </a:endParaRPr>
          </a:p>
          <a:p>
            <a:pPr lvl="1">
              <a:spcBef>
                <a:spcPct val="55000"/>
              </a:spcBef>
              <a:tabLst>
                <a:tab pos="1089025" algn="ctr"/>
                <a:tab pos="3141663" algn="ctr"/>
                <a:tab pos="5937250" algn="ctr"/>
              </a:tabLst>
            </a:pPr>
            <a:endParaRPr lang="en-US" dirty="0"/>
          </a:p>
          <a:p>
            <a:pPr lvl="1">
              <a:spcBef>
                <a:spcPct val="55000"/>
              </a:spcBef>
              <a:tabLst>
                <a:tab pos="1089025" algn="ctr"/>
                <a:tab pos="3141663" algn="ctr"/>
                <a:tab pos="5937250" algn="ctr"/>
              </a:tabLst>
            </a:pPr>
            <a:endParaRPr lang="en-US" dirty="0"/>
          </a:p>
          <a:p>
            <a:pPr lvl="1">
              <a:spcBef>
                <a:spcPct val="55000"/>
              </a:spcBef>
              <a:tabLst>
                <a:tab pos="1089025" algn="ctr"/>
                <a:tab pos="3141663" algn="ctr"/>
                <a:tab pos="5937250" algn="ctr"/>
              </a:tabLst>
            </a:pPr>
            <a:endParaRPr lang="en-US" dirty="0"/>
          </a:p>
          <a:p>
            <a:pPr lvl="1">
              <a:spcBef>
                <a:spcPct val="55000"/>
              </a:spcBef>
              <a:buFont typeface="Wingdings" pitchFamily="2" charset="2"/>
              <a:buNone/>
              <a:tabLst>
                <a:tab pos="1089025" algn="ctr"/>
                <a:tab pos="3141663" algn="ctr"/>
                <a:tab pos="5937250" algn="ctr"/>
              </a:tabLst>
            </a:pPr>
            <a:r>
              <a:rPr lang="en-US" b="1" dirty="0"/>
              <a:t>Egg	</a:t>
            </a:r>
            <a:r>
              <a:rPr lang="en-US" b="1" dirty="0" err="1"/>
              <a:t>Niad</a:t>
            </a:r>
            <a:r>
              <a:rPr lang="en-US" b="1" dirty="0"/>
              <a:t> (aquatic nymphs)	Adult</a:t>
            </a:r>
          </a:p>
          <a:p>
            <a:pPr>
              <a:buFont typeface="Wingdings" pitchFamily="2" charset="2"/>
              <a:buNone/>
              <a:tabLst>
                <a:tab pos="1089025" algn="ctr"/>
                <a:tab pos="3141663" algn="ctr"/>
                <a:tab pos="5937250" algn="ctr"/>
              </a:tabLst>
            </a:pPr>
            <a:endParaRPr lang="en-US" sz="1800" b="1" dirty="0"/>
          </a:p>
          <a:p>
            <a:pPr>
              <a:buFont typeface="Wingdings" pitchFamily="2" charset="2"/>
              <a:buNone/>
              <a:tabLst>
                <a:tab pos="1089025" algn="ctr"/>
                <a:tab pos="3141663" algn="ctr"/>
                <a:tab pos="5937250" algn="ctr"/>
              </a:tabLst>
            </a:pPr>
            <a:r>
              <a:rPr lang="en-US" sz="2400" u="sng" dirty="0"/>
              <a:t>Examples</a:t>
            </a:r>
          </a:p>
          <a:p>
            <a:pPr>
              <a:spcBef>
                <a:spcPct val="30000"/>
              </a:spcBef>
              <a:tabLst>
                <a:tab pos="1089025" algn="ctr"/>
                <a:tab pos="3141663" algn="ctr"/>
                <a:tab pos="5937250" algn="ctr"/>
              </a:tabLst>
            </a:pPr>
            <a:r>
              <a:rPr lang="en-US" sz="2400" i="1" dirty="0" err="1"/>
              <a:t>Ephemeroptera</a:t>
            </a:r>
            <a:r>
              <a:rPr lang="en-US" sz="2400" dirty="0"/>
              <a:t> (mayflies) </a:t>
            </a:r>
          </a:p>
          <a:p>
            <a:pPr>
              <a:tabLst>
                <a:tab pos="1089025" algn="ctr"/>
                <a:tab pos="3141663" algn="ctr"/>
                <a:tab pos="5937250" algn="ctr"/>
              </a:tabLst>
            </a:pPr>
            <a:r>
              <a:rPr lang="en-US" sz="2400" i="1" dirty="0" err="1"/>
              <a:t>Odonata</a:t>
            </a:r>
            <a:r>
              <a:rPr lang="en-US" sz="2400" dirty="0"/>
              <a:t> (dragonflies)</a:t>
            </a:r>
          </a:p>
          <a:p>
            <a:pPr>
              <a:tabLst>
                <a:tab pos="1089025" algn="ctr"/>
                <a:tab pos="3141663" algn="ctr"/>
                <a:tab pos="5937250" algn="ctr"/>
              </a:tabLst>
            </a:pPr>
            <a:r>
              <a:rPr lang="en-US" sz="2400" i="1" dirty="0" err="1"/>
              <a:t>Plecoptera</a:t>
            </a:r>
            <a:r>
              <a:rPr lang="en-US" sz="2400" dirty="0"/>
              <a:t> (stoneflies)</a:t>
            </a:r>
          </a:p>
          <a:p>
            <a:pPr latinLnBrk="1">
              <a:tabLst>
                <a:tab pos="1089025" algn="ctr"/>
                <a:tab pos="3141663" algn="ctr"/>
                <a:tab pos="5937250" algn="ctr"/>
              </a:tabLst>
            </a:pPr>
            <a:endParaRPr lang="en-US" sz="2000" dirty="0"/>
          </a:p>
          <a:p>
            <a:pPr>
              <a:buFont typeface="Wingdings" pitchFamily="2" charset="2"/>
              <a:buNone/>
              <a:tabLst>
                <a:tab pos="1089025" algn="ctr"/>
                <a:tab pos="3141663" algn="ctr"/>
                <a:tab pos="5937250" algn="ctr"/>
              </a:tabLst>
            </a:pPr>
            <a:endParaRPr lang="en-US" sz="3200" i="1" dirty="0">
              <a:solidFill>
                <a:srgbClr val="A5002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/>
              <a:t>Simple Metamorphosis</a:t>
            </a:r>
          </a:p>
        </p:txBody>
      </p:sp>
      <p:pic>
        <p:nvPicPr>
          <p:cNvPr id="176132" name="Picture 4" descr="Metain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8"/>
          <a:stretch>
            <a:fillRect/>
          </a:stretch>
        </p:blipFill>
        <p:spPr bwMode="auto">
          <a:xfrm>
            <a:off x="2362200" y="1905000"/>
            <a:ext cx="5715000" cy="2016125"/>
          </a:xfrm>
          <a:prstGeom prst="rect">
            <a:avLst/>
          </a:prstGeom>
          <a:noFill/>
        </p:spPr>
      </p:pic>
      <p:pic>
        <p:nvPicPr>
          <p:cNvPr id="176133" name="Picture 5" descr="Metain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057400"/>
            <a:ext cx="533400" cy="2016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38275"/>
            <a:ext cx="7924800" cy="4429125"/>
          </a:xfrm>
          <a:noFill/>
          <a:ln/>
        </p:spPr>
        <p:txBody>
          <a:bodyPr/>
          <a:lstStyle/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sz="1800" i="1" dirty="0">
              <a:solidFill>
                <a:srgbClr val="A50021"/>
              </a:solidFill>
            </a:endParaRPr>
          </a:p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dirty="0"/>
          </a:p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dirty="0"/>
          </a:p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dirty="0"/>
          </a:p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dirty="0"/>
          </a:p>
          <a:p>
            <a:pPr marL="0" indent="0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sz="1800" dirty="0"/>
              <a:t>	</a:t>
            </a:r>
            <a:r>
              <a:rPr lang="en-US" sz="2400" b="1" dirty="0"/>
              <a:t>egg	larvae	pupa	adult</a:t>
            </a:r>
          </a:p>
          <a:p>
            <a:pPr marL="452438" lvl="1"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endParaRPr lang="en-US" dirty="0"/>
          </a:p>
          <a:p>
            <a:pPr marL="452438" lvl="1">
              <a:spcAft>
                <a:spcPct val="20000"/>
              </a:spcAft>
              <a:buFont typeface="Wingdings" pitchFamily="2" charset="2"/>
              <a:buNone/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u="sng" dirty="0" smtClean="0"/>
              <a:t>Examples</a:t>
            </a:r>
            <a:endParaRPr lang="en-US" u="sng" dirty="0"/>
          </a:p>
          <a:p>
            <a:pPr marL="452438" lvl="1"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i="1" dirty="0"/>
              <a:t>Lepidoptera  </a:t>
            </a:r>
            <a:r>
              <a:rPr lang="en-US" dirty="0"/>
              <a:t>(butterflies, moths)</a:t>
            </a:r>
          </a:p>
          <a:p>
            <a:pPr marL="452438" lvl="1"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i="1" dirty="0"/>
              <a:t>Coleoptera  </a:t>
            </a:r>
            <a:r>
              <a:rPr lang="en-US" dirty="0"/>
              <a:t>(beetles)</a:t>
            </a:r>
          </a:p>
          <a:p>
            <a:pPr marL="452438" lvl="1"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i="1" dirty="0"/>
              <a:t>Diptera  </a:t>
            </a:r>
            <a:r>
              <a:rPr lang="en-US" dirty="0"/>
              <a:t>(flies)</a:t>
            </a:r>
          </a:p>
          <a:p>
            <a:pPr marL="452438" lvl="1">
              <a:tabLst>
                <a:tab pos="512763" algn="ctr"/>
                <a:tab pos="2513013" algn="ctr"/>
                <a:tab pos="4405313" algn="ctr"/>
                <a:tab pos="6405563" algn="ctr"/>
              </a:tabLst>
            </a:pPr>
            <a:r>
              <a:rPr lang="en-US" i="1" dirty="0"/>
              <a:t>Hymenoptera  </a:t>
            </a:r>
            <a:r>
              <a:rPr lang="en-US" dirty="0"/>
              <a:t>(bees, wasps,</a:t>
            </a:r>
            <a:r>
              <a:rPr lang="en-US" sz="2000" dirty="0"/>
              <a:t> ants)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/>
              <a:t>Complete Metamorphosis</a:t>
            </a:r>
          </a:p>
        </p:txBody>
      </p:sp>
      <p:pic>
        <p:nvPicPr>
          <p:cNvPr id="177156" name="Picture 4" descr="caterp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1897063" cy="1679575"/>
          </a:xfrm>
          <a:prstGeom prst="rect">
            <a:avLst/>
          </a:prstGeom>
          <a:noFill/>
        </p:spPr>
      </p:pic>
      <p:pic>
        <p:nvPicPr>
          <p:cNvPr id="177157" name="Picture 5" descr="Met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38" y="1708150"/>
            <a:ext cx="2371725" cy="1492250"/>
          </a:xfrm>
          <a:prstGeom prst="rect">
            <a:avLst/>
          </a:prstGeom>
          <a:noFill/>
        </p:spPr>
      </p:pic>
      <p:pic>
        <p:nvPicPr>
          <p:cNvPr id="177158" name="Picture 6" descr="Meta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0"/>
            <a:ext cx="812800" cy="784225"/>
          </a:xfrm>
          <a:prstGeom prst="rect">
            <a:avLst/>
          </a:prstGeom>
          <a:noFill/>
        </p:spPr>
      </p:pic>
      <p:pic>
        <p:nvPicPr>
          <p:cNvPr id="177159" name="Picture 7" descr="Meta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828800"/>
            <a:ext cx="1109663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metamorphosis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3505200" cy="2362200"/>
          </a:xfrm>
        </p:spPr>
        <p:txBody>
          <a:bodyPr/>
          <a:lstStyle/>
          <a:p>
            <a:r>
              <a:rPr lang="en-US" sz="4400">
                <a:solidFill>
                  <a:srgbClr val="000066"/>
                </a:solidFill>
              </a:rPr>
              <a:t>Common </a:t>
            </a:r>
            <a:br>
              <a:rPr lang="en-US" sz="4400">
                <a:solidFill>
                  <a:srgbClr val="000066"/>
                </a:solidFill>
              </a:rPr>
            </a:br>
            <a:r>
              <a:rPr lang="en-US" sz="4400">
                <a:solidFill>
                  <a:srgbClr val="000066"/>
                </a:solidFill>
              </a:rPr>
              <a:t>Orders of Insects</a:t>
            </a:r>
          </a:p>
        </p:txBody>
      </p:sp>
      <p:pic>
        <p:nvPicPr>
          <p:cNvPr id="155654" name="Picture 6" descr="LEAFH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429000" cy="246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5657" name="Picture 9" descr="GroundBEatsCPBE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6688"/>
            <a:ext cx="3459163" cy="338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5656" name="Picture 8" descr="POTLFHP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3200400" cy="2325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ienceOfGardening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60515"/>
            <a:ext cx="4423813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36576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 Narrow" pitchFamily="34" charset="0"/>
              </a:rPr>
              <a:t>The Science of Gardening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u="sng" dirty="0" smtClean="0">
                <a:solidFill>
                  <a:srgbClr val="000000"/>
                </a:solidFill>
                <a:latin typeface="Arial Narrow" pitchFamily="34" charset="0"/>
              </a:rPr>
              <a:t>Chapter 22, page 219</a:t>
            </a:r>
            <a:endParaRPr lang="en-US" u="sng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Arial" charset="0"/>
              </a:rPr>
              <a:t>Identifying Insects</a:t>
            </a:r>
          </a:p>
          <a:p>
            <a:pPr algn="ctr" eaLnBrk="1" hangingPunct="1">
              <a:spcBef>
                <a:spcPts val="0"/>
              </a:spcBef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CMG GardenNotes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#311-315</a:t>
            </a:r>
          </a:p>
        </p:txBody>
      </p:sp>
    </p:spTree>
    <p:extLst>
      <p:ext uri="{BB962C8B-B14F-4D97-AF65-F5344CB8AC3E}">
        <p14:creationId xmlns:p14="http://schemas.microsoft.com/office/powerpoint/2010/main" val="1196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8001000" cy="3743325"/>
          </a:xfrm>
          <a:noFill/>
          <a:ln/>
        </p:spPr>
        <p:txBody>
          <a:bodyPr/>
          <a:lstStyle/>
          <a:p>
            <a:pPr marL="450850" indent="-450850">
              <a:spcAft>
                <a:spcPct val="8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0066"/>
                </a:solidFill>
              </a:rPr>
              <a:t>Metamorphosis</a:t>
            </a:r>
            <a:r>
              <a:rPr lang="en-US" b="1" dirty="0">
                <a:solidFill>
                  <a:srgbClr val="333399"/>
                </a:solidFill>
              </a:rPr>
              <a:t>: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simple/gradual</a:t>
            </a:r>
          </a:p>
          <a:p>
            <a:pPr marL="450850" indent="-450850">
              <a:spcAft>
                <a:spcPct val="3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0066"/>
                </a:solidFill>
              </a:rPr>
              <a:t>Mouthparts: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chewing</a:t>
            </a:r>
          </a:p>
          <a:p>
            <a:pPr marL="450850" indent="-450850">
              <a:spcAft>
                <a:spcPct val="3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0066"/>
                </a:solidFill>
              </a:rPr>
              <a:t>Legs: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hind legs enlarged for jumping</a:t>
            </a:r>
          </a:p>
          <a:p>
            <a:pPr marL="450850" indent="-450850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023938"/>
          </a:xfrm>
          <a:noFill/>
          <a:ln/>
        </p:spPr>
        <p:txBody>
          <a:bodyPr/>
          <a:lstStyle/>
          <a:p>
            <a:r>
              <a:rPr lang="en-US" i="1"/>
              <a:t>Orthoptera 			          </a:t>
            </a:r>
            <a:r>
              <a:rPr lang="en-US" sz="3200" b="0" u="sng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en-US" sz="3200" b="0" u="sng">
                <a:solidFill>
                  <a:srgbClr val="A50021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tx1"/>
                </a:solidFill>
              </a:rPr>
              <a:t>Crickets, grasshoppers, katydids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307" name="Picture 11" descr="Cr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4038600"/>
            <a:ext cx="4208462" cy="24241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240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808538" cy="3743325"/>
          </a:xfrm>
          <a:noFill/>
          <a:ln/>
        </p:spPr>
        <p:txBody>
          <a:bodyPr/>
          <a:lstStyle/>
          <a:p>
            <a:pPr marL="0" indent="0">
              <a:spcAft>
                <a:spcPct val="50000"/>
              </a:spcAft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Wings: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2 pair</a:t>
            </a:r>
          </a:p>
          <a:p>
            <a:pPr marL="915988" lvl="1" indent="-427038">
              <a:spcAft>
                <a:spcPct val="30000"/>
              </a:spcAft>
            </a:pPr>
            <a:r>
              <a:rPr lang="en-US" b="1">
                <a:solidFill>
                  <a:srgbClr val="0000CC"/>
                </a:solidFill>
              </a:rPr>
              <a:t>Front wings</a:t>
            </a:r>
            <a:r>
              <a:rPr lang="en-US"/>
              <a:t> more or less </a:t>
            </a:r>
            <a:r>
              <a:rPr lang="en-US">
                <a:solidFill>
                  <a:srgbClr val="0000CC"/>
                </a:solidFill>
              </a:rPr>
              <a:t>parchment-like</a:t>
            </a:r>
            <a:r>
              <a:rPr lang="en-US"/>
              <a:t> with distinct venation.</a:t>
            </a:r>
          </a:p>
          <a:p>
            <a:pPr marL="915988" lvl="1" indent="-427038">
              <a:spcAft>
                <a:spcPct val="30000"/>
              </a:spcAft>
            </a:pPr>
            <a:r>
              <a:rPr lang="en-US" b="1">
                <a:solidFill>
                  <a:srgbClr val="0000CC"/>
                </a:solidFill>
              </a:rPr>
              <a:t>Hind wings</a:t>
            </a:r>
            <a:r>
              <a:rPr lang="en-US">
                <a:solidFill>
                  <a:srgbClr val="0000CC"/>
                </a:solidFill>
              </a:rPr>
              <a:t> membranous and fold fan-like</a:t>
            </a:r>
            <a:r>
              <a:rPr lang="en-US"/>
              <a:t> when at rest.</a:t>
            </a:r>
          </a:p>
          <a:p>
            <a:pPr marL="915988" lvl="1" indent="-427038">
              <a:spcAft>
                <a:spcPct val="30000"/>
              </a:spcAft>
            </a:pPr>
            <a:r>
              <a:rPr lang="en-US"/>
              <a:t>Wings may be used for sound</a:t>
            </a:r>
            <a:r>
              <a:rPr lang="en-US" sz="2000"/>
              <a:t>.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endParaRPr lang="en-US" sz="2000">
              <a:solidFill>
                <a:srgbClr val="A5002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023938"/>
          </a:xfrm>
          <a:noFill/>
          <a:ln/>
        </p:spPr>
        <p:txBody>
          <a:bodyPr/>
          <a:lstStyle/>
          <a:p>
            <a:r>
              <a:rPr lang="en-US" i="1"/>
              <a:t>Orthoptera </a:t>
            </a:r>
            <a:r>
              <a:rPr lang="en-US" sz="3200"/>
              <a:t/>
            </a:r>
            <a:br>
              <a:rPr lang="en-US" sz="3200"/>
            </a:br>
            <a:r>
              <a:rPr lang="en-US" sz="2800">
                <a:solidFill>
                  <a:schemeClr val="tx1"/>
                </a:solidFill>
              </a:rPr>
              <a:t>Crickets, grasshoppers, katydid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4696" name="Picture 8" descr="Grassh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063" y="2286000"/>
            <a:ext cx="2301875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240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023938"/>
          </a:xfrm>
          <a:noFill/>
          <a:ln/>
        </p:spPr>
        <p:txBody>
          <a:bodyPr/>
          <a:lstStyle/>
          <a:p>
            <a:r>
              <a:rPr lang="en-US" i="1"/>
              <a:t>Orthoptera </a:t>
            </a:r>
            <a:r>
              <a:rPr lang="en-US" sz="3200"/>
              <a:t/>
            </a:r>
            <a:br>
              <a:rPr lang="en-US" sz="3200"/>
            </a:br>
            <a:r>
              <a:rPr lang="en-US" sz="2800">
                <a:solidFill>
                  <a:schemeClr val="tx1"/>
                </a:solidFill>
              </a:rPr>
              <a:t>Crickets, grasshoppers, katydid</a:t>
            </a: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7705" name="Picture 9" descr="Shotting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23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240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023938"/>
          </a:xfrm>
          <a:noFill/>
          <a:ln/>
        </p:spPr>
        <p:txBody>
          <a:bodyPr/>
          <a:lstStyle/>
          <a:p>
            <a:r>
              <a:rPr lang="en-US" i="1"/>
              <a:t>Orthoptera </a:t>
            </a:r>
            <a:r>
              <a:rPr lang="en-US" sz="3200"/>
              <a:t/>
            </a:r>
            <a:br>
              <a:rPr lang="en-US" sz="3200"/>
            </a:br>
            <a:r>
              <a:rPr lang="en-US" sz="2800">
                <a:solidFill>
                  <a:schemeClr val="tx1"/>
                </a:solidFill>
              </a:rPr>
              <a:t>Crickets, grasshoppers, katydid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724" name="Picture 4" descr="SnowyTreeCr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6019800" cy="397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438400" y="24384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Rounded MT Bold" pitchFamily="34" charset="0"/>
              </a:rPr>
              <a:t>Snowy Tree Cricket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240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err="1" smtClean="0">
                <a:solidFill>
                  <a:schemeClr val="tx1"/>
                </a:solidFill>
                <a:latin typeface="Comic Sans MS" pitchFamily="66" charset="0"/>
              </a:rPr>
              <a:t>Orthoptera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err="1" smtClean="0">
                <a:solidFill>
                  <a:schemeClr val="tx1"/>
                </a:solidFill>
                <a:latin typeface="Comic Sans MS" pitchFamily="66" charset="0"/>
              </a:rPr>
              <a:t>cricketes</a:t>
            </a: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, grasshoppers and katydids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Cockro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933700" cy="3276600"/>
          </a:xfrm>
          <a:prstGeom prst="rect">
            <a:avLst/>
          </a:prstGeom>
          <a:noFill/>
        </p:spPr>
      </p:pic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752600"/>
          </a:xfrm>
          <a:noFill/>
          <a:ln/>
        </p:spPr>
        <p:txBody>
          <a:bodyPr/>
          <a:lstStyle/>
          <a:p>
            <a:r>
              <a:rPr lang="en-US" sz="2800" i="1"/>
              <a:t>Dictyoptera </a:t>
            </a:r>
            <a:r>
              <a:rPr lang="en-US"/>
              <a:t/>
            </a:r>
            <a:br>
              <a:rPr lang="en-US"/>
            </a:br>
            <a:r>
              <a:rPr lang="en-US" i="1">
                <a:solidFill>
                  <a:schemeClr val="tx1"/>
                </a:solidFill>
              </a:rPr>
              <a:t>Suborder </a:t>
            </a:r>
            <a:r>
              <a:rPr lang="en-US" i="1"/>
              <a:t>Blattaria</a:t>
            </a:r>
            <a:r>
              <a:rPr lang="en-US" sz="2800" i="1"/>
              <a:t/>
            </a:r>
            <a:br>
              <a:rPr lang="en-US" sz="2800" i="1"/>
            </a:br>
            <a:r>
              <a:rPr lang="en-US" sz="2800" i="1">
                <a:solidFill>
                  <a:schemeClr val="tx1"/>
                </a:solidFill>
              </a:rPr>
              <a:t>Cockroach, woodroach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7863" y="2514600"/>
            <a:ext cx="5638800" cy="3895725"/>
          </a:xfrm>
          <a:noFill/>
          <a:ln/>
        </p:spPr>
        <p:txBody>
          <a:bodyPr/>
          <a:lstStyle/>
          <a:p>
            <a:pPr marL="350838" indent="-350838">
              <a:spcAft>
                <a:spcPct val="100000"/>
              </a:spcAft>
              <a:buClr>
                <a:srgbClr val="B2B2B2"/>
              </a:buClr>
            </a:pPr>
            <a:r>
              <a:rPr lang="en-US" sz="2400"/>
              <a:t>Most species are found in warmer subtropical to tropical areas.</a:t>
            </a:r>
          </a:p>
          <a:p>
            <a:pPr marL="350838" indent="-350838">
              <a:spcAft>
                <a:spcPct val="100000"/>
              </a:spcAft>
              <a:buClr>
                <a:srgbClr val="B2B2B2"/>
              </a:buClr>
            </a:pPr>
            <a:r>
              <a:rPr lang="en-US" sz="2400"/>
              <a:t>The German, Oriental and American cockroach are indoor pests.</a:t>
            </a:r>
          </a:p>
          <a:p>
            <a:pPr marL="350838" indent="-350838">
              <a:spcAft>
                <a:spcPct val="100000"/>
              </a:spcAft>
              <a:buClr>
                <a:srgbClr val="B2B2B2"/>
              </a:buClr>
            </a:pPr>
            <a:r>
              <a:rPr lang="en-US" sz="2400"/>
              <a:t>Woodroaches live outdoors </a:t>
            </a:r>
            <a:br>
              <a:rPr lang="en-US" sz="2400"/>
            </a:br>
            <a:r>
              <a:rPr lang="en-US" sz="2400"/>
              <a:t>on decaying bark, and </a:t>
            </a:r>
            <a:br>
              <a:rPr lang="en-US" sz="2400"/>
            </a:br>
            <a:r>
              <a:rPr lang="en-US" sz="2400"/>
              <a:t>other debris.</a:t>
            </a: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609600" y="2133600"/>
            <a:ext cx="792480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228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219200"/>
          </a:xfrm>
          <a:noFill/>
          <a:ln/>
        </p:spPr>
        <p:txBody>
          <a:bodyPr/>
          <a:lstStyle/>
          <a:p>
            <a:r>
              <a:rPr lang="en-US" sz="2800" i="1"/>
              <a:t>Dictyoptera</a:t>
            </a:r>
            <a:r>
              <a:rPr lang="en-US" sz="2800"/>
              <a:t/>
            </a:r>
            <a:br>
              <a:rPr lang="en-US" sz="2800"/>
            </a:br>
            <a:r>
              <a:rPr lang="en-US" i="1">
                <a:solidFill>
                  <a:schemeClr val="tx1"/>
                </a:solidFill>
              </a:rPr>
              <a:t>Suborder </a:t>
            </a:r>
            <a:r>
              <a:rPr lang="en-US" i="1"/>
              <a:t>Blattaria</a:t>
            </a:r>
            <a:r>
              <a:rPr lang="en-US" sz="2800"/>
              <a:t/>
            </a:r>
            <a:br>
              <a:rPr lang="en-US" sz="2800"/>
            </a:br>
            <a:r>
              <a:rPr lang="en-US" sz="2800" i="1">
                <a:solidFill>
                  <a:schemeClr val="tx1"/>
                </a:solidFill>
              </a:rPr>
              <a:t>Cockroach, woodroach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924800" cy="3895725"/>
          </a:xfrm>
          <a:noFill/>
          <a:ln/>
        </p:spPr>
        <p:txBody>
          <a:bodyPr/>
          <a:lstStyle/>
          <a:p>
            <a:pPr marL="449263" indent="-449263">
              <a:spcBef>
                <a:spcPct val="7500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Metamorphosis:</a:t>
            </a:r>
            <a:r>
              <a:rPr lang="en-US" sz="2400" dirty="0"/>
              <a:t> simple/gradual</a:t>
            </a:r>
          </a:p>
          <a:p>
            <a:pPr marL="449263" indent="-449263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Mouthparts:</a:t>
            </a:r>
            <a:r>
              <a:rPr lang="en-US" sz="2400" dirty="0"/>
              <a:t> chewing</a:t>
            </a:r>
          </a:p>
          <a:p>
            <a:pPr marL="449263" indent="-449263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Wings:</a:t>
            </a:r>
            <a:r>
              <a:rPr lang="en-US" sz="2400" dirty="0"/>
              <a:t> thick and lay over </a:t>
            </a:r>
            <a:br>
              <a:rPr lang="en-US" sz="2400" dirty="0"/>
            </a:br>
            <a:r>
              <a:rPr lang="en-US" sz="2400" dirty="0"/>
              <a:t>abdomen, if present</a:t>
            </a:r>
          </a:p>
          <a:p>
            <a:pPr marL="449263" indent="-449263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Antennae:</a:t>
            </a:r>
            <a:r>
              <a:rPr lang="en-US" sz="2400" dirty="0"/>
              <a:t> long, thread-like</a:t>
            </a:r>
          </a:p>
          <a:p>
            <a:pPr marL="449263" indent="-449263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Body:</a:t>
            </a:r>
            <a:r>
              <a:rPr lang="en-US" sz="2400" dirty="0"/>
              <a:t> flattened</a:t>
            </a:r>
          </a:p>
          <a:p>
            <a:pPr marL="449263" indent="-449263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Cerci:</a:t>
            </a:r>
            <a:r>
              <a:rPr lang="en-US" sz="2400" dirty="0"/>
              <a:t> forceps-like appendage </a:t>
            </a:r>
            <a:br>
              <a:rPr lang="en-US" sz="2400" dirty="0"/>
            </a:br>
            <a:r>
              <a:rPr lang="en-US" sz="2400" dirty="0"/>
              <a:t>on abdomen of most adults</a:t>
            </a:r>
          </a:p>
          <a:p>
            <a:pPr marL="449263" indent="-449263"/>
            <a:endParaRPr lang="en-US" sz="2400" b="1" dirty="0"/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609600" y="2133600"/>
            <a:ext cx="792480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8357" name="Picture 5" descr="Cockro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2286000"/>
            <a:ext cx="3454400" cy="386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228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05000"/>
            <a:ext cx="7924800" cy="4267200"/>
          </a:xfrm>
          <a:noFill/>
          <a:ln/>
        </p:spPr>
        <p:txBody>
          <a:bodyPr/>
          <a:lstStyle/>
          <a:p>
            <a:pPr marL="449263" indent="-449263"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Metamorphosis: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complete</a:t>
            </a:r>
          </a:p>
          <a:p>
            <a:pPr marL="449263" indent="-449263"/>
            <a:endParaRPr lang="en-US" sz="2000" b="1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>
              <a:buFont typeface="Wingdings" pitchFamily="2" charset="2"/>
              <a:buNone/>
            </a:pPr>
            <a:endParaRPr lang="en-US" sz="2000"/>
          </a:p>
          <a:p>
            <a:pPr marL="781050" lvl="1" indent="-217488" algn="ctr" eaLnBrk="1" hangingPunct="1"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1295400"/>
          </a:xfrm>
          <a:noFill/>
          <a:ln/>
        </p:spPr>
        <p:txBody>
          <a:bodyPr/>
          <a:lstStyle/>
          <a:p>
            <a:r>
              <a:rPr lang="en-US" i="1"/>
              <a:t>Coleoptera				</a:t>
            </a:r>
            <a:r>
              <a:rPr lang="en-US" b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b="0" u="sng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en-US" b="0" u="sng">
                <a:solidFill>
                  <a:srgbClr val="A50021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tx1"/>
                </a:solidFill>
              </a:rPr>
              <a:t>Beetles, weevils</a:t>
            </a:r>
            <a:r>
              <a:rPr lang="en-US" sz="2800">
                <a:solidFill>
                  <a:srgbClr val="006B61"/>
                </a:solidFill>
              </a:rPr>
              <a:t/>
            </a:r>
            <a:br>
              <a:rPr lang="en-US" sz="2800">
                <a:solidFill>
                  <a:srgbClr val="006B61"/>
                </a:solidFill>
              </a:rPr>
            </a:br>
            <a:endParaRPr lang="en-US" sz="2800">
              <a:solidFill>
                <a:srgbClr val="006B61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609600" y="2514600"/>
            <a:ext cx="7924800" cy="3352800"/>
            <a:chOff x="384" y="1632"/>
            <a:chExt cx="4992" cy="2112"/>
          </a:xfrm>
        </p:grpSpPr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384" y="3456"/>
              <a:ext cx="499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779588" algn="ctr"/>
                  <a:tab pos="3546475" algn="ctr"/>
                  <a:tab pos="4800600" algn="ctr"/>
                  <a:tab pos="6342063" algn="ctr"/>
                </a:tabLst>
              </a:pPr>
              <a:r>
                <a:rPr lang="en-US" sz="2000" b="1">
                  <a:latin typeface="Arial" charset="0"/>
                </a:rPr>
                <a:t>	</a:t>
              </a:r>
              <a:r>
                <a:rPr lang="en-US" b="1">
                  <a:latin typeface="Arial" charset="0"/>
                </a:rPr>
                <a:t>egg	grub	pupa	adult</a:t>
              </a:r>
            </a:p>
          </p:txBody>
        </p:sp>
        <p:pic>
          <p:nvPicPr>
            <p:cNvPr id="46091" name="Picture 11" descr="Metabe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" y="1632"/>
              <a:ext cx="4523" cy="183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05000"/>
            <a:ext cx="7712075" cy="3733800"/>
          </a:xfrm>
          <a:noFill/>
          <a:ln/>
        </p:spPr>
        <p:txBody>
          <a:bodyPr/>
          <a:lstStyle/>
          <a:p>
            <a:pPr marL="0" indent="0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/>
              <a:t>Adult</a:t>
            </a:r>
          </a:p>
          <a:p>
            <a:pPr marL="0" indent="0"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Wings: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2 pair</a:t>
            </a:r>
          </a:p>
          <a:p>
            <a:pPr marL="806450" lvl="1" indent="-350838">
              <a:spcAft>
                <a:spcPct val="20000"/>
              </a:spcAft>
            </a:pPr>
            <a:r>
              <a:rPr lang="en-US">
                <a:solidFill>
                  <a:srgbClr val="0000CC"/>
                </a:solidFill>
              </a:rPr>
              <a:t>Front wings: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/>
              <a:t>thickened, leathery, shell-like, makes a straight line down back when at rest.</a:t>
            </a:r>
          </a:p>
          <a:p>
            <a:pPr marL="806450" lvl="1" indent="-350838">
              <a:spcAft>
                <a:spcPct val="40000"/>
              </a:spcAft>
            </a:pPr>
            <a:r>
              <a:rPr lang="en-US">
                <a:solidFill>
                  <a:srgbClr val="0000CC"/>
                </a:solidFill>
              </a:rPr>
              <a:t>Hind wings: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/>
              <a:t>membranous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chewing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Antenna: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noticeable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Body:</a:t>
            </a:r>
            <a:r>
              <a:rPr lang="en-US" sz="2400">
                <a:solidFill>
                  <a:srgbClr val="005400"/>
                </a:solidFill>
              </a:rPr>
              <a:t> </a:t>
            </a:r>
            <a:r>
              <a:rPr lang="en-US" sz="2400"/>
              <a:t>generally quite stout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Cerci: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none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3716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Beetles, weevils</a:t>
            </a:r>
            <a:r>
              <a:rPr lang="en-US" sz="3200">
                <a:solidFill>
                  <a:srgbClr val="006B61"/>
                </a:solidFill>
              </a:rPr>
              <a:t/>
            </a:r>
            <a:br>
              <a:rPr lang="en-US" sz="3200">
                <a:solidFill>
                  <a:srgbClr val="006B61"/>
                </a:solidFill>
              </a:rPr>
            </a:br>
            <a:endParaRPr lang="en-US" sz="3200">
              <a:solidFill>
                <a:srgbClr val="006B61"/>
              </a:solidFill>
            </a:endParaRPr>
          </a:p>
        </p:txBody>
      </p:sp>
      <p:pic>
        <p:nvPicPr>
          <p:cNvPr id="71686" name="Picture 6" descr="Ladyad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576513" cy="2590800"/>
          </a:xfrm>
          <a:prstGeom prst="rect">
            <a:avLst/>
          </a:prstGeom>
          <a:noFill/>
        </p:spPr>
      </p:pic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3716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Beetles, weevils</a:t>
            </a:r>
            <a:br>
              <a:rPr lang="en-US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648200" cy="3895725"/>
          </a:xfrm>
          <a:noFill/>
          <a:ln/>
        </p:spPr>
        <p:txBody>
          <a:bodyPr/>
          <a:lstStyle/>
          <a:p>
            <a:pPr marL="449263" indent="-449263">
              <a:spcAft>
                <a:spcPct val="75000"/>
              </a:spcAft>
              <a:buFont typeface="Wingdings" pitchFamily="2" charset="2"/>
              <a:buNone/>
            </a:pPr>
            <a:r>
              <a:rPr lang="en-US" b="1" u="sng"/>
              <a:t>Larva</a:t>
            </a:r>
            <a:r>
              <a:rPr lang="en-US" b="1"/>
              <a:t> -- </a:t>
            </a:r>
            <a:r>
              <a:rPr lang="en-US" b="1" i="1">
                <a:solidFill>
                  <a:srgbClr val="0000CC"/>
                </a:solidFill>
              </a:rPr>
              <a:t>Grub</a:t>
            </a:r>
          </a:p>
          <a:p>
            <a:pPr marL="449263" indent="-449263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Head: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capsule</a:t>
            </a:r>
          </a:p>
          <a:p>
            <a:pPr marL="449263" indent="-449263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chewing</a:t>
            </a:r>
          </a:p>
          <a:p>
            <a:pPr marL="449263" indent="-449263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Legs: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3 pair of legs on  thorax, </a:t>
            </a:r>
            <a:br>
              <a:rPr lang="en-US" sz="2400"/>
            </a:br>
            <a:r>
              <a:rPr lang="en-US" sz="2400" u="sng"/>
              <a:t>no legs on abdomen</a:t>
            </a:r>
          </a:p>
          <a:p>
            <a:pPr marL="1720850" lvl="2" indent="-515938">
              <a:buFont typeface="Wingdings" pitchFamily="2" charset="2"/>
              <a:buNone/>
            </a:pPr>
            <a:endParaRPr lang="en-US" sz="1800"/>
          </a:p>
          <a:p>
            <a:pPr marL="449263" indent="-449263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0669" name="Picture 13" descr="Gr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75" y="2057400"/>
            <a:ext cx="2193925" cy="3051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ienceOfGardening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60515"/>
            <a:ext cx="4423813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5163" y="6032183"/>
            <a:ext cx="93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219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859972" y="4038600"/>
            <a:ext cx="3178628" cy="1814286"/>
            <a:chOff x="856851" y="3728816"/>
            <a:chExt cx="3178628" cy="1814286"/>
          </a:xfrm>
        </p:grpSpPr>
        <p:sp>
          <p:nvSpPr>
            <p:cNvPr id="6" name="Oval Callout 5"/>
            <p:cNvSpPr/>
            <p:nvPr/>
          </p:nvSpPr>
          <p:spPr bwMode="auto">
            <a:xfrm>
              <a:off x="856851" y="3728816"/>
              <a:ext cx="3178628" cy="1814286"/>
            </a:xfrm>
            <a:prstGeom prst="wedgeEllipseCallout">
              <a:avLst>
                <a:gd name="adj1" fmla="val -40957"/>
                <a:gd name="adj2" fmla="val 6256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1651" y="4186016"/>
              <a:ext cx="264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Page number </a:t>
              </a:r>
              <a:br>
                <a:rPr lang="en-US" sz="2800" dirty="0" smtClean="0">
                  <a:solidFill>
                    <a:srgbClr val="000000"/>
                  </a:solidFill>
                  <a:latin typeface="Arial"/>
                </a:rPr>
              </a:br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in textbook</a:t>
              </a:r>
              <a:endParaRPr lang="en-US" sz="2800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3716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Beetles</a:t>
            </a:r>
            <a:br>
              <a:rPr lang="en-US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495800" cy="3895725"/>
          </a:xfrm>
          <a:noFill/>
          <a:ln/>
        </p:spPr>
        <p:txBody>
          <a:bodyPr/>
          <a:lstStyle/>
          <a:p>
            <a:pPr marL="0" indent="0">
              <a:spcAft>
                <a:spcPct val="75000"/>
              </a:spcAft>
              <a:buFont typeface="Wingdings" pitchFamily="2" charset="2"/>
              <a:buNone/>
            </a:pPr>
            <a:r>
              <a:rPr lang="en-US" b="1" u="sng"/>
              <a:t>Larva</a:t>
            </a:r>
            <a:endParaRPr lang="en-US" b="1"/>
          </a:p>
          <a:p>
            <a:pPr marL="0" indent="0">
              <a:spcAft>
                <a:spcPct val="75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CC"/>
                </a:solidFill>
              </a:rPr>
              <a:t>Exception: Some wood-boring beetle larva are maggot-like</a:t>
            </a:r>
            <a:endParaRPr lang="en-US" sz="2400" b="1" i="1">
              <a:solidFill>
                <a:srgbClr val="0000CC"/>
              </a:solidFill>
            </a:endParaRPr>
          </a:p>
          <a:p>
            <a:pPr marL="852488" lvl="1" indent="-455613"/>
            <a:r>
              <a:rPr lang="en-US"/>
              <a:t>No head capsule</a:t>
            </a:r>
          </a:p>
          <a:p>
            <a:pPr marL="852488" lvl="1" indent="-455613">
              <a:spcAft>
                <a:spcPct val="25000"/>
              </a:spcAft>
            </a:pPr>
            <a:r>
              <a:rPr lang="en-US"/>
              <a:t>No legs</a:t>
            </a:r>
          </a:p>
          <a:p>
            <a:pPr marL="1720850" lvl="2" indent="-515938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5717" name="Picture 5" descr="FlatHeadB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525" y="2286000"/>
            <a:ext cx="3182938" cy="340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214938" y="5791200"/>
            <a:ext cx="31845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Flat headed borer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12954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Leaf feeding beetles</a:t>
            </a:r>
            <a:r>
              <a:rPr lang="en-US" sz="2800" i="1">
                <a:solidFill>
                  <a:srgbClr val="006B61"/>
                </a:solidFill>
              </a:rPr>
              <a:t/>
            </a:r>
            <a:br>
              <a:rPr lang="en-US" sz="2800" i="1">
                <a:solidFill>
                  <a:srgbClr val="006B61"/>
                </a:solidFill>
              </a:rPr>
            </a:br>
            <a:endParaRPr lang="en-US" sz="2800" i="1">
              <a:solidFill>
                <a:srgbClr val="006B61"/>
              </a:solidFill>
            </a:endParaRP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7230" name="Group 14"/>
          <p:cNvGrpSpPr>
            <a:grpSpLocks/>
          </p:cNvGrpSpPr>
          <p:nvPr/>
        </p:nvGrpSpPr>
        <p:grpSpPr bwMode="auto">
          <a:xfrm>
            <a:off x="685800" y="1981200"/>
            <a:ext cx="7696200" cy="3525838"/>
            <a:chOff x="432" y="1248"/>
            <a:chExt cx="4848" cy="2221"/>
          </a:xfrm>
        </p:grpSpPr>
        <p:pic>
          <p:nvPicPr>
            <p:cNvPr id="137225" name="Picture 9" descr="ElmLeaf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" y="1248"/>
              <a:ext cx="2842" cy="1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7226" name="Picture 10" descr="ElmLeafB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920"/>
              <a:ext cx="2352" cy="1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7228" name="Text Box 12"/>
            <p:cNvSpPr txBox="1">
              <a:spLocks noChangeArrowheads="1"/>
            </p:cNvSpPr>
            <p:nvPr/>
          </p:nvSpPr>
          <p:spPr bwMode="auto">
            <a:xfrm>
              <a:off x="2880" y="2880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Elm leaf beetle adult</a:t>
              </a: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432" y="3168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Elm leaf beetle grub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12954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Shade tree borers</a:t>
            </a:r>
            <a:endParaRPr lang="en-US" sz="2800">
              <a:solidFill>
                <a:srgbClr val="006B61"/>
              </a:solidFill>
            </a:endParaRP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3378" name="Group 18"/>
          <p:cNvGrpSpPr>
            <a:grpSpLocks/>
          </p:cNvGrpSpPr>
          <p:nvPr/>
        </p:nvGrpSpPr>
        <p:grpSpPr bwMode="auto">
          <a:xfrm>
            <a:off x="685800" y="1981200"/>
            <a:ext cx="7696200" cy="4392613"/>
            <a:chOff x="432" y="1248"/>
            <a:chExt cx="4848" cy="2767"/>
          </a:xfrm>
        </p:grpSpPr>
        <p:grpSp>
          <p:nvGrpSpPr>
            <p:cNvPr id="143375" name="Group 15"/>
            <p:cNvGrpSpPr>
              <a:grpSpLocks/>
            </p:cNvGrpSpPr>
            <p:nvPr/>
          </p:nvGrpSpPr>
          <p:grpSpPr bwMode="auto">
            <a:xfrm>
              <a:off x="432" y="1248"/>
              <a:ext cx="1895" cy="2767"/>
              <a:chOff x="432" y="1248"/>
              <a:chExt cx="1895" cy="2767"/>
            </a:xfrm>
          </p:grpSpPr>
          <p:pic>
            <p:nvPicPr>
              <p:cNvPr id="143369" name="Picture 9" descr="Locust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248"/>
                <a:ext cx="1895" cy="276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3372" name="Text Box 12"/>
              <p:cNvSpPr txBox="1">
                <a:spLocks noChangeArrowheads="1"/>
              </p:cNvSpPr>
              <p:nvPr/>
            </p:nvSpPr>
            <p:spPr bwMode="auto">
              <a:xfrm>
                <a:off x="480" y="3504"/>
                <a:ext cx="1824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Long-horned beetle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Locust borer</a:t>
                </a:r>
              </a:p>
            </p:txBody>
          </p:sp>
        </p:grpSp>
        <p:grpSp>
          <p:nvGrpSpPr>
            <p:cNvPr id="143377" name="Group 17"/>
            <p:cNvGrpSpPr>
              <a:grpSpLocks/>
            </p:cNvGrpSpPr>
            <p:nvPr/>
          </p:nvGrpSpPr>
          <p:grpSpPr bwMode="auto">
            <a:xfrm>
              <a:off x="3984" y="1344"/>
              <a:ext cx="1296" cy="2613"/>
              <a:chOff x="3984" y="1344"/>
              <a:chExt cx="1296" cy="2613"/>
            </a:xfrm>
          </p:grpSpPr>
          <p:pic>
            <p:nvPicPr>
              <p:cNvPr id="143368" name="Picture 8" descr="FHAPPLE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01" y="1344"/>
                <a:ext cx="1279" cy="26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3376" name="Text Box 16"/>
              <p:cNvSpPr txBox="1">
                <a:spLocks noChangeArrowheads="1"/>
              </p:cNvSpPr>
              <p:nvPr/>
            </p:nvSpPr>
            <p:spPr bwMode="auto">
              <a:xfrm>
                <a:off x="3984" y="3456"/>
                <a:ext cx="129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Flat-headed borer larva</a:t>
                </a:r>
              </a:p>
            </p:txBody>
          </p:sp>
        </p:grpSp>
        <p:grpSp>
          <p:nvGrpSpPr>
            <p:cNvPr id="143374" name="Group 14"/>
            <p:cNvGrpSpPr>
              <a:grpSpLocks/>
            </p:cNvGrpSpPr>
            <p:nvPr/>
          </p:nvGrpSpPr>
          <p:grpSpPr bwMode="auto">
            <a:xfrm>
              <a:off x="1872" y="1920"/>
              <a:ext cx="2264" cy="1538"/>
              <a:chOff x="1872" y="1920"/>
              <a:chExt cx="2264" cy="1538"/>
            </a:xfrm>
          </p:grpSpPr>
          <p:pic>
            <p:nvPicPr>
              <p:cNvPr id="143370" name="Picture 10" descr="ElmBarkBeetGallar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72" y="1920"/>
                <a:ext cx="2264" cy="153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3373" name="Text Box 13"/>
              <p:cNvSpPr txBox="1">
                <a:spLocks noChangeArrowheads="1"/>
              </p:cNvSpPr>
              <p:nvPr/>
            </p:nvSpPr>
            <p:spPr bwMode="auto">
              <a:xfrm>
                <a:off x="1872" y="3072"/>
                <a:ext cx="225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latin typeface="+mj-lt"/>
                  </a:rPr>
                  <a:t>Elm bark beetles gallery</a:t>
                </a:r>
              </a:p>
            </p:txBody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12954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Beneficials -- predators</a:t>
            </a:r>
            <a:r>
              <a:rPr lang="en-US" sz="2800" i="1">
                <a:solidFill>
                  <a:srgbClr val="006B61"/>
                </a:solidFill>
              </a:rPr>
              <a:t/>
            </a:r>
            <a:br>
              <a:rPr lang="en-US" sz="2800" i="1">
                <a:solidFill>
                  <a:srgbClr val="006B61"/>
                </a:solidFill>
              </a:rPr>
            </a:br>
            <a:endParaRPr lang="en-US" sz="2800" i="1">
              <a:solidFill>
                <a:srgbClr val="006B61"/>
              </a:solidFill>
            </a:endParaRP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9748" name="Picture 4" descr="GroundBEatsCPB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638" y="2286000"/>
            <a:ext cx="3916362" cy="383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749" name="Picture 5" descr="LadyBugEatsCabAph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4114800" cy="334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1295400"/>
          </a:xfrm>
          <a:noFill/>
          <a:ln/>
        </p:spPr>
        <p:txBody>
          <a:bodyPr/>
          <a:lstStyle/>
          <a:p>
            <a:r>
              <a:rPr lang="en-US" i="1"/>
              <a:t>Coleoptera</a:t>
            </a: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Beetles, grubs</a:t>
            </a:r>
            <a:r>
              <a:rPr lang="en-US" sz="2800">
                <a:solidFill>
                  <a:srgbClr val="006B61"/>
                </a:solidFill>
              </a:rPr>
              <a:t/>
            </a:r>
            <a:br>
              <a:rPr lang="en-US" sz="2800">
                <a:solidFill>
                  <a:srgbClr val="006B61"/>
                </a:solidFill>
              </a:rPr>
            </a:br>
            <a:endParaRPr lang="en-US" sz="2800">
              <a:solidFill>
                <a:srgbClr val="006B61"/>
              </a:solidFill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346" name="Picture 10" descr="WhiteG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3124200"/>
            <a:ext cx="34099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7" name="Picture 11" descr="LadyB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4572000" cy="375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err="1" smtClean="0">
                <a:solidFill>
                  <a:schemeClr val="tx1"/>
                </a:solidFill>
                <a:latin typeface="Comic Sans MS" pitchFamily="66" charset="0"/>
              </a:rPr>
              <a:t>Coleoptera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beetles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Hemiptera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0200" y="1219200"/>
            <a:ext cx="3886200" cy="520071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/>
              <a:t>Most books</a:t>
            </a:r>
          </a:p>
          <a:p>
            <a:pPr>
              <a:spcBef>
                <a:spcPct val="60000"/>
              </a:spcBef>
            </a:pPr>
            <a:r>
              <a:rPr lang="en-US" b="1" i="1" dirty="0">
                <a:solidFill>
                  <a:schemeClr val="tx2"/>
                </a:solidFill>
              </a:rPr>
              <a:t>Hemiptera</a:t>
            </a:r>
            <a:endParaRPr lang="en-US" sz="2000" dirty="0"/>
          </a:p>
          <a:p>
            <a:pPr lvl="1">
              <a:spcBef>
                <a:spcPct val="25000"/>
              </a:spcBef>
              <a:buFontTx/>
              <a:buChar char="o"/>
            </a:pPr>
            <a:r>
              <a:rPr lang="en-US" dirty="0"/>
              <a:t>True bugs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tx2"/>
                </a:solidFill>
              </a:rPr>
              <a:t>Homoptera </a:t>
            </a:r>
            <a:endParaRPr lang="en-US" dirty="0"/>
          </a:p>
          <a:p>
            <a:pPr lvl="1">
              <a:spcBef>
                <a:spcPct val="25000"/>
              </a:spcBef>
              <a:buFontTx/>
              <a:buChar char="o"/>
            </a:pPr>
            <a:r>
              <a:rPr lang="en-US" dirty="0"/>
              <a:t>Aphids</a:t>
            </a:r>
          </a:p>
          <a:p>
            <a:pPr lvl="1">
              <a:buFontTx/>
              <a:buChar char="o"/>
            </a:pPr>
            <a:r>
              <a:rPr lang="en-US" dirty="0"/>
              <a:t>Leafhoppers</a:t>
            </a:r>
          </a:p>
          <a:p>
            <a:pPr lvl="1">
              <a:buFontTx/>
              <a:buChar char="o"/>
            </a:pPr>
            <a:r>
              <a:rPr lang="en-US" dirty="0" err="1"/>
              <a:t>Mealybugs</a:t>
            </a:r>
            <a:endParaRPr lang="en-US" dirty="0"/>
          </a:p>
          <a:p>
            <a:pPr lvl="1">
              <a:buFontTx/>
              <a:buChar char="o"/>
            </a:pPr>
            <a:r>
              <a:rPr lang="en-US" dirty="0" err="1"/>
              <a:t>Psyllids</a:t>
            </a:r>
            <a:endParaRPr lang="en-US" dirty="0"/>
          </a:p>
          <a:p>
            <a:pPr lvl="1">
              <a:buFontTx/>
              <a:buChar char="o"/>
            </a:pPr>
            <a:r>
              <a:rPr lang="en-US" dirty="0"/>
              <a:t>Scale</a:t>
            </a:r>
          </a:p>
          <a:p>
            <a:pPr lvl="1">
              <a:buFontTx/>
              <a:buChar char="o"/>
            </a:pPr>
            <a:r>
              <a:rPr lang="en-US" dirty="0" smtClean="0"/>
              <a:t>Whitefly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2954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/>
              <a:t>New taxonomy</a:t>
            </a:r>
          </a:p>
          <a:p>
            <a:pPr>
              <a:spcBef>
                <a:spcPct val="60000"/>
              </a:spcBef>
            </a:pPr>
            <a:r>
              <a:rPr lang="en-US" b="1" i="1" dirty="0">
                <a:solidFill>
                  <a:schemeClr val="tx2"/>
                </a:solidFill>
              </a:rPr>
              <a:t>Hemiptera</a:t>
            </a:r>
            <a:r>
              <a:rPr lang="en-US" sz="2400" dirty="0"/>
              <a:t> </a:t>
            </a:r>
            <a:endParaRPr lang="en-US" sz="2000" dirty="0"/>
          </a:p>
          <a:p>
            <a:pPr lvl="1">
              <a:spcBef>
                <a:spcPct val="50000"/>
              </a:spcBef>
            </a:pPr>
            <a:r>
              <a:rPr lang="en-US" b="1" i="1" dirty="0" err="1">
                <a:solidFill>
                  <a:schemeClr val="tx2"/>
                </a:solidFill>
              </a:rPr>
              <a:t>Heteroptera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endParaRPr lang="en-US" sz="2000" dirty="0"/>
          </a:p>
          <a:p>
            <a:pPr lvl="2">
              <a:buFontTx/>
              <a:buChar char="o"/>
            </a:pPr>
            <a:r>
              <a:rPr lang="en-US" sz="2400" dirty="0"/>
              <a:t>True bugs</a:t>
            </a:r>
          </a:p>
          <a:p>
            <a:pPr lvl="1">
              <a:spcBef>
                <a:spcPct val="50000"/>
              </a:spcBef>
              <a:spcAft>
                <a:spcPct val="25000"/>
              </a:spcAft>
            </a:pPr>
            <a:r>
              <a:rPr lang="en-US" b="1" i="1" dirty="0" err="1">
                <a:solidFill>
                  <a:schemeClr val="tx2"/>
                </a:solidFill>
              </a:rPr>
              <a:t>Sternohynncha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endParaRPr lang="en-US" sz="2000" dirty="0"/>
          </a:p>
          <a:p>
            <a:pPr lvl="2">
              <a:buFontTx/>
              <a:buChar char="o"/>
            </a:pPr>
            <a:r>
              <a:rPr lang="en-US" sz="2400" dirty="0"/>
              <a:t>Aphids</a:t>
            </a:r>
          </a:p>
          <a:p>
            <a:pPr lvl="2">
              <a:buFontTx/>
              <a:buChar char="o"/>
            </a:pPr>
            <a:r>
              <a:rPr lang="en-US" sz="2400" dirty="0" err="1"/>
              <a:t>Psyllids</a:t>
            </a:r>
            <a:endParaRPr lang="en-US" sz="2400" dirty="0"/>
          </a:p>
          <a:p>
            <a:pPr lvl="2">
              <a:buFontTx/>
              <a:buChar char="o"/>
            </a:pPr>
            <a:r>
              <a:rPr lang="en-US" sz="2400" dirty="0"/>
              <a:t>Scales</a:t>
            </a:r>
          </a:p>
          <a:p>
            <a:pPr lvl="1">
              <a:spcBef>
                <a:spcPct val="50000"/>
              </a:spcBef>
              <a:spcAft>
                <a:spcPct val="25000"/>
              </a:spcAft>
            </a:pPr>
            <a:r>
              <a:rPr lang="en-US" b="1" i="1" dirty="0" err="1">
                <a:solidFill>
                  <a:schemeClr val="tx2"/>
                </a:solidFill>
              </a:rPr>
              <a:t>Auchenorhynncha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endParaRPr lang="en-US" sz="2000" dirty="0"/>
          </a:p>
          <a:p>
            <a:pPr lvl="2">
              <a:buFontTx/>
              <a:buChar char="o"/>
            </a:pPr>
            <a:r>
              <a:rPr lang="en-US" sz="2400" dirty="0"/>
              <a:t>Leafhoppers</a:t>
            </a:r>
          </a:p>
          <a:p>
            <a:pPr lvl="2">
              <a:buFontTx/>
              <a:buChar char="o"/>
            </a:pPr>
            <a:r>
              <a:rPr lang="en-US" sz="2400" dirty="0" err="1"/>
              <a:t>Planthoppers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0069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232</a:t>
            </a:r>
            <a:endParaRPr lang="en-US" sz="2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>
                <a:solidFill>
                  <a:srgbClr val="A50021"/>
                </a:solidFill>
              </a:rPr>
              <a:t>                              </a:t>
            </a:r>
            <a:r>
              <a:rPr lang="en-US" sz="3200">
                <a:solidFill>
                  <a:srgbClr val="A50021"/>
                </a:solidFill>
              </a:rPr>
              <a:t/>
            </a:r>
            <a:br>
              <a:rPr lang="en-US" sz="3200">
                <a:solidFill>
                  <a:srgbClr val="A5002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True bugs: </a:t>
            </a:r>
            <a:r>
              <a:rPr lang="en-US" sz="240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3733800"/>
          </a:xfrm>
          <a:noFill/>
          <a:ln/>
        </p:spPr>
        <p:txBody>
          <a:bodyPr/>
          <a:lstStyle/>
          <a:p>
            <a:pPr marL="395288" indent="-395288"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Metamorphosis: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simple/gradual</a:t>
            </a:r>
            <a:endParaRPr lang="en-US" b="1">
              <a:solidFill>
                <a:schemeClr val="tx2"/>
              </a:solidFill>
            </a:endParaRPr>
          </a:p>
          <a:p>
            <a:pPr marL="727075" lvl="1" indent="-217488">
              <a:buFont typeface="Wingdings" pitchFamily="2" charset="2"/>
              <a:buNone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744538" y="2852738"/>
            <a:ext cx="7858125" cy="2405062"/>
            <a:chOff x="469" y="1797"/>
            <a:chExt cx="4950" cy="1515"/>
          </a:xfrm>
        </p:grpSpPr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69" y="3024"/>
              <a:ext cx="495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395288" algn="ctr"/>
                  <a:tab pos="3208338" algn="ctr"/>
                  <a:tab pos="6853238" algn="ctr"/>
                </a:tabLst>
              </a:pPr>
              <a:r>
                <a:rPr lang="en-US" b="1">
                  <a:latin typeface="Arial" charset="0"/>
                </a:rPr>
                <a:t>	Egg	Nymphs	Adult</a:t>
              </a:r>
            </a:p>
          </p:txBody>
        </p:sp>
        <p:pic>
          <p:nvPicPr>
            <p:cNvPr id="49161" name="Picture 9" descr="Metagr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" y="1797"/>
              <a:ext cx="4682" cy="1118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267200"/>
          </a:xfrm>
          <a:noFill/>
          <a:ln/>
        </p:spPr>
        <p:txBody>
          <a:bodyPr/>
          <a:lstStyle/>
          <a:p>
            <a:pPr marL="395288" indent="-395288">
              <a:spcAft>
                <a:spcPct val="40000"/>
              </a:spcAft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Wings: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2 pair</a:t>
            </a:r>
          </a:p>
          <a:p>
            <a:pPr marL="1077913" lvl="1" indent="-449263">
              <a:spcAft>
                <a:spcPct val="10000"/>
              </a:spcAft>
            </a:pPr>
            <a:r>
              <a:rPr lang="en-US" b="1">
                <a:solidFill>
                  <a:srgbClr val="0000CC"/>
                </a:solidFill>
              </a:rPr>
              <a:t>Front wings: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/>
              <a:t>thickened at </a:t>
            </a:r>
            <a:br>
              <a:rPr lang="en-US"/>
            </a:br>
            <a:r>
              <a:rPr lang="en-US"/>
              <a:t>base and membranous at tips</a:t>
            </a:r>
          </a:p>
          <a:p>
            <a:pPr marL="1668463" lvl="2" indent="-403225">
              <a:spcAft>
                <a:spcPct val="10000"/>
              </a:spcAft>
              <a:buSzPct val="70000"/>
            </a:pPr>
            <a:r>
              <a:rPr lang="en-US"/>
              <a:t>Overlapping at tips when </a:t>
            </a:r>
            <a:br>
              <a:rPr lang="en-US"/>
            </a:br>
            <a:r>
              <a:rPr lang="en-US"/>
              <a:t>at rest</a:t>
            </a:r>
          </a:p>
          <a:p>
            <a:pPr marL="1668463" lvl="2" indent="-403225">
              <a:spcAft>
                <a:spcPct val="25000"/>
              </a:spcAft>
              <a:buSzPct val="70000"/>
            </a:pPr>
            <a:r>
              <a:rPr lang="en-US"/>
              <a:t>Forming triangle plant </a:t>
            </a:r>
            <a:br>
              <a:rPr lang="en-US"/>
            </a:br>
            <a:r>
              <a:rPr lang="en-US"/>
              <a:t>between base of wings</a:t>
            </a:r>
          </a:p>
          <a:p>
            <a:pPr marL="1077913" lvl="1" indent="-449263">
              <a:lnSpc>
                <a:spcPct val="125000"/>
              </a:lnSpc>
              <a:spcAft>
                <a:spcPct val="100000"/>
              </a:spcAft>
            </a:pPr>
            <a:r>
              <a:rPr lang="en-US" b="1">
                <a:solidFill>
                  <a:srgbClr val="0000CC"/>
                </a:solidFill>
              </a:rPr>
              <a:t>Hind wing: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/>
              <a:t>membranous</a:t>
            </a:r>
            <a:endParaRPr lang="en-US">
              <a:solidFill>
                <a:schemeClr val="bg2"/>
              </a:solidFill>
            </a:endParaRPr>
          </a:p>
          <a:p>
            <a:pPr marL="395288" indent="-395288"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Body: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usually broad and somewhat flattened</a:t>
            </a:r>
            <a:endParaRPr lang="en-US" sz="2400">
              <a:solidFill>
                <a:schemeClr val="tx2"/>
              </a:solidFill>
            </a:endParaRPr>
          </a:p>
          <a:p>
            <a:pPr marL="1077913" lvl="1" indent="-449263">
              <a:buFont typeface="Wingdings" pitchFamily="2" charset="2"/>
              <a:buNone/>
            </a:pPr>
            <a:endParaRPr lang="en-US" sz="2000">
              <a:solidFill>
                <a:schemeClr val="tx2"/>
              </a:solidFill>
            </a:endParaRPr>
          </a:p>
          <a:p>
            <a:pPr marL="1077913" lvl="1" indent="-449263"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 dirty="0" err="1" smtClean="0"/>
              <a:t>Hemiptera</a:t>
            </a:r>
            <a:r>
              <a:rPr lang="en-US" i="1" dirty="0" smtClean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>
                <a:solidFill>
                  <a:schemeClr val="tx1"/>
                </a:solidFill>
              </a:rPr>
              <a:t>True bugs: </a:t>
            </a:r>
            <a:r>
              <a:rPr lang="en-US" sz="2400" dirty="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6262" name="Picture 6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667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5562600" cy="4267200"/>
          </a:xfrm>
          <a:noFill/>
          <a:ln/>
        </p:spPr>
        <p:txBody>
          <a:bodyPr/>
          <a:lstStyle/>
          <a:p>
            <a:pPr marL="0" indent="0">
              <a:spcAft>
                <a:spcPct val="75000"/>
              </a:spcAft>
              <a:buFont typeface="Wingdings" pitchFamily="2" charset="2"/>
              <a:buNone/>
            </a:pPr>
            <a:r>
              <a:rPr lang="en-US" b="1">
                <a:solidFill>
                  <a:srgbClr val="333399"/>
                </a:solidFill>
              </a:rPr>
              <a:t>Mouthparts: </a:t>
            </a:r>
            <a:r>
              <a:rPr lang="en-US" b="1"/>
              <a:t>piercing-sucking</a:t>
            </a:r>
          </a:p>
          <a:p>
            <a:pPr marL="868363" lvl="1" indent="-447675">
              <a:spcAft>
                <a:spcPct val="50000"/>
              </a:spcAft>
            </a:pPr>
            <a:r>
              <a:rPr lang="en-US">
                <a:solidFill>
                  <a:srgbClr val="0000CC"/>
                </a:solidFill>
              </a:rPr>
              <a:t>Jointed beak usually easily visible and appears to arise </a:t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</a:rPr>
              <a:t>from front of head, ahead </a:t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</a:rPr>
              <a:t>of eyes</a:t>
            </a:r>
            <a:r>
              <a:rPr lang="en-US" b="1">
                <a:solidFill>
                  <a:srgbClr val="0000CC"/>
                </a:solidFill>
              </a:rPr>
              <a:t>.</a:t>
            </a:r>
            <a:endParaRPr lang="en-US">
              <a:solidFill>
                <a:srgbClr val="0000CC"/>
              </a:solidFill>
            </a:endParaRPr>
          </a:p>
          <a:p>
            <a:pPr marL="0" indent="0">
              <a:spcAft>
                <a:spcPct val="10000"/>
              </a:spcAft>
              <a:buFont typeface="Wingdings" pitchFamily="2" charset="2"/>
              <a:buNone/>
            </a:pPr>
            <a:endParaRPr lang="en-US" sz="2000" b="1">
              <a:solidFill>
                <a:srgbClr val="0000CC"/>
              </a:solidFill>
            </a:endParaRPr>
          </a:p>
          <a:p>
            <a:pPr marL="868363" lvl="1" indent="-447675"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  <a:p>
            <a:pPr marL="868363" lvl="1" indent="-447675">
              <a:buFont typeface="Wingdings" pitchFamily="2" charset="2"/>
              <a:buNone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 sz="2800"/>
              <a:t/>
            </a:r>
            <a:br>
              <a:rPr lang="en-US" sz="2800"/>
            </a:br>
            <a:r>
              <a:rPr lang="en-US" sz="2800">
                <a:solidFill>
                  <a:schemeClr val="tx1"/>
                </a:solidFill>
              </a:rPr>
              <a:t>True bugs: </a:t>
            </a:r>
            <a:r>
              <a:rPr lang="en-US" sz="240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4757" name="Picture 5" descr="Bea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2895600"/>
            <a:ext cx="26955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lubing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3200" b="1">
                <a:latin typeface="Arial" charset="0"/>
              </a:rPr>
              <a:t>Need to correctly ID the insect before management can be addressed.</a:t>
            </a:r>
            <a:endParaRPr lang="en-US" sz="3200" b="1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6248400" cy="4267200"/>
          </a:xfrm>
          <a:noFill/>
          <a:ln/>
        </p:spPr>
        <p:txBody>
          <a:bodyPr/>
          <a:lstStyle/>
          <a:p>
            <a:pPr marL="0" indent="0">
              <a:spcAft>
                <a:spcPct val="75000"/>
              </a:spcAft>
              <a:buFont typeface="Wingdings" pitchFamily="2" charset="2"/>
              <a:buNone/>
            </a:pPr>
            <a:r>
              <a:rPr lang="en-US" b="1">
                <a:solidFill>
                  <a:srgbClr val="333399"/>
                </a:solidFill>
              </a:rPr>
              <a:t>Mouthparts: </a:t>
            </a:r>
            <a:r>
              <a:rPr lang="en-US" b="1"/>
              <a:t>piercing-sucking</a:t>
            </a:r>
            <a:endParaRPr lang="en-US" b="1">
              <a:solidFill>
                <a:srgbClr val="0000CC"/>
              </a:solidFill>
            </a:endParaRPr>
          </a:p>
          <a:p>
            <a:pPr marL="868363" lvl="1" indent="-447675"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  <a:p>
            <a:pPr marL="868363" lvl="1" indent="-447675">
              <a:buFont typeface="Wingdings" pitchFamily="2" charset="2"/>
              <a:buNone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 sz="2800"/>
              <a:t/>
            </a:r>
            <a:br>
              <a:rPr lang="en-US" sz="2800"/>
            </a:br>
            <a:r>
              <a:rPr lang="en-US" sz="2800">
                <a:solidFill>
                  <a:schemeClr val="tx1"/>
                </a:solidFill>
              </a:rPr>
              <a:t>True bugs: </a:t>
            </a:r>
            <a:r>
              <a:rPr lang="en-US" sz="240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8600" name="Picture 8" descr="HemiBea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8601" name="Picture 9" descr="HemiBea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 sz="2800" i="1"/>
              <a:t/>
            </a:r>
            <a:br>
              <a:rPr lang="en-US" sz="2800" i="1"/>
            </a:br>
            <a:r>
              <a:rPr lang="en-US" sz="2800">
                <a:solidFill>
                  <a:schemeClr val="tx1"/>
                </a:solidFill>
              </a:rPr>
              <a:t>True bugs: </a:t>
            </a:r>
            <a:r>
              <a:rPr lang="en-US" sz="240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8248" name="Picture 8" descr="AshPB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390683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9" name="Picture 9" descr="ASHP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1719263" cy="2160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52" name="Picture 12" descr="AshPlant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75" y="2743200"/>
            <a:ext cx="2968625" cy="1822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6172200" y="5394325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Ash plant bugs and damage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 sz="2800" i="1"/>
              <a:t/>
            </a:r>
            <a:br>
              <a:rPr lang="en-US" sz="2800" i="1"/>
            </a:br>
            <a:r>
              <a:rPr lang="en-US" sz="3200">
                <a:solidFill>
                  <a:schemeClr val="tx1"/>
                </a:solidFill>
              </a:rPr>
              <a:t>Many of the </a:t>
            </a:r>
            <a:r>
              <a:rPr lang="en-US" sz="3200" i="1">
                <a:solidFill>
                  <a:schemeClr val="tx1"/>
                </a:solidFill>
              </a:rPr>
              <a:t>Hemiptera</a:t>
            </a:r>
            <a:r>
              <a:rPr lang="en-US" sz="3200">
                <a:solidFill>
                  <a:schemeClr val="tx1"/>
                </a:solidFill>
              </a:rPr>
              <a:t> are beneficials.</a:t>
            </a:r>
          </a:p>
        </p:txBody>
      </p:sp>
      <p:pic>
        <p:nvPicPr>
          <p:cNvPr id="145416" name="Picture 8" descr="SoldierBugSuckCPBGr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82800"/>
            <a:ext cx="50292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8" name="Picture 10" descr="StinkbugArmworm-Pe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11438"/>
            <a:ext cx="3200400" cy="368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219200"/>
          </a:xfrm>
          <a:noFill/>
          <a:ln/>
        </p:spPr>
        <p:txBody>
          <a:bodyPr/>
          <a:lstStyle/>
          <a:p>
            <a:r>
              <a:rPr lang="en-US" i="1"/>
              <a:t>Hemiptera</a:t>
            </a:r>
            <a:r>
              <a:rPr lang="en-US" sz="2800"/>
              <a:t/>
            </a:r>
            <a:br>
              <a:rPr lang="en-US" sz="2800"/>
            </a:br>
            <a:r>
              <a:rPr lang="en-US" sz="2800">
                <a:solidFill>
                  <a:schemeClr val="tx1"/>
                </a:solidFill>
              </a:rPr>
              <a:t>True bugs: </a:t>
            </a:r>
            <a:r>
              <a:rPr lang="en-US" sz="2400">
                <a:solidFill>
                  <a:schemeClr val="tx1"/>
                </a:solidFill>
              </a:rPr>
              <a:t>plant bugs, squash bugs, stink bugs</a:t>
            </a:r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4392" name="Picture 8" descr="BOXE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234791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393" name="Picture 9" descr="BoxEld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5105400" cy="327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5699125"/>
            <a:ext cx="769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Boxelder bug nymph and adult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smtClean="0">
                <a:solidFill>
                  <a:schemeClr val="tx1"/>
                </a:solidFill>
                <a:latin typeface="Comic Sans MS" pitchFamily="66" charset="0"/>
              </a:rPr>
              <a:t>Hemiptera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true bugs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2756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 dirty="0" err="1" smtClean="0"/>
              <a:t>Hemiptera</a:t>
            </a:r>
            <a:r>
              <a:rPr lang="en-US" i="1" dirty="0" smtClean="0"/>
              <a:t> </a:t>
            </a:r>
            <a:r>
              <a:rPr lang="en-US" i="1" dirty="0"/>
              <a:t>/ </a:t>
            </a:r>
            <a:r>
              <a:rPr lang="en-US" i="1" dirty="0" err="1"/>
              <a:t>Homoptera</a:t>
            </a:r>
            <a:r>
              <a:rPr lang="en-US" i="1" dirty="0"/>
              <a:t>                            </a:t>
            </a:r>
            <a:r>
              <a:rPr lang="en-US" sz="1800" b="0" i="1" dirty="0">
                <a:solidFill>
                  <a:srgbClr val="316501"/>
                </a:solidFill>
              </a:rPr>
              <a:t/>
            </a:r>
            <a:br>
              <a:rPr lang="en-US" sz="1800" b="0" i="1" dirty="0">
                <a:solidFill>
                  <a:srgbClr val="31650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Aphids, cicadas, leafhoppers, </a:t>
            </a:r>
            <a:r>
              <a:rPr lang="en-US" sz="2400" dirty="0" err="1">
                <a:solidFill>
                  <a:schemeClr val="tx1"/>
                </a:solidFill>
              </a:rPr>
              <a:t>mealybugs</a:t>
            </a:r>
            <a:r>
              <a:rPr lang="en-US" sz="2400" dirty="0">
                <a:solidFill>
                  <a:schemeClr val="tx1"/>
                </a:solidFill>
              </a:rPr>
              <a:t>, scale, whiteflies, etc.</a:t>
            </a:r>
            <a:r>
              <a:rPr lang="en-US" sz="1800" dirty="0">
                <a:solidFill>
                  <a:srgbClr val="316501"/>
                </a:solidFill>
              </a:rPr>
              <a:t/>
            </a:r>
            <a:br>
              <a:rPr lang="en-US" sz="1800" dirty="0">
                <a:solidFill>
                  <a:srgbClr val="316501"/>
                </a:solidFill>
              </a:rPr>
            </a:br>
            <a:r>
              <a:rPr lang="en-US" dirty="0"/>
              <a:t>	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744538" y="2057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7302" name="Group 22"/>
          <p:cNvGrpSpPr>
            <a:grpSpLocks/>
          </p:cNvGrpSpPr>
          <p:nvPr/>
        </p:nvGrpSpPr>
        <p:grpSpPr bwMode="auto">
          <a:xfrm>
            <a:off x="4648200" y="2493963"/>
            <a:ext cx="3733800" cy="2819400"/>
            <a:chOff x="2663" y="1440"/>
            <a:chExt cx="2617" cy="1878"/>
          </a:xfrm>
        </p:grpSpPr>
        <p:pic>
          <p:nvPicPr>
            <p:cNvPr id="97292" name="Picture 12" descr="LEAFHOP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3" y="1440"/>
              <a:ext cx="2617" cy="1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2734" y="1505"/>
              <a:ext cx="1585" cy="6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Leafhopper</a:t>
              </a:r>
            </a:p>
            <a:p>
              <a:pPr>
                <a:spcBef>
                  <a:spcPct val="50000"/>
                </a:spcBef>
              </a:pP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685800" y="2417763"/>
            <a:ext cx="3352800" cy="2311400"/>
            <a:chOff x="432" y="1392"/>
            <a:chExt cx="2112" cy="1456"/>
          </a:xfrm>
        </p:grpSpPr>
        <p:pic>
          <p:nvPicPr>
            <p:cNvPr id="97305" name="Picture 25" descr="Aphids&amp;Young1-csu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t="7898" r="11038"/>
            <a:stretch>
              <a:fillRect/>
            </a:stretch>
          </p:blipFill>
          <p:spPr bwMode="auto">
            <a:xfrm>
              <a:off x="432" y="1392"/>
              <a:ext cx="2112" cy="1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528" y="1453"/>
              <a:ext cx="15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Aphid</a:t>
              </a:r>
            </a:p>
          </p:txBody>
        </p:sp>
      </p:grpSp>
      <p:grpSp>
        <p:nvGrpSpPr>
          <p:cNvPr id="97303" name="Group 23"/>
          <p:cNvGrpSpPr>
            <a:grpSpLocks/>
          </p:cNvGrpSpPr>
          <p:nvPr/>
        </p:nvGrpSpPr>
        <p:grpSpPr bwMode="auto">
          <a:xfrm>
            <a:off x="2514600" y="4551363"/>
            <a:ext cx="3200400" cy="1925637"/>
            <a:chOff x="1584" y="2640"/>
            <a:chExt cx="2218" cy="1405"/>
          </a:xfrm>
        </p:grpSpPr>
        <p:pic>
          <p:nvPicPr>
            <p:cNvPr id="97296" name="Picture 16" descr="BlackPineSc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2640"/>
              <a:ext cx="2218" cy="1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1690" y="3600"/>
              <a:ext cx="1584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Scale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Aphids, cicadas, leafhoppers, mealybugs, scale, whiteflies</a:t>
            </a:r>
            <a:r>
              <a:rPr lang="en-US" sz="1800" b="0">
                <a:solidFill>
                  <a:srgbClr val="316501"/>
                </a:solidFill>
              </a:rPr>
              <a:t/>
            </a:r>
            <a:br>
              <a:rPr lang="en-US" sz="1800" b="0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7721600" cy="3340100"/>
          </a:xfrm>
          <a:noFill/>
          <a:ln/>
        </p:spPr>
        <p:txBody>
          <a:bodyPr/>
          <a:lstStyle/>
          <a:p>
            <a:pPr marL="449263" indent="-449263">
              <a:spcAft>
                <a:spcPct val="40000"/>
              </a:spcAft>
              <a:buFont typeface="Wingdings" pitchFamily="2" charset="2"/>
              <a:buNone/>
              <a:tabLst>
                <a:tab pos="449263" algn="ctr"/>
              </a:tabLst>
            </a:pPr>
            <a:r>
              <a:rPr lang="en-US" b="1">
                <a:solidFill>
                  <a:srgbClr val="000066"/>
                </a:solidFill>
              </a:rPr>
              <a:t>Mouthparts: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piercing-sucking</a:t>
            </a:r>
          </a:p>
          <a:p>
            <a:pPr marL="947738" lvl="1" indent="-384175">
              <a:spcAft>
                <a:spcPct val="20000"/>
              </a:spcAft>
              <a:tabLst>
                <a:tab pos="449263" algn="ctr"/>
              </a:tabLst>
            </a:pPr>
            <a:r>
              <a:rPr lang="en-US">
                <a:solidFill>
                  <a:srgbClr val="0000CC"/>
                </a:solidFill>
              </a:rPr>
              <a:t>Jointed beak not highly visible and appears to arise from area between front legs.</a:t>
            </a:r>
          </a:p>
          <a:p>
            <a:pPr marL="947738" lvl="1" indent="-384175">
              <a:spcAft>
                <a:spcPct val="20000"/>
              </a:spcAft>
              <a:buFont typeface="Wingdings" pitchFamily="2" charset="2"/>
              <a:buChar char="m"/>
              <a:tabLst>
                <a:tab pos="449263" algn="ctr"/>
              </a:tabLst>
            </a:pPr>
            <a:endParaRPr lang="en-US">
              <a:solidFill>
                <a:srgbClr val="A50021"/>
              </a:solidFill>
            </a:endParaRPr>
          </a:p>
          <a:p>
            <a:pPr marL="947738" lvl="1" indent="-384175">
              <a:spcAft>
                <a:spcPct val="40000"/>
              </a:spcAft>
              <a:tabLst>
                <a:tab pos="449263" algn="ctr"/>
              </a:tabLst>
            </a:pPr>
            <a:r>
              <a:rPr lang="en-US"/>
              <a:t>Excretion of </a:t>
            </a:r>
            <a:br>
              <a:rPr lang="en-US"/>
            </a:br>
            <a:r>
              <a:rPr lang="en-US">
                <a:solidFill>
                  <a:srgbClr val="0000CC"/>
                </a:solidFill>
              </a:rPr>
              <a:t>honeydew </a:t>
            </a:r>
            <a:r>
              <a:rPr lang="en-US"/>
              <a:t/>
            </a:r>
            <a:br>
              <a:rPr lang="en-US"/>
            </a:br>
            <a:r>
              <a:rPr lang="en-US"/>
              <a:t>common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685800" y="19812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6438" name="Picture 6" descr="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962400"/>
            <a:ext cx="1303338" cy="1905000"/>
          </a:xfrm>
          <a:prstGeom prst="rect">
            <a:avLst/>
          </a:prstGeom>
          <a:noFill/>
        </p:spPr>
      </p:pic>
      <p:pic>
        <p:nvPicPr>
          <p:cNvPr id="146440" name="Picture 8" descr="Aphid1-c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79850"/>
            <a:ext cx="2895600" cy="198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Aphids, cicadas, leafhoppers, mealybugs, scale, whiteflies</a:t>
            </a:r>
            <a:r>
              <a:rPr lang="en-US" sz="1800" b="0">
                <a:solidFill>
                  <a:srgbClr val="316501"/>
                </a:solidFill>
              </a:rPr>
              <a:t/>
            </a:r>
            <a:br>
              <a:rPr lang="en-US" sz="1800" b="0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7721600" cy="3340100"/>
          </a:xfrm>
          <a:noFill/>
          <a:ln/>
        </p:spPr>
        <p:txBody>
          <a:bodyPr/>
          <a:lstStyle/>
          <a:p>
            <a:pPr marL="449263" indent="-449263">
              <a:spcAft>
                <a:spcPct val="40000"/>
              </a:spcAft>
              <a:buFont typeface="Wingdings" pitchFamily="2" charset="2"/>
              <a:buNone/>
              <a:tabLst>
                <a:tab pos="449263" algn="ctr"/>
              </a:tabLst>
            </a:pPr>
            <a:r>
              <a:rPr lang="en-US" b="1">
                <a:solidFill>
                  <a:srgbClr val="000066"/>
                </a:solidFill>
              </a:rPr>
              <a:t>Mouthparts: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piercing-sucking</a:t>
            </a:r>
          </a:p>
          <a:p>
            <a:pPr marL="947738" lvl="1" indent="-384175">
              <a:spcAft>
                <a:spcPct val="20000"/>
              </a:spcAft>
              <a:tabLst>
                <a:tab pos="449263" algn="ctr"/>
              </a:tabLst>
            </a:pPr>
            <a:r>
              <a:rPr lang="en-US">
                <a:solidFill>
                  <a:srgbClr val="0000CC"/>
                </a:solidFill>
              </a:rPr>
              <a:t>Jointed beak not highly visible and appears to arise from area between front legs</a:t>
            </a:r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685800" y="19812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9624" name="Picture 8" descr="HomoBea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9625" name="Line 9"/>
          <p:cNvSpPr>
            <a:spLocks noChangeShapeType="1"/>
          </p:cNvSpPr>
          <p:nvPr/>
        </p:nvSpPr>
        <p:spPr bwMode="auto">
          <a:xfrm flipH="1">
            <a:off x="5562600" y="5257800"/>
            <a:ext cx="1219200" cy="419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</a:t>
            </a:r>
            <a:r>
              <a:rPr lang="en-US"/>
              <a:t>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Aphids, cicadas, leafhoppers, mealybugs, scale, whiteflies</a:t>
            </a:r>
            <a:r>
              <a:rPr lang="en-US" sz="2400" i="1">
                <a:solidFill>
                  <a:srgbClr val="316501"/>
                </a:solidFill>
              </a:rPr>
              <a:t/>
            </a:r>
            <a:br>
              <a:rPr lang="en-US" sz="2400" i="1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8001000" cy="3340100"/>
          </a:xfrm>
          <a:noFill/>
          <a:ln/>
        </p:spPr>
        <p:txBody>
          <a:bodyPr/>
          <a:lstStyle/>
          <a:p>
            <a:pPr marL="0" indent="0" defTabSz="1077913">
              <a:spcAft>
                <a:spcPct val="10000"/>
              </a:spcAft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Metamorphosis: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simple/gradual</a:t>
            </a:r>
          </a:p>
          <a:p>
            <a:pPr marL="0" indent="0" defTabSz="1077913">
              <a:spcAft>
                <a:spcPct val="10000"/>
              </a:spcAft>
              <a:buFont typeface="Wingdings" pitchFamily="2" charset="2"/>
              <a:buNone/>
            </a:pPr>
            <a:endParaRPr lang="en-US" sz="2400"/>
          </a:p>
          <a:p>
            <a:pPr marL="0" indent="0" defTabSz="1077913">
              <a:spcAft>
                <a:spcPct val="10000"/>
              </a:spcAft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Wings: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2 pair; membranous</a:t>
            </a:r>
          </a:p>
          <a:p>
            <a:pPr marL="862013" lvl="1" indent="-414338" defTabSz="1077913">
              <a:spcBef>
                <a:spcPct val="40000"/>
              </a:spcBef>
              <a:spcAft>
                <a:spcPct val="10000"/>
              </a:spcAft>
            </a:pPr>
            <a:r>
              <a:rPr lang="en-US"/>
              <a:t>Generally held roof-like over body at rest</a:t>
            </a:r>
          </a:p>
          <a:p>
            <a:pPr marL="862013" lvl="1" indent="-414338" defTabSz="1077913">
              <a:spcAft>
                <a:spcPct val="10000"/>
              </a:spcAft>
            </a:pPr>
            <a:r>
              <a:rPr lang="en-US"/>
              <a:t>Many wingless forms in order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744538" y="2057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190" name="Picture 14" descr="Cicada2"/>
          <p:cNvPicPr>
            <a:picLocks noChangeAspect="1" noChangeArrowheads="1"/>
          </p:cNvPicPr>
          <p:nvPr/>
        </p:nvPicPr>
        <p:blipFill>
          <a:blip r:embed="rId2" cstate="print"/>
          <a:srcRect r="4347"/>
          <a:stretch>
            <a:fillRect/>
          </a:stretch>
        </p:blipFill>
        <p:spPr bwMode="auto">
          <a:xfrm>
            <a:off x="3368675" y="4724400"/>
            <a:ext cx="5013325" cy="1841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Aphids</a:t>
            </a:r>
            <a:r>
              <a:rPr lang="en-US" sz="2400"/>
              <a:t>	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7477" name="Picture 21" descr="Aphi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459163" cy="3505200"/>
          </a:xfrm>
          <a:prstGeom prst="rect">
            <a:avLst/>
          </a:prstGeom>
          <a:noFill/>
        </p:spPr>
      </p:pic>
      <p:pic>
        <p:nvPicPr>
          <p:cNvPr id="147469" name="Picture 13" descr="Aphi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4267200" cy="297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478" name="Picture 22" descr="WILL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873" y="1420813"/>
            <a:ext cx="3423127" cy="2617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Need to correctly ID the insect before management can be addressed.</a:t>
            </a:r>
            <a:br>
              <a:rPr lang="en-US" sz="3200">
                <a:solidFill>
                  <a:srgbClr val="000066"/>
                </a:solidFill>
              </a:rPr>
            </a:br>
            <a:endParaRPr lang="en-US" sz="3200">
              <a:solidFill>
                <a:srgbClr val="000066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7863" y="2133600"/>
            <a:ext cx="3970337" cy="35052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sz="2400"/>
              <a:t>Identify by type of damage on host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Leaf feeding</a:t>
            </a:r>
          </a:p>
          <a:p>
            <a:pPr lvl="1"/>
            <a:r>
              <a:rPr lang="en-US" sz="2000"/>
              <a:t>Leaf sucking</a:t>
            </a:r>
          </a:p>
          <a:p>
            <a:pPr lvl="1"/>
            <a:r>
              <a:rPr lang="en-US" sz="2000"/>
              <a:t>Borers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sz="2400"/>
              <a:t>Identify to Orders</a:t>
            </a:r>
          </a:p>
          <a:p>
            <a:pPr lvl="1">
              <a:spcBef>
                <a:spcPct val="50000"/>
              </a:spcBef>
            </a:pPr>
            <a:r>
              <a:rPr lang="en-US" sz="2000" i="1"/>
              <a:t>Coleoptera</a:t>
            </a:r>
            <a:r>
              <a:rPr lang="en-US" sz="2000"/>
              <a:t> (beetles)</a:t>
            </a:r>
          </a:p>
          <a:p>
            <a:pPr lvl="1"/>
            <a:r>
              <a:rPr lang="en-US" sz="2000" i="1"/>
              <a:t>Diptera </a:t>
            </a:r>
            <a:r>
              <a:rPr lang="en-US" sz="2000"/>
              <a:t>(flies)</a:t>
            </a:r>
          </a:p>
          <a:p>
            <a:pPr lvl="1"/>
            <a:r>
              <a:rPr lang="en-US" sz="2000" i="1"/>
              <a:t>Hemiptera</a:t>
            </a:r>
            <a:r>
              <a:rPr lang="en-US" sz="2000"/>
              <a:t> (true bugs)</a:t>
            </a:r>
          </a:p>
        </p:txBody>
      </p:sp>
      <p:pic>
        <p:nvPicPr>
          <p:cNvPr id="136196" name="Picture 4" descr="DuskyBirchSaw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657600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198" name="Picture 6" descr="LH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81463"/>
            <a:ext cx="3328988" cy="201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Aphids</a:t>
            </a:r>
            <a:r>
              <a:rPr lang="en-US" sz="2400"/>
              <a:t>	</a:t>
            </a:r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" y="1371599"/>
            <a:ext cx="7696200" cy="4800602"/>
            <a:chOff x="685800" y="1371599"/>
            <a:chExt cx="7696200" cy="4800602"/>
          </a:xfrm>
        </p:grpSpPr>
        <p:pic>
          <p:nvPicPr>
            <p:cNvPr id="187403" name="Picture 11" descr="AphidCurl"/>
            <p:cNvPicPr>
              <a:picLocks noChangeAspect="1" noChangeArrowheads="1"/>
            </p:cNvPicPr>
            <p:nvPr/>
          </p:nvPicPr>
          <p:blipFill>
            <a:blip r:embed="rId2" cstate="print"/>
            <a:srcRect r="16364" b="5531"/>
            <a:stretch>
              <a:fillRect/>
            </a:stretch>
          </p:blipFill>
          <p:spPr bwMode="auto">
            <a:xfrm>
              <a:off x="685800" y="2292350"/>
              <a:ext cx="4376388" cy="3270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7405" name="Picture 13" descr="HoneySAphidDam"/>
            <p:cNvPicPr>
              <a:picLocks noChangeAspect="1" noChangeArrowheads="1"/>
            </p:cNvPicPr>
            <p:nvPr/>
          </p:nvPicPr>
          <p:blipFill>
            <a:blip r:embed="rId3" cstate="print"/>
            <a:srcRect l="6818"/>
            <a:stretch>
              <a:fillRect/>
            </a:stretch>
          </p:blipFill>
          <p:spPr bwMode="auto">
            <a:xfrm>
              <a:off x="5228688" y="3886201"/>
              <a:ext cx="3106224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7406" name="Picture 14" descr="PlumAphidLook"/>
            <p:cNvPicPr>
              <a:picLocks noChangeAspect="1" noChangeArrowheads="1"/>
            </p:cNvPicPr>
            <p:nvPr/>
          </p:nvPicPr>
          <p:blipFill>
            <a:blip r:embed="rId4" cstate="print"/>
            <a:srcRect t="10063" b="9434"/>
            <a:stretch>
              <a:fillRect/>
            </a:stretch>
          </p:blipFill>
          <p:spPr bwMode="auto">
            <a:xfrm>
              <a:off x="5181600" y="1371599"/>
              <a:ext cx="3200400" cy="24978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Aphids</a:t>
            </a:r>
            <a:r>
              <a:rPr lang="en-US" sz="2400"/>
              <a:t>	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6378" name="Picture 10" descr="Aphid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1577298"/>
            <a:ext cx="349567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84" name="Picture 16" descr="Aphids&amp;Young1-csu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7898" r="11038"/>
          <a:stretch>
            <a:fillRect/>
          </a:stretch>
        </p:blipFill>
        <p:spPr bwMode="auto">
          <a:xfrm>
            <a:off x="685799" y="2362200"/>
            <a:ext cx="4142511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86" name="Picture 18" descr="LadyBG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2" y="4025224"/>
            <a:ext cx="3429000" cy="191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Wooly aphids</a:t>
            </a:r>
            <a:r>
              <a:rPr lang="en-US" sz="2400"/>
              <a:t>	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8424" name="Picture 8" descr="WoolyATw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423" name="Picture 7" descr="WoolyAph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953000" cy="336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Leafhoppers…</a:t>
            </a:r>
            <a:r>
              <a:rPr lang="en-US" sz="1800">
                <a:solidFill>
                  <a:srgbClr val="316501"/>
                </a:solidFill>
              </a:rPr>
              <a:t/>
            </a:r>
            <a:br>
              <a:rPr lang="en-US" sz="1800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685800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4343400" y="56388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30414" name="Picture 14" descr="LeafhopperIvy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85800" y="2133600"/>
            <a:ext cx="5562600" cy="393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0415" name="Group 15"/>
          <p:cNvGrpSpPr>
            <a:grpSpLocks/>
          </p:cNvGrpSpPr>
          <p:nvPr/>
        </p:nvGrpSpPr>
        <p:grpSpPr bwMode="auto">
          <a:xfrm>
            <a:off x="4953000" y="2590800"/>
            <a:ext cx="3429000" cy="2671763"/>
            <a:chOff x="3120" y="1632"/>
            <a:chExt cx="2160" cy="1683"/>
          </a:xfrm>
        </p:grpSpPr>
        <p:pic>
          <p:nvPicPr>
            <p:cNvPr id="230412" name="Picture 12" descr="LEAFHOP2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3120" y="1632"/>
              <a:ext cx="2160" cy="16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0413" name="Text Box 13"/>
            <p:cNvSpPr txBox="1">
              <a:spLocks noChangeArrowheads="1"/>
            </p:cNvSpPr>
            <p:nvPr/>
          </p:nvSpPr>
          <p:spPr bwMode="auto">
            <a:xfrm>
              <a:off x="3180" y="2870"/>
              <a:ext cx="210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Arial Rounded MT Bold" pitchFamily="34" charset="0"/>
                </a:rPr>
                <a:t>Leafhopper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Leafhoppers…</a:t>
            </a:r>
            <a:r>
              <a:rPr lang="en-US" sz="1800">
                <a:solidFill>
                  <a:srgbClr val="316501"/>
                </a:solidFill>
              </a:rPr>
              <a:t/>
            </a:r>
            <a:br>
              <a:rPr lang="en-US" sz="1800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685800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5029200" y="3581400"/>
            <a:ext cx="3352800" cy="2286000"/>
            <a:chOff x="3168" y="1536"/>
            <a:chExt cx="2112" cy="1440"/>
          </a:xfrm>
        </p:grpSpPr>
        <p:pic>
          <p:nvPicPr>
            <p:cNvPr id="185355" name="Picture 11" descr="BUFLH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536"/>
              <a:ext cx="2112" cy="1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3168" y="2717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 Rounded MT Bold" pitchFamily="34" charset="0"/>
                </a:rPr>
                <a:t>Buffalohopper</a:t>
              </a:r>
              <a:endParaRPr lang="en-US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85365" name="Group 21"/>
          <p:cNvGrpSpPr>
            <a:grpSpLocks/>
          </p:cNvGrpSpPr>
          <p:nvPr/>
        </p:nvGrpSpPr>
        <p:grpSpPr bwMode="auto">
          <a:xfrm>
            <a:off x="4343400" y="1493838"/>
            <a:ext cx="4038600" cy="2011362"/>
            <a:chOff x="2736" y="432"/>
            <a:chExt cx="2544" cy="1267"/>
          </a:xfrm>
        </p:grpSpPr>
        <p:pic>
          <p:nvPicPr>
            <p:cNvPr id="185362" name="Picture 18" descr="TREEH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432"/>
              <a:ext cx="2544" cy="1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>
              <a:off x="2832" y="1363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Arial Rounded MT Bold" pitchFamily="34" charset="0"/>
                </a:rPr>
                <a:t>Treehopper</a:t>
              </a:r>
            </a:p>
          </p:txBody>
        </p:sp>
      </p:grp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343400" y="56388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85369" name="Group 25"/>
          <p:cNvGrpSpPr>
            <a:grpSpLocks/>
          </p:cNvGrpSpPr>
          <p:nvPr/>
        </p:nvGrpSpPr>
        <p:grpSpPr bwMode="auto">
          <a:xfrm>
            <a:off x="685800" y="2895600"/>
            <a:ext cx="4154488" cy="2981325"/>
            <a:chOff x="432" y="1632"/>
            <a:chExt cx="2617" cy="1878"/>
          </a:xfrm>
        </p:grpSpPr>
        <p:pic>
          <p:nvPicPr>
            <p:cNvPr id="185360" name="Picture 16" descr="LEAFHOP2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432" y="1632"/>
              <a:ext cx="2617" cy="1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5367" name="Text Box 23"/>
            <p:cNvSpPr txBox="1">
              <a:spLocks noChangeArrowheads="1"/>
            </p:cNvSpPr>
            <p:nvPr/>
          </p:nvSpPr>
          <p:spPr bwMode="auto">
            <a:xfrm>
              <a:off x="505" y="3120"/>
              <a:ext cx="254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Arial Rounded MT Bold" pitchFamily="34" charset="0"/>
                </a:rPr>
                <a:t>Leafhopper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neylocustMealyBug.jpg"/>
          <p:cNvPicPr>
            <a:picLocks noChangeAspect="1"/>
          </p:cNvPicPr>
          <p:nvPr/>
        </p:nvPicPr>
        <p:blipFill>
          <a:blip r:embed="rId2" cstate="print"/>
          <a:srcRect r="15068"/>
          <a:stretch>
            <a:fillRect/>
          </a:stretch>
        </p:blipFill>
        <p:spPr>
          <a:xfrm>
            <a:off x="3313261" y="2286000"/>
            <a:ext cx="506873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 dirty="0" err="1"/>
              <a:t>Hemiptera</a:t>
            </a:r>
            <a:r>
              <a:rPr lang="en-US" i="1" dirty="0"/>
              <a:t> / </a:t>
            </a:r>
            <a:r>
              <a:rPr lang="en-US" i="1" dirty="0" err="1"/>
              <a:t>Homoptera</a:t>
            </a:r>
            <a:r>
              <a:rPr lang="en-US" i="1" dirty="0"/>
              <a:t> </a:t>
            </a:r>
            <a:r>
              <a:rPr lang="en-US" sz="1800" b="0" i="1" dirty="0">
                <a:solidFill>
                  <a:srgbClr val="316501"/>
                </a:solidFill>
              </a:rPr>
              <a:t/>
            </a:r>
            <a:br>
              <a:rPr lang="en-US" sz="1800" b="0" i="1" dirty="0">
                <a:solidFill>
                  <a:srgbClr val="316501"/>
                </a:solidFill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Mealybugs</a:t>
            </a:r>
            <a:r>
              <a:rPr lang="en-US" dirty="0"/>
              <a:t>	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685800" y="19812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3581400" y="5791200"/>
            <a:ext cx="45720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Arial Rounded MT Bold" pitchFamily="34" charset="0"/>
              </a:rPr>
              <a:t>Mealybugs</a:t>
            </a:r>
            <a:r>
              <a:rPr lang="en-US" sz="2000" dirty="0">
                <a:latin typeface="Arial Rounded MT Bold" pitchFamily="34" charset="0"/>
              </a:rPr>
              <a:t> on </a:t>
            </a:r>
            <a:r>
              <a:rPr lang="en-US" sz="2000" dirty="0" err="1">
                <a:latin typeface="Arial Rounded MT Bold" pitchFamily="34" charset="0"/>
              </a:rPr>
              <a:t>Honeylocust</a:t>
            </a:r>
            <a:r>
              <a:rPr lang="en-US" sz="2000" dirty="0">
                <a:latin typeface="Arial Rounded MT Bold" pitchFamily="34" charset="0"/>
              </a:rPr>
              <a:t> trunk</a:t>
            </a:r>
          </a:p>
        </p:txBody>
      </p:sp>
      <p:pic>
        <p:nvPicPr>
          <p:cNvPr id="191504" name="Picture 16" descr="Mealy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2236788" cy="26810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 dirty="0" err="1"/>
              <a:t>Hemiptera</a:t>
            </a:r>
            <a:r>
              <a:rPr lang="en-US" i="1" dirty="0"/>
              <a:t> / </a:t>
            </a:r>
            <a:r>
              <a:rPr lang="en-US" i="1" dirty="0" err="1"/>
              <a:t>Homoptera</a:t>
            </a:r>
            <a:r>
              <a:rPr lang="en-US" i="1" dirty="0"/>
              <a:t> </a:t>
            </a:r>
            <a:r>
              <a:rPr lang="en-US" sz="1800" b="0" i="1" dirty="0">
                <a:solidFill>
                  <a:srgbClr val="316501"/>
                </a:solidFill>
              </a:rPr>
              <a:t/>
            </a:r>
            <a:br>
              <a:rPr lang="en-US" sz="1800" b="0" i="1" dirty="0">
                <a:solidFill>
                  <a:srgbClr val="316501"/>
                </a:solidFill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Psyllids</a:t>
            </a:r>
            <a:r>
              <a:rPr lang="en-US" sz="1800" dirty="0">
                <a:solidFill>
                  <a:srgbClr val="316501"/>
                </a:solidFill>
              </a:rPr>
              <a:t/>
            </a:r>
            <a:br>
              <a:rPr lang="en-US" sz="1800" dirty="0">
                <a:solidFill>
                  <a:srgbClr val="316501"/>
                </a:solidFill>
              </a:rPr>
            </a:br>
            <a:r>
              <a:rPr lang="en-US" dirty="0"/>
              <a:t>	</a:t>
            </a:r>
          </a:p>
        </p:txBody>
      </p:sp>
      <p:sp>
        <p:nvSpPr>
          <p:cNvPr id="190467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 descr="Psyllid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46435" y="2057400"/>
            <a:ext cx="6506965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</a:t>
            </a:r>
            <a:r>
              <a:rPr lang="en-US" sz="1800" b="0" i="1">
                <a:solidFill>
                  <a:srgbClr val="316501"/>
                </a:solidFill>
              </a:rPr>
              <a:t/>
            </a:r>
            <a:br>
              <a:rPr lang="en-US" sz="1800" b="0" i="1">
                <a:solidFill>
                  <a:srgbClr val="31650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Scale</a:t>
            </a:r>
            <a:r>
              <a:rPr lang="en-US"/>
              <a:t>	</a:t>
            </a:r>
          </a:p>
        </p:txBody>
      </p:sp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2522" name="Picture 10" descr="OysterShell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522663" cy="319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2523" name="Picture 11" descr="BlackPineNeedle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657600" cy="27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2524" name="Picture 12" descr="SpruceBud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563" y="3276600"/>
            <a:ext cx="2022475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33400" y="5592763"/>
            <a:ext cx="2362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Oyster Shell  Scale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6535738" y="4191000"/>
            <a:ext cx="18462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Black Pine Needle Scale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638800" y="5562600"/>
            <a:ext cx="15573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Spruce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Bud  Scale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 dirty="0" err="1"/>
              <a:t>Hemiptera</a:t>
            </a:r>
            <a:r>
              <a:rPr lang="en-US" i="1" dirty="0"/>
              <a:t> / </a:t>
            </a:r>
            <a:r>
              <a:rPr lang="en-US" i="1" dirty="0" err="1"/>
              <a:t>Homoptera</a:t>
            </a:r>
            <a:r>
              <a:rPr lang="en-US" i="1" dirty="0"/>
              <a:t> </a:t>
            </a:r>
            <a:r>
              <a:rPr lang="en-US" sz="1800" b="0" i="1" dirty="0">
                <a:solidFill>
                  <a:srgbClr val="316501"/>
                </a:solidFill>
              </a:rPr>
              <a:t/>
            </a:r>
            <a:br>
              <a:rPr lang="en-US" sz="1800" b="0" i="1" dirty="0">
                <a:solidFill>
                  <a:srgbClr val="31650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Spittlebugs</a:t>
            </a:r>
            <a:r>
              <a:rPr lang="en-US" sz="1800" dirty="0">
                <a:solidFill>
                  <a:srgbClr val="316501"/>
                </a:solidFill>
              </a:rPr>
              <a:t/>
            </a:r>
            <a:br>
              <a:rPr lang="en-US" sz="1800" dirty="0">
                <a:solidFill>
                  <a:srgbClr val="316501"/>
                </a:solidFill>
              </a:rPr>
            </a:br>
            <a:r>
              <a:rPr lang="en-US" dirty="0"/>
              <a:t>	</a:t>
            </a:r>
          </a:p>
        </p:txBody>
      </p:sp>
      <p:sp>
        <p:nvSpPr>
          <p:cNvPr id="190467" name="Line 3"/>
          <p:cNvSpPr>
            <a:spLocks noChangeShapeType="1"/>
          </p:cNvSpPr>
          <p:nvPr/>
        </p:nvSpPr>
        <p:spPr bwMode="auto">
          <a:xfrm>
            <a:off x="727075" y="17526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0476" name="Picture 12" descr="Spittlebu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682" y="2057400"/>
            <a:ext cx="5939118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 dirty="0" err="1"/>
              <a:t>Hemiptera</a:t>
            </a:r>
            <a:r>
              <a:rPr lang="en-US" i="1" dirty="0"/>
              <a:t> / </a:t>
            </a:r>
            <a:r>
              <a:rPr lang="en-US" i="1" dirty="0" err="1"/>
              <a:t>Homoptera</a:t>
            </a:r>
            <a:r>
              <a:rPr lang="en-US" i="1" dirty="0"/>
              <a:t> </a:t>
            </a:r>
            <a:r>
              <a:rPr lang="en-US" sz="1800" b="0" i="1" dirty="0">
                <a:solidFill>
                  <a:srgbClr val="316501"/>
                </a:solidFill>
              </a:rPr>
              <a:t/>
            </a:r>
            <a:br>
              <a:rPr lang="en-US" sz="1800" b="0" i="1" dirty="0">
                <a:solidFill>
                  <a:srgbClr val="31650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Whiteflies</a:t>
            </a:r>
            <a:r>
              <a:rPr lang="en-US" dirty="0"/>
              <a:t>	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685800" y="19812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1505" name="Picture 17" descr="Whit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38200" y="2971800"/>
            <a:ext cx="1676400" cy="2068395"/>
          </a:xfrm>
          <a:prstGeom prst="rect">
            <a:avLst/>
          </a:prstGeom>
          <a:noFill/>
        </p:spPr>
      </p:pic>
      <p:pic>
        <p:nvPicPr>
          <p:cNvPr id="12" name="Picture 11" descr="Whitefly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4170" y="2362200"/>
            <a:ext cx="521782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Diagnosing Insect Problems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518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808038" algn="l"/>
              </a:tabLst>
            </a:pPr>
            <a:r>
              <a:rPr lang="en-US" b="1" u="sng" dirty="0">
                <a:solidFill>
                  <a:srgbClr val="0000CC"/>
                </a:solidFill>
              </a:rPr>
              <a:t>Easy</a:t>
            </a:r>
          </a:p>
          <a:p>
            <a:pPr marL="566738" lvl="1">
              <a:spcBef>
                <a:spcPts val="1200"/>
              </a:spcBef>
              <a:tabLst>
                <a:tab pos="808038" algn="l"/>
              </a:tabLst>
            </a:pPr>
            <a:r>
              <a:rPr lang="en-US" dirty="0"/>
              <a:t>Insect present</a:t>
            </a:r>
          </a:p>
          <a:p>
            <a:pPr marL="566738" lvl="1">
              <a:spcBef>
                <a:spcPts val="0"/>
              </a:spcBef>
              <a:tabLst>
                <a:tab pos="808038" algn="l"/>
              </a:tabLst>
            </a:pPr>
            <a:r>
              <a:rPr lang="en-US" dirty="0"/>
              <a:t>Large enough to examine</a:t>
            </a:r>
          </a:p>
          <a:p>
            <a:pPr marL="566738" lvl="1">
              <a:spcBef>
                <a:spcPts val="0"/>
              </a:spcBef>
              <a:tabLst>
                <a:tab pos="808038" algn="l"/>
              </a:tabLst>
            </a:pPr>
            <a:r>
              <a:rPr lang="en-US" dirty="0"/>
              <a:t>Associated with injury</a:t>
            </a:r>
          </a:p>
          <a:p>
            <a:pPr marL="566738" lvl="1">
              <a:spcBef>
                <a:spcPct val="30000"/>
              </a:spcBef>
              <a:buFont typeface="Wingdings" pitchFamily="2" charset="2"/>
              <a:buNone/>
              <a:tabLst>
                <a:tab pos="808038" algn="l"/>
              </a:tabLst>
            </a:pPr>
            <a:endParaRPr lang="en-US" dirty="0"/>
          </a:p>
          <a:p>
            <a:pPr marL="0" indent="0">
              <a:buFont typeface="Wingdings" pitchFamily="2" charset="2"/>
              <a:buNone/>
              <a:tabLst>
                <a:tab pos="808038" algn="l"/>
              </a:tabLst>
            </a:pPr>
            <a:r>
              <a:rPr lang="en-US" b="1" u="sng" dirty="0">
                <a:solidFill>
                  <a:srgbClr val="0000CC"/>
                </a:solidFill>
              </a:rPr>
              <a:t>More Difficult</a:t>
            </a:r>
          </a:p>
          <a:p>
            <a:pPr marL="566738" lvl="1">
              <a:spcBef>
                <a:spcPts val="1200"/>
              </a:spcBef>
              <a:tabLst>
                <a:tab pos="808038" algn="l"/>
              </a:tabLst>
            </a:pPr>
            <a:r>
              <a:rPr lang="en-US" dirty="0"/>
              <a:t>Tiny, can’t be visually examined easily</a:t>
            </a:r>
          </a:p>
          <a:p>
            <a:pPr marL="566738" lvl="1">
              <a:spcBef>
                <a:spcPts val="0"/>
              </a:spcBef>
              <a:tabLst>
                <a:tab pos="808038" algn="l"/>
              </a:tabLst>
            </a:pPr>
            <a:r>
              <a:rPr lang="en-US" dirty="0"/>
              <a:t>Insect damage without insect</a:t>
            </a:r>
          </a:p>
          <a:p>
            <a:pPr marL="566738" lvl="1">
              <a:spcBef>
                <a:spcPts val="0"/>
              </a:spcBef>
              <a:tabLst>
                <a:tab pos="808038" algn="l"/>
              </a:tabLst>
            </a:pPr>
            <a:r>
              <a:rPr lang="en-US" dirty="0"/>
              <a:t>Insect not associated with plant damage</a:t>
            </a:r>
          </a:p>
          <a:p>
            <a:pPr marL="0" indent="0">
              <a:spcBef>
                <a:spcPct val="30000"/>
              </a:spcBef>
              <a:tabLst>
                <a:tab pos="808038" algn="l"/>
              </a:tabLst>
            </a:pPr>
            <a:endParaRPr 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2276475"/>
            <a:ext cx="3895725" cy="3895725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3669" name="Picture 5" descr="SawflyDamag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400675" y="1524000"/>
            <a:ext cx="298132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1100138"/>
          </a:xfrm>
          <a:noFill/>
          <a:ln/>
        </p:spPr>
        <p:txBody>
          <a:bodyPr/>
          <a:lstStyle/>
          <a:p>
            <a:r>
              <a:rPr lang="en-US" i="1"/>
              <a:t>Hemiptera / Homoptera                            </a:t>
            </a:r>
            <a:br>
              <a:rPr lang="en-US" i="1"/>
            </a:br>
            <a:r>
              <a:rPr lang="en-US" sz="2400">
                <a:solidFill>
                  <a:schemeClr val="tx1"/>
                </a:solidFill>
              </a:rPr>
              <a:t>Aphids, cicadas, leafhoppers, mealybugs, scale, whiteflies, etc.</a:t>
            </a:r>
            <a:r>
              <a:rPr lang="en-US" sz="1800">
                <a:solidFill>
                  <a:srgbClr val="316501"/>
                </a:solidFill>
              </a:rPr>
              <a:t/>
            </a:r>
            <a:br>
              <a:rPr lang="en-US" sz="1800">
                <a:solidFill>
                  <a:srgbClr val="316501"/>
                </a:solidFill>
              </a:rPr>
            </a:br>
            <a:r>
              <a:rPr lang="en-US"/>
              <a:t>	</a:t>
            </a:r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>
            <a:off x="744538" y="2057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9684" name="Group 4"/>
          <p:cNvGrpSpPr>
            <a:grpSpLocks/>
          </p:cNvGrpSpPr>
          <p:nvPr/>
        </p:nvGrpSpPr>
        <p:grpSpPr bwMode="auto">
          <a:xfrm>
            <a:off x="4648200" y="2286000"/>
            <a:ext cx="3733800" cy="2819400"/>
            <a:chOff x="2663" y="1440"/>
            <a:chExt cx="2617" cy="1878"/>
          </a:xfrm>
        </p:grpSpPr>
        <p:pic>
          <p:nvPicPr>
            <p:cNvPr id="199685" name="Picture 5" descr="LEAFHOP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3" y="1440"/>
              <a:ext cx="2617" cy="1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9686" name="Text Box 6"/>
            <p:cNvSpPr txBox="1">
              <a:spLocks noChangeArrowheads="1"/>
            </p:cNvSpPr>
            <p:nvPr/>
          </p:nvSpPr>
          <p:spPr bwMode="auto">
            <a:xfrm>
              <a:off x="2734" y="1532"/>
              <a:ext cx="1585" cy="6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Leafhopper</a:t>
              </a:r>
            </a:p>
            <a:p>
              <a:pPr>
                <a:spcBef>
                  <a:spcPct val="50000"/>
                </a:spcBef>
              </a:pP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9687" name="Group 7"/>
          <p:cNvGrpSpPr>
            <a:grpSpLocks/>
          </p:cNvGrpSpPr>
          <p:nvPr/>
        </p:nvGrpSpPr>
        <p:grpSpPr bwMode="auto">
          <a:xfrm>
            <a:off x="685800" y="2286000"/>
            <a:ext cx="2590800" cy="2557463"/>
            <a:chOff x="432" y="1536"/>
            <a:chExt cx="1632" cy="1611"/>
          </a:xfrm>
        </p:grpSpPr>
        <p:pic>
          <p:nvPicPr>
            <p:cNvPr id="199688" name="Picture 8" descr="Aphi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536"/>
              <a:ext cx="1632" cy="16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480" y="1584"/>
              <a:ext cx="15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Aphid</a:t>
              </a:r>
            </a:p>
          </p:txBody>
        </p:sp>
      </p:grpSp>
      <p:grpSp>
        <p:nvGrpSpPr>
          <p:cNvPr id="199690" name="Group 10"/>
          <p:cNvGrpSpPr>
            <a:grpSpLocks/>
          </p:cNvGrpSpPr>
          <p:nvPr/>
        </p:nvGrpSpPr>
        <p:grpSpPr bwMode="auto">
          <a:xfrm>
            <a:off x="2514600" y="4343400"/>
            <a:ext cx="3200400" cy="1925638"/>
            <a:chOff x="1584" y="2640"/>
            <a:chExt cx="2218" cy="1405"/>
          </a:xfrm>
        </p:grpSpPr>
        <p:pic>
          <p:nvPicPr>
            <p:cNvPr id="199691" name="Picture 11" descr="BlackPineSc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2640"/>
              <a:ext cx="2218" cy="1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9692" name="Text Box 12"/>
            <p:cNvSpPr txBox="1">
              <a:spLocks noChangeArrowheads="1"/>
            </p:cNvSpPr>
            <p:nvPr/>
          </p:nvSpPr>
          <p:spPr bwMode="auto">
            <a:xfrm>
              <a:off x="1728" y="3585"/>
              <a:ext cx="1584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Scale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err="1" smtClean="0">
                <a:solidFill>
                  <a:schemeClr val="tx1"/>
                </a:solidFill>
                <a:latin typeface="Comic Sans MS" pitchFamily="66" charset="0"/>
              </a:rPr>
              <a:t>Homoptera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</a:t>
            </a:r>
            <a:r>
              <a:rPr lang="en-US" b="1" dirty="0"/>
              <a:t>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/>
              <a:t>Othroptera</a:t>
            </a:r>
            <a:r>
              <a:rPr lang="en-US" i="1" dirty="0"/>
              <a:t> </a:t>
            </a:r>
            <a:r>
              <a:rPr lang="en-US" dirty="0"/>
              <a:t>(crickets, 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Coleoptera </a:t>
            </a:r>
            <a:r>
              <a:rPr lang="en-US" dirty="0"/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Hemiptera </a:t>
            </a:r>
            <a:r>
              <a:rPr lang="en-US" dirty="0"/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Homoptera </a:t>
            </a:r>
            <a:r>
              <a:rPr lang="en-US" dirty="0"/>
              <a:t>(aphids)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290819" name="Picture 3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05150"/>
            <a:ext cx="3581400" cy="3295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</a:t>
            </a:r>
            <a:r>
              <a:rPr lang="en-US" b="1" dirty="0"/>
              <a:t>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Othroptera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(crickets,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Coleoptera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/>
              <a:t>Hemiptera </a:t>
            </a:r>
            <a:r>
              <a:rPr lang="en-US" b="1" dirty="0"/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Homoptera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(aphids)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290819" name="Picture 3" descr="Pflow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05150"/>
            <a:ext cx="358140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insect with thickened, shell-like wings?</a:t>
            </a:r>
            <a:endParaRPr lang="en-US" b="1" dirty="0"/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/>
              <a:t>Othroptera</a:t>
            </a:r>
            <a:r>
              <a:rPr lang="en-US" i="1" dirty="0"/>
              <a:t> </a:t>
            </a:r>
            <a:r>
              <a:rPr lang="en-US" dirty="0"/>
              <a:t>(crickets, 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Coleoptera </a:t>
            </a:r>
            <a:r>
              <a:rPr lang="en-US" dirty="0"/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Hemiptera </a:t>
            </a:r>
            <a:r>
              <a:rPr lang="en-US" dirty="0"/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Homoptera </a:t>
            </a:r>
            <a:r>
              <a:rPr lang="en-US" dirty="0"/>
              <a:t>(aphids)</a:t>
            </a: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Fle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064764"/>
            <a:ext cx="3160713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3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insect with thickened, shell-like wings?</a:t>
            </a:r>
            <a:endParaRPr lang="en-US" b="1" dirty="0"/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Othroptera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(crickets, 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/>
              <a:t>Coleoptera </a:t>
            </a:r>
            <a:r>
              <a:rPr lang="en-US" b="1" dirty="0"/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Hemiptera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Homoptera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aphids +)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Fle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064764"/>
            <a:ext cx="3160713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1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</a:t>
            </a:r>
            <a:r>
              <a:rPr lang="en-US" b="1" dirty="0"/>
              <a:t>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/>
              <a:t>Othroptera</a:t>
            </a:r>
            <a:r>
              <a:rPr lang="en-US" i="1" dirty="0"/>
              <a:t> </a:t>
            </a:r>
            <a:r>
              <a:rPr lang="en-US" dirty="0"/>
              <a:t>(crickets, 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Coleoptera </a:t>
            </a:r>
            <a:r>
              <a:rPr lang="en-US" dirty="0"/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Hemiptera </a:t>
            </a:r>
            <a:r>
              <a:rPr lang="en-US" dirty="0"/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/>
              <a:t>Homoptera </a:t>
            </a:r>
            <a:r>
              <a:rPr lang="en-US" dirty="0"/>
              <a:t>(</a:t>
            </a:r>
            <a:r>
              <a:rPr lang="en-US" dirty="0" smtClean="0"/>
              <a:t>aphids, leafhoppers)</a:t>
            </a:r>
            <a:endParaRPr lang="en-US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48200" y="1828800"/>
            <a:ext cx="4114800" cy="4648200"/>
            <a:chOff x="2832" y="912"/>
            <a:chExt cx="2592" cy="2928"/>
          </a:xfrm>
        </p:grpSpPr>
        <p:pic>
          <p:nvPicPr>
            <p:cNvPr id="5" name="Picture 4" descr="Leafhopp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0" y="912"/>
              <a:ext cx="1464" cy="2928"/>
            </a:xfrm>
            <a:prstGeom prst="rect">
              <a:avLst/>
            </a:prstGeom>
            <a:noFill/>
          </p:spPr>
        </p:pic>
        <p:pic>
          <p:nvPicPr>
            <p:cNvPr id="6" name="Picture 5" descr="Hea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832" y="2256"/>
              <a:ext cx="1110" cy="14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22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400800" cy="3581400"/>
          </a:xfrm>
          <a:solidFill>
            <a:srgbClr val="CCE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u="sng" dirty="0" smtClean="0"/>
              <a:t>Participation </a:t>
            </a:r>
            <a:r>
              <a:rPr lang="en-US" sz="2400" u="sng" dirty="0"/>
              <a:t>question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r>
              <a:rPr lang="en-US" b="1" dirty="0"/>
              <a:t>What order is </a:t>
            </a:r>
            <a:r>
              <a:rPr lang="en-US" b="1" dirty="0" smtClean="0"/>
              <a:t>this </a:t>
            </a:r>
            <a:r>
              <a:rPr lang="en-US" b="1" dirty="0"/>
              <a:t>insect?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Othroptera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(crickets, grasshoppers)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Coleoptera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(beetles)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Hemiptera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(true bugs)</a:t>
            </a:r>
          </a:p>
          <a:p>
            <a:pPr marL="744537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/>
              <a:t>Homoptera </a:t>
            </a:r>
            <a:r>
              <a:rPr lang="en-US" b="1" dirty="0"/>
              <a:t>(</a:t>
            </a:r>
            <a:r>
              <a:rPr lang="en-US" b="1" dirty="0" smtClean="0"/>
              <a:t>aphids, leafhoppers)</a:t>
            </a:r>
            <a:endParaRPr lang="en-US" b="1" dirty="0"/>
          </a:p>
          <a:p>
            <a:pPr marL="625475" lvl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48200" y="1828800"/>
            <a:ext cx="4114800" cy="4648200"/>
            <a:chOff x="2832" y="912"/>
            <a:chExt cx="2592" cy="2928"/>
          </a:xfrm>
        </p:grpSpPr>
        <p:pic>
          <p:nvPicPr>
            <p:cNvPr id="5" name="Picture 4" descr="Leafhopp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0" y="912"/>
              <a:ext cx="1464" cy="2928"/>
            </a:xfrm>
            <a:prstGeom prst="rect">
              <a:avLst/>
            </a:prstGeom>
            <a:noFill/>
          </p:spPr>
        </p:pic>
        <p:pic>
          <p:nvPicPr>
            <p:cNvPr id="6" name="Picture 5" descr="Hea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832" y="2256"/>
              <a:ext cx="1110" cy="14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89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924800" cy="3362325"/>
          </a:xfrm>
          <a:noFill/>
          <a:ln/>
        </p:spPr>
        <p:txBody>
          <a:bodyPr/>
          <a:lstStyle/>
          <a:p>
            <a:pPr marL="395288" indent="-395288"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Metamorphosis: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complete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057275"/>
          </a:xfrm>
          <a:noFill/>
          <a:ln/>
        </p:spPr>
        <p:txBody>
          <a:bodyPr/>
          <a:lstStyle/>
          <a:p>
            <a:r>
              <a:rPr lang="en-US" i="1"/>
              <a:t>Lepidoptera                         </a:t>
            </a:r>
            <a:r>
              <a:rPr lang="en-US" i="1">
                <a:solidFill>
                  <a:schemeClr val="tx1"/>
                </a:solidFill>
              </a:rPr>
              <a:t/>
            </a:r>
            <a:br>
              <a:rPr lang="en-US" i="1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Butterflies, moths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09600" y="4648200"/>
            <a:ext cx="7924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71500" algn="ctr"/>
                <a:tab pos="2286000" algn="ctr"/>
                <a:tab pos="4167188" algn="ctr"/>
                <a:tab pos="6346825" algn="ctr"/>
              </a:tabLst>
            </a:pPr>
            <a:r>
              <a:rPr lang="en-US" sz="2000" b="1">
                <a:latin typeface="Arial" charset="0"/>
              </a:rPr>
              <a:t>	Egg	Larva: Caterpillar	Pupa	Adult</a:t>
            </a: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240" name="Picture 16" descr="Met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050" y="2743200"/>
            <a:ext cx="2927350" cy="1839913"/>
          </a:xfrm>
          <a:prstGeom prst="rect">
            <a:avLst/>
          </a:prstGeom>
          <a:noFill/>
        </p:spPr>
      </p:pic>
      <p:pic>
        <p:nvPicPr>
          <p:cNvPr id="52241" name="Picture 17" descr="Meta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2743200"/>
            <a:ext cx="1963738" cy="1739900"/>
          </a:xfrm>
          <a:prstGeom prst="rect">
            <a:avLst/>
          </a:prstGeom>
          <a:noFill/>
        </p:spPr>
      </p:pic>
      <p:pic>
        <p:nvPicPr>
          <p:cNvPr id="52243" name="Picture 19" descr="Meta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263" y="2895600"/>
            <a:ext cx="1169987" cy="1447800"/>
          </a:xfrm>
          <a:prstGeom prst="rect">
            <a:avLst/>
          </a:prstGeom>
          <a:noFill/>
        </p:spPr>
      </p:pic>
      <p:pic>
        <p:nvPicPr>
          <p:cNvPr id="52244" name="Picture 20" descr="Meta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3" y="3429000"/>
            <a:ext cx="744537" cy="6762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895725"/>
          </a:xfrm>
          <a:noFill/>
          <a:ln/>
        </p:spPr>
        <p:txBody>
          <a:bodyPr/>
          <a:lstStyle/>
          <a:p>
            <a:pPr marL="449263" indent="-449263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b="1" u="sng"/>
              <a:t>Adults</a:t>
            </a:r>
            <a:r>
              <a:rPr lang="en-US" b="1"/>
              <a:t> -- </a:t>
            </a:r>
            <a:r>
              <a:rPr lang="en-US" b="1" i="1">
                <a:solidFill>
                  <a:srgbClr val="0000CC"/>
                </a:solidFill>
              </a:rPr>
              <a:t>butterflies, moths</a:t>
            </a:r>
            <a:endParaRPr lang="en-US" b="1">
              <a:solidFill>
                <a:srgbClr val="0000CC"/>
              </a:solidFill>
            </a:endParaRPr>
          </a:p>
          <a:p>
            <a:pPr marL="449263" indent="-449263">
              <a:lnSpc>
                <a:spcPct val="90000"/>
              </a:lnSpc>
              <a:spcAft>
                <a:spcPct val="10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Wings: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2 pair; covered with </a:t>
            </a:r>
            <a:br>
              <a:rPr lang="en-US" sz="2400"/>
            </a:br>
            <a:r>
              <a:rPr lang="en-US" sz="2400"/>
              <a:t>small overlapping scales, </a:t>
            </a:r>
            <a:br>
              <a:rPr lang="en-US" sz="2400"/>
            </a:br>
            <a:r>
              <a:rPr lang="en-US" sz="2400"/>
              <a:t>often but not always </a:t>
            </a:r>
            <a:br>
              <a:rPr lang="en-US" sz="2400"/>
            </a:br>
            <a:r>
              <a:rPr lang="en-US" sz="2400"/>
              <a:t>highly colored</a:t>
            </a:r>
          </a:p>
          <a:p>
            <a:pPr marL="449263" indent="-449263">
              <a:lnSpc>
                <a:spcPct val="90000"/>
              </a:lnSpc>
              <a:spcAft>
                <a:spcPct val="10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>
                <a:solidFill>
                  <a:srgbClr val="0000CC"/>
                </a:solidFill>
              </a:rPr>
              <a:t>coiled </a:t>
            </a:r>
            <a:br>
              <a:rPr lang="en-US" sz="2400">
                <a:solidFill>
                  <a:srgbClr val="0000CC"/>
                </a:solidFill>
              </a:rPr>
            </a:br>
            <a:r>
              <a:rPr lang="en-US" sz="2400">
                <a:solidFill>
                  <a:srgbClr val="0000CC"/>
                </a:solidFill>
              </a:rPr>
              <a:t>sucking tube</a:t>
            </a:r>
            <a:r>
              <a:rPr lang="en-US" sz="2400" u="sng">
                <a:solidFill>
                  <a:srgbClr val="00279F"/>
                </a:solidFill>
              </a:rPr>
              <a:t> </a:t>
            </a:r>
            <a:endParaRPr lang="en-US" sz="2400"/>
          </a:p>
          <a:p>
            <a:pPr marL="449263" indent="-449263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sz="2400"/>
              <a:t>Some species don’t feed</a:t>
            </a:r>
            <a:r>
              <a:rPr lang="en-US" sz="2400" b="1"/>
              <a:t>.</a:t>
            </a:r>
          </a:p>
          <a:p>
            <a:pPr marL="3322638" lvl="4" indent="-296863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                                                                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42925"/>
            <a:ext cx="7772400" cy="1057275"/>
          </a:xfrm>
          <a:noFill/>
          <a:ln/>
        </p:spPr>
        <p:txBody>
          <a:bodyPr/>
          <a:lstStyle/>
          <a:p>
            <a:r>
              <a:rPr lang="en-US" i="1"/>
              <a:t>Lepidoptera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Butterflies, moths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6806" name="Picture 6" descr="Butterfly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715000" y="2133600"/>
            <a:ext cx="2667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Picture 8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1571625" cy="1482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41925" y="1371601"/>
            <a:ext cx="3140075" cy="2438399"/>
            <a:chOff x="5241925" y="3581400"/>
            <a:chExt cx="3140075" cy="2438399"/>
          </a:xfrm>
        </p:grpSpPr>
        <p:pic>
          <p:nvPicPr>
            <p:cNvPr id="135185" name="Picture 17" descr="ElmLeaf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1925" y="3581400"/>
              <a:ext cx="3140075" cy="2438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>
              <a:off x="5372196" y="5412802"/>
              <a:ext cx="2865963" cy="378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Arial Rounded MT Bold" pitchFamily="34" charset="0"/>
                </a:rPr>
                <a:t>Coleoptera</a:t>
              </a:r>
              <a:r>
                <a:rPr lang="en-US" sz="2000" dirty="0">
                  <a:latin typeface="Arial Rounded MT Bold" pitchFamily="34" charset="0"/>
                </a:rPr>
                <a:t> -- Beetle</a:t>
              </a:r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4953000" cy="2819400"/>
          </a:xfrm>
        </p:spPr>
        <p:txBody>
          <a:bodyPr/>
          <a:lstStyle/>
          <a:p>
            <a:r>
              <a:rPr lang="en-US" sz="3200" dirty="0">
                <a:solidFill>
                  <a:srgbClr val="000066"/>
                </a:solidFill>
              </a:rPr>
              <a:t>Identifying Insects to </a:t>
            </a:r>
            <a:r>
              <a:rPr lang="en-US" dirty="0">
                <a:solidFill>
                  <a:srgbClr val="000066"/>
                </a:solidFill>
              </a:rPr>
              <a:t>Taxonomic Orders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2590800"/>
            <a:ext cx="4529328" cy="3151632"/>
            <a:chOff x="685800" y="3048000"/>
            <a:chExt cx="4529328" cy="3151632"/>
          </a:xfrm>
        </p:grpSpPr>
        <p:pic>
          <p:nvPicPr>
            <p:cNvPr id="17" name="Picture 16" descr="TobBudwor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3048000"/>
              <a:ext cx="4529328" cy="3151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762000" y="5181600"/>
              <a:ext cx="44196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Arial Rounded MT Bold" pitchFamily="34" charset="0"/>
                </a:rPr>
                <a:t>Lepidoptera</a:t>
              </a:r>
              <a:r>
                <a:rPr lang="en-US" sz="2000" dirty="0">
                  <a:latin typeface="Arial Rounded MT Bold" pitchFamily="34" charset="0"/>
                </a:rPr>
                <a:t> -- Caterpillar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05400" y="3778631"/>
            <a:ext cx="3352800" cy="2698369"/>
            <a:chOff x="5029200" y="3340541"/>
            <a:chExt cx="3352800" cy="2698369"/>
          </a:xfrm>
        </p:grpSpPr>
        <p:pic>
          <p:nvPicPr>
            <p:cNvPr id="12" name="Picture 11" descr="AshPlantBug-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H="1" flipV="1">
              <a:off x="5089480" y="3340541"/>
              <a:ext cx="3232241" cy="2330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5180" name="Text Box 12"/>
            <p:cNvSpPr txBox="1">
              <a:spLocks noChangeArrowheads="1"/>
            </p:cNvSpPr>
            <p:nvPr/>
          </p:nvSpPr>
          <p:spPr bwMode="auto">
            <a:xfrm>
              <a:off x="5029200" y="5638800"/>
              <a:ext cx="335280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Arial Rounded MT Bold" pitchFamily="34" charset="0"/>
                </a:rPr>
                <a:t>Hemiptera</a:t>
              </a:r>
              <a:r>
                <a:rPr lang="en-US" sz="2000" i="1" dirty="0">
                  <a:latin typeface="Arial Rounded MT Bold" pitchFamily="34" charset="0"/>
                </a:rPr>
                <a:t> </a:t>
              </a:r>
              <a:r>
                <a:rPr lang="en-US" sz="2000" dirty="0" smtClean="0">
                  <a:latin typeface="Arial Rounded MT Bold" pitchFamily="34" charset="0"/>
                </a:rPr>
                <a:t>– Plant </a:t>
              </a:r>
              <a:r>
                <a:rPr lang="en-US" sz="2000" dirty="0">
                  <a:latin typeface="Arial Rounded MT Bold" pitchFamily="34" charset="0"/>
                </a:rPr>
                <a:t>Bug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895725"/>
          </a:xfrm>
          <a:noFill/>
          <a:ln/>
        </p:spPr>
        <p:txBody>
          <a:bodyPr/>
          <a:lstStyle/>
          <a:p>
            <a:pPr marL="0" indent="0">
              <a:spcAft>
                <a:spcPct val="70000"/>
              </a:spcAft>
              <a:buFont typeface="Wingdings" pitchFamily="2" charset="2"/>
              <a:buNone/>
            </a:pPr>
            <a:r>
              <a:rPr lang="en-US" b="1" u="sng"/>
              <a:t>Larva</a:t>
            </a:r>
            <a:r>
              <a:rPr lang="en-US" b="1"/>
              <a:t> -- </a:t>
            </a:r>
            <a:r>
              <a:rPr lang="en-US" b="1">
                <a:solidFill>
                  <a:srgbClr val="0000CC"/>
                </a:solidFill>
              </a:rPr>
              <a:t>caterpillar</a:t>
            </a:r>
          </a:p>
          <a:p>
            <a:pPr marL="0" indent="0"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Legs:</a:t>
            </a:r>
          </a:p>
          <a:p>
            <a:pPr marL="568325" lvl="1" indent="-334963">
              <a:spcAft>
                <a:spcPct val="20000"/>
              </a:spcAft>
            </a:pPr>
            <a:r>
              <a:rPr lang="en-US"/>
              <a:t>3 pair legs on thorax</a:t>
            </a:r>
          </a:p>
          <a:p>
            <a:pPr marL="568325" lvl="1" indent="-334963">
              <a:spcAft>
                <a:spcPct val="50000"/>
              </a:spcAft>
            </a:pPr>
            <a:r>
              <a:rPr lang="en-US" i="1">
                <a:solidFill>
                  <a:srgbClr val="0000CC"/>
                </a:solidFill>
              </a:rPr>
              <a:t>Prolegs </a:t>
            </a:r>
            <a:r>
              <a:rPr lang="en-US"/>
              <a:t>(up to 5 pair) </a:t>
            </a:r>
            <a:br>
              <a:rPr lang="en-US"/>
            </a:br>
            <a:r>
              <a:rPr lang="en-US"/>
              <a:t>on abdomen</a:t>
            </a:r>
          </a:p>
          <a:p>
            <a:pPr marL="568325" lvl="1" indent="-334963">
              <a:spcAft>
                <a:spcPct val="50000"/>
              </a:spcAft>
              <a:buFont typeface="Wingdings" pitchFamily="2" charset="2"/>
              <a:buNone/>
            </a:pPr>
            <a:endParaRPr lang="en-US" sz="1600">
              <a:solidFill>
                <a:srgbClr val="000066"/>
              </a:solidFill>
            </a:endParaRPr>
          </a:p>
          <a:p>
            <a:pPr marL="0" indent="0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 sz="2400"/>
              <a:t> chewing, with voracious appetites</a:t>
            </a:r>
          </a:p>
          <a:p>
            <a:pPr marL="0" indent="0">
              <a:spcAft>
                <a:spcPct val="1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Decorations:</a:t>
            </a:r>
            <a:r>
              <a:rPr lang="en-US" sz="2400"/>
              <a:t> often highly colored and decorated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42925"/>
            <a:ext cx="7772400" cy="1057275"/>
          </a:xfrm>
          <a:noFill/>
          <a:ln/>
        </p:spPr>
        <p:txBody>
          <a:bodyPr/>
          <a:lstStyle/>
          <a:p>
            <a:r>
              <a:rPr lang="en-US" i="1"/>
              <a:t>Lepidoptera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Butterflies, moths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783" name="Picture 7" descr="caterp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276600" cy="2901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42925"/>
            <a:ext cx="7772400" cy="1057275"/>
          </a:xfrm>
          <a:noFill/>
          <a:ln/>
        </p:spPr>
        <p:txBody>
          <a:bodyPr/>
          <a:lstStyle/>
          <a:p>
            <a:r>
              <a:rPr lang="en-US" i="1"/>
              <a:t>Lepidoptera</a:t>
            </a:r>
            <a:br>
              <a:rPr lang="en-US" i="1"/>
            </a:br>
            <a:r>
              <a:rPr lang="en-US" sz="2800">
                <a:solidFill>
                  <a:schemeClr val="tx1"/>
                </a:solidFill>
              </a:rPr>
              <a:t>Butterflies, moths, caterpillars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1828800"/>
            <a:ext cx="7696200" cy="4495800"/>
            <a:chOff x="685800" y="1828800"/>
            <a:chExt cx="7696200" cy="4495800"/>
          </a:xfrm>
        </p:grpSpPr>
        <p:pic>
          <p:nvPicPr>
            <p:cNvPr id="160774" name="Picture 6" descr="Butterfl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2438400"/>
              <a:ext cx="4343400" cy="325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0776" name="Picture 8" descr="Zebra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4114077"/>
              <a:ext cx="3200400" cy="22105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0777" name="Picture 9" descr="WoolyBear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4051" y="1828800"/>
              <a:ext cx="3247949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smtClean="0">
                <a:solidFill>
                  <a:schemeClr val="tx1"/>
                </a:solidFill>
                <a:latin typeface="Comic Sans MS" pitchFamily="66" charset="0"/>
              </a:rPr>
              <a:t>Lepidoptera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butterflies and moths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838200" y="4800600"/>
            <a:ext cx="7162800" cy="121920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82000" cy="1176338"/>
          </a:xfrm>
          <a:noFill/>
          <a:ln/>
        </p:spPr>
        <p:txBody>
          <a:bodyPr/>
          <a:lstStyle/>
          <a:p>
            <a:r>
              <a:rPr lang="en-US" i="1"/>
              <a:t>Hymenoptera</a:t>
            </a:r>
            <a:r>
              <a:rPr lang="en-US" sz="2400" i="1"/>
              <a:t/>
            </a:r>
            <a:br>
              <a:rPr lang="en-US" sz="2400" i="1"/>
            </a:br>
            <a:r>
              <a:rPr lang="en-US" sz="2800">
                <a:solidFill>
                  <a:schemeClr val="tx1"/>
                </a:solidFill>
              </a:rPr>
              <a:t>Ants, bees, horntails, hornets, sawflies, wasps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7924800" cy="4114800"/>
          </a:xfrm>
          <a:noFill/>
          <a:ln/>
        </p:spPr>
        <p:txBody>
          <a:bodyPr/>
          <a:lstStyle/>
          <a:p>
            <a:pPr marL="0" indent="0" defTabSz="854075">
              <a:spcAft>
                <a:spcPct val="90000"/>
              </a:spcAft>
              <a:buFont typeface="Wingdings" pitchFamily="2" charset="2"/>
              <a:buNone/>
            </a:pPr>
            <a:r>
              <a:rPr lang="en-US" b="1" u="sng" dirty="0"/>
              <a:t>Larva</a:t>
            </a:r>
            <a:r>
              <a:rPr lang="en-US" dirty="0"/>
              <a:t> </a:t>
            </a:r>
            <a:r>
              <a:rPr lang="en-US" sz="2400" dirty="0"/>
              <a:t>-- great variation in type</a:t>
            </a:r>
          </a:p>
          <a:p>
            <a:pPr marL="0" indent="0" defTabSz="854075">
              <a:spcAft>
                <a:spcPct val="100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Most are rarely seen, developing in nest .</a:t>
            </a:r>
          </a:p>
          <a:p>
            <a:pPr marL="0" indent="0" defTabSz="854075">
              <a:spcAft>
                <a:spcPct val="10000"/>
              </a:spcAft>
              <a:buFont typeface="Wingdings" pitchFamily="2" charset="2"/>
              <a:buNone/>
            </a:pPr>
            <a:endParaRPr lang="en-US" sz="1200" u="sng" dirty="0">
              <a:solidFill>
                <a:srgbClr val="B50069"/>
              </a:solidFill>
            </a:endParaRPr>
          </a:p>
          <a:p>
            <a:pPr marL="0" indent="0" defTabSz="854075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Mouthparts: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/>
              <a:t>chewing</a:t>
            </a:r>
          </a:p>
          <a:p>
            <a:pPr marL="0" indent="0" defTabSz="854075">
              <a:spcAft>
                <a:spcPct val="3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66"/>
                </a:solidFill>
              </a:rPr>
              <a:t>Legs:</a:t>
            </a:r>
          </a:p>
          <a:p>
            <a:pPr marL="793750" lvl="1" indent="-339725" defTabSz="854075">
              <a:spcAft>
                <a:spcPct val="10000"/>
              </a:spcAft>
            </a:pPr>
            <a:r>
              <a:rPr lang="en-US" dirty="0"/>
              <a:t>Wasp, bee, and ant larvae have no legs.</a:t>
            </a:r>
          </a:p>
          <a:p>
            <a:pPr marL="793750" lvl="1" indent="-339725" defTabSz="854075">
              <a:spcAft>
                <a:spcPct val="65000"/>
              </a:spcAft>
            </a:pPr>
            <a:r>
              <a:rPr lang="en-US" dirty="0"/>
              <a:t>Caterpillar-like </a:t>
            </a:r>
            <a:r>
              <a:rPr lang="en-US" i="1" dirty="0">
                <a:solidFill>
                  <a:srgbClr val="0000CC"/>
                </a:solidFill>
              </a:rPr>
              <a:t>sawfly </a:t>
            </a:r>
            <a:r>
              <a:rPr lang="en-US" dirty="0">
                <a:solidFill>
                  <a:srgbClr val="0000CC"/>
                </a:solidFill>
              </a:rPr>
              <a:t>larvae</a:t>
            </a:r>
            <a:r>
              <a:rPr lang="en-US" dirty="0"/>
              <a:t> have three pairs </a:t>
            </a:r>
            <a:br>
              <a:rPr lang="en-US" dirty="0"/>
            </a:br>
            <a:r>
              <a:rPr lang="en-US" dirty="0"/>
              <a:t>of legs on thorax and </a:t>
            </a:r>
            <a:r>
              <a:rPr lang="en-US" u="sng" dirty="0">
                <a:solidFill>
                  <a:srgbClr val="0000CC"/>
                </a:solidFill>
              </a:rPr>
              <a:t>6+ </a:t>
            </a:r>
            <a:r>
              <a:rPr lang="en-US" dirty="0">
                <a:solidFill>
                  <a:srgbClr val="0000CC"/>
                </a:solidFill>
              </a:rPr>
              <a:t>pair </a:t>
            </a:r>
            <a:r>
              <a:rPr lang="en-US" dirty="0" err="1">
                <a:solidFill>
                  <a:srgbClr val="0000CC"/>
                </a:solidFill>
              </a:rPr>
              <a:t>prolegs</a:t>
            </a:r>
            <a:r>
              <a:rPr lang="en-US" dirty="0">
                <a:solidFill>
                  <a:srgbClr val="0000CC"/>
                </a:solidFill>
              </a:rPr>
              <a:t> along abdomen;</a:t>
            </a:r>
            <a:r>
              <a:rPr lang="en-US" dirty="0"/>
              <a:t> some are slug-like with no legs. 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685800" y="1676400"/>
            <a:ext cx="800100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533400"/>
            <a:ext cx="8382000" cy="1176338"/>
          </a:xfrm>
          <a:noFill/>
          <a:ln/>
        </p:spPr>
        <p:txBody>
          <a:bodyPr/>
          <a:lstStyle/>
          <a:p>
            <a:r>
              <a:rPr lang="en-US"/>
              <a:t>Sawflies and damage</a:t>
            </a:r>
            <a:endParaRPr lang="en-US" sz="2800" b="0" i="1"/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685800" y="12192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9510" name="Picture 6" descr="SawflyDa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02038" cy="24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12" name="Picture 8" descr="IP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3200400" cy="182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13" name="Picture 9" descr="BirchSawflyDa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38525"/>
            <a:ext cx="3925888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14" name="Picture 10" descr="DuskyBirchSawf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687" y="1600200"/>
            <a:ext cx="3008313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93738" y="542925"/>
            <a:ext cx="7772400" cy="1057275"/>
          </a:xfrm>
          <a:noFill/>
          <a:ln/>
        </p:spPr>
        <p:txBody>
          <a:bodyPr/>
          <a:lstStyle/>
          <a:p>
            <a:r>
              <a:rPr lang="en-US"/>
              <a:t>Sawfly larva or Caterpillar?</a:t>
            </a:r>
            <a:endParaRPr lang="en-US" sz="2800" i="1"/>
          </a:p>
        </p:txBody>
      </p:sp>
      <p:pic>
        <p:nvPicPr>
          <p:cNvPr id="148487" name="Picture 7" descr="IP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36700"/>
            <a:ext cx="3492500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490" name="Picture 10" descr="YELNEC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41700"/>
            <a:ext cx="3292475" cy="265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488" name="Picture 8" descr="TobBud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962400" cy="27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491" name="Picture 11" descr="OakSawflyLarva"/>
          <p:cNvPicPr>
            <a:picLocks noChangeAspect="1" noChangeArrowheads="1"/>
          </p:cNvPicPr>
          <p:nvPr/>
        </p:nvPicPr>
        <p:blipFill>
          <a:blip r:embed="rId5" cstate="print"/>
          <a:srcRect t="14749"/>
          <a:stretch>
            <a:fillRect/>
          </a:stretch>
        </p:blipFill>
        <p:spPr bwMode="auto">
          <a:xfrm>
            <a:off x="5029200" y="4648200"/>
            <a:ext cx="300831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82000" cy="1176338"/>
          </a:xfrm>
          <a:noFill/>
          <a:ln/>
        </p:spPr>
        <p:txBody>
          <a:bodyPr/>
          <a:lstStyle/>
          <a:p>
            <a:r>
              <a:rPr lang="en-US" i="1"/>
              <a:t>Hymenoptera                          </a:t>
            </a:r>
            <a:r>
              <a:rPr lang="en-US" i="1">
                <a:solidFill>
                  <a:schemeClr val="tx1"/>
                </a:solidFill>
              </a:rPr>
              <a:t/>
            </a:r>
            <a:br>
              <a:rPr lang="en-US" i="1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Ants, bees, horntails, hornets, sawflies, wasps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5334000" cy="4191000"/>
          </a:xfrm>
          <a:noFill/>
          <a:ln/>
        </p:spPr>
        <p:txBody>
          <a:bodyPr/>
          <a:lstStyle/>
          <a:p>
            <a:pPr marL="449263" indent="-449263" defTabSz="854075">
              <a:spcAft>
                <a:spcPct val="40000"/>
              </a:spcAft>
              <a:buFont typeface="Wingdings" pitchFamily="2" charset="2"/>
              <a:buNone/>
            </a:pPr>
            <a:r>
              <a:rPr lang="en-US" b="1" u="sng"/>
              <a:t>Adult</a:t>
            </a:r>
          </a:p>
          <a:p>
            <a:pPr marL="449263" indent="-449263" defTabSz="854075">
              <a:spcAft>
                <a:spcPct val="55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Wings: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>
                <a:solidFill>
                  <a:srgbClr val="0000CC"/>
                </a:solidFill>
              </a:rPr>
              <a:t>2 pair; membranous, hind wing pair usually smaller, may be attached</a:t>
            </a:r>
            <a:r>
              <a:rPr lang="en-US" sz="2400">
                <a:solidFill>
                  <a:schemeClr val="bg2"/>
                </a:solidFill>
              </a:rPr>
              <a:t> </a:t>
            </a:r>
          </a:p>
          <a:p>
            <a:pPr marL="449263" indent="-449263" defTabSz="854075">
              <a:spcAft>
                <a:spcPct val="55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Mouthparts: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chewing or chewing/sucking modifications</a:t>
            </a:r>
          </a:p>
          <a:p>
            <a:pPr marL="449263" indent="-449263" defTabSz="854075">
              <a:spcAft>
                <a:spcPct val="55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6"/>
                </a:solidFill>
              </a:rPr>
              <a:t>Stinger:</a:t>
            </a: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400"/>
              <a:t>female abdomen usually have piercing organs or stinger</a:t>
            </a:r>
          </a:p>
          <a:p>
            <a:pPr marL="1493838" lvl="2" indent="-342900" defTabSz="854075">
              <a:buFont typeface="Wingdings" pitchFamily="2" charset="2"/>
              <a:buNone/>
            </a:pPr>
            <a:r>
              <a:rPr lang="en-US" sz="2400"/>
              <a:t> 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685800" y="1676400"/>
            <a:ext cx="800100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7833" name="Picture 9" descr="Honey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4114800"/>
            <a:ext cx="1525588" cy="1981200"/>
          </a:xfrm>
          <a:prstGeom prst="rect">
            <a:avLst/>
          </a:prstGeom>
          <a:noFill/>
        </p:spPr>
      </p:pic>
      <p:pic>
        <p:nvPicPr>
          <p:cNvPr id="77834" name="Picture 10" descr="Saw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450" y="2133600"/>
            <a:ext cx="2452688" cy="1933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2925"/>
            <a:ext cx="8382000" cy="1057275"/>
          </a:xfrm>
          <a:noFill/>
          <a:ln/>
        </p:spPr>
        <p:txBody>
          <a:bodyPr/>
          <a:lstStyle/>
          <a:p>
            <a:r>
              <a:rPr lang="en-US" sz="3200"/>
              <a:t>Many of the </a:t>
            </a:r>
            <a:r>
              <a:rPr lang="en-US" sz="3200" i="1"/>
              <a:t>Hymenoptera </a:t>
            </a:r>
            <a:r>
              <a:rPr lang="en-US" sz="3200"/>
              <a:t>are beneficials.</a:t>
            </a:r>
            <a:endParaRPr lang="en-US" sz="2400" i="1"/>
          </a:p>
        </p:txBody>
      </p:sp>
      <p:pic>
        <p:nvPicPr>
          <p:cNvPr id="150534" name="Picture 6" descr="BraconidWaspParHorn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524000"/>
            <a:ext cx="5111750" cy="405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27050" y="5622925"/>
            <a:ext cx="5029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Parasitic </a:t>
            </a:r>
            <a:r>
              <a:rPr lang="en-US" sz="2000" i="1" dirty="0" err="1">
                <a:latin typeface="Arial" charset="0"/>
              </a:rPr>
              <a:t>Braconid</a:t>
            </a:r>
            <a:r>
              <a:rPr lang="en-US" sz="2000" dirty="0">
                <a:latin typeface="Arial" charset="0"/>
              </a:rPr>
              <a:t> wasp larva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on hornworm caterpillar</a:t>
            </a:r>
          </a:p>
        </p:txBody>
      </p:sp>
      <p:pic>
        <p:nvPicPr>
          <p:cNvPr id="150538" name="Picture 10" descr="ParasiticWaspStingsAph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03400"/>
            <a:ext cx="3398838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791200" y="4343400"/>
            <a:ext cx="2895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Parasitic wasp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laying eggs in aphid</a:t>
            </a:r>
          </a:p>
        </p:txBody>
      </p:sp>
    </p:spTree>
  </p:cSld>
  <p:clrMapOvr>
    <a:masterClrMapping/>
  </p:clrMapOvr>
  <p:transition spd="slow">
    <p:wipe dir="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4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444" name="Picture 3" descr="AMDOUB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400" y="609600"/>
              <a:ext cx="238601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51054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questions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 you have about the </a:t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i="1" u="sng" dirty="0" smtClean="0">
                <a:solidFill>
                  <a:schemeClr val="tx1"/>
                </a:solidFill>
                <a:latin typeface="Comic Sans MS" pitchFamily="66" charset="0"/>
              </a:rPr>
              <a:t>Hymenoptera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b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200" u="sng" dirty="0" smtClean="0">
                <a:solidFill>
                  <a:schemeClr val="tx1"/>
                </a:solidFill>
                <a:latin typeface="Comic Sans MS" pitchFamily="66" charset="0"/>
              </a:rPr>
              <a:t>ants, bees, sawflies,  and wasps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648200"/>
          </a:xfrm>
          <a:noFill/>
          <a:ln/>
        </p:spPr>
        <p:txBody>
          <a:bodyPr/>
          <a:lstStyle/>
          <a:p>
            <a:pPr marL="395288" indent="-395288">
              <a:buFont typeface="Wingdings" pitchFamily="2" charset="2"/>
              <a:buNone/>
            </a:pPr>
            <a:r>
              <a:rPr lang="en-US" b="1">
                <a:solidFill>
                  <a:srgbClr val="000066"/>
                </a:solidFill>
              </a:rPr>
              <a:t>Metamorphosis:</a:t>
            </a:r>
            <a:r>
              <a:rPr lang="en-US" b="1">
                <a:solidFill>
                  <a:srgbClr val="333399"/>
                </a:solidFill>
              </a:rPr>
              <a:t> </a:t>
            </a:r>
            <a:r>
              <a:rPr lang="en-US" b="1"/>
              <a:t>complete</a:t>
            </a:r>
          </a:p>
          <a:p>
            <a:pPr marL="790575" lvl="1" indent="-280988">
              <a:buFont typeface="Wingdings" pitchFamily="2" charset="2"/>
              <a:buNone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  <a:noFill/>
          <a:ln/>
        </p:spPr>
        <p:txBody>
          <a:bodyPr/>
          <a:lstStyle/>
          <a:p>
            <a:r>
              <a:rPr lang="en-US" i="1"/>
              <a:t>Diptera  </a:t>
            </a:r>
            <a:r>
              <a:rPr lang="en-US" i="1">
                <a:solidFill>
                  <a:srgbClr val="000066"/>
                </a:solidFill>
              </a:rPr>
              <a:t> </a:t>
            </a:r>
            <a:r>
              <a:rPr lang="en-US" i="1"/>
              <a:t>                                 </a:t>
            </a:r>
            <a:r>
              <a:rPr lang="en-US" i="1">
                <a:solidFill>
                  <a:schemeClr val="tx1"/>
                </a:solidFill>
              </a:rPr>
              <a:t/>
            </a:r>
            <a:br>
              <a:rPr lang="en-US" i="1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Flies, gnats, midges, mosquitoes</a:t>
            </a:r>
            <a:r>
              <a:rPr lang="en-US" sz="4800">
                <a:solidFill>
                  <a:schemeClr val="tx1"/>
                </a:solidFill>
              </a:rPr>
              <a:t/>
            </a:r>
            <a:br>
              <a:rPr lang="en-US" sz="4800">
                <a:solidFill>
                  <a:schemeClr val="tx1"/>
                </a:solidFill>
              </a:rPr>
            </a:b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92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690563" algn="ctr"/>
                <a:tab pos="2452688" algn="ctr"/>
                <a:tab pos="4799013" algn="ctr"/>
                <a:tab pos="6738938" algn="ctr"/>
              </a:tabLst>
            </a:pPr>
            <a:r>
              <a:rPr lang="en-US" b="1">
                <a:latin typeface="Arial" charset="0"/>
              </a:rPr>
              <a:t>	Egg	Larva: Maggot	Pupa	Adult</a:t>
            </a:r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685800" y="1676400"/>
            <a:ext cx="765492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2582" name="Picture 6" descr="Meta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7248525" cy="25479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8382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FF00"/>
      </a:hlink>
      <a:folHlink>
        <a:srgbClr val="A0A0A0"/>
      </a:folHlink>
    </a:clrScheme>
    <a:fontScheme name="movngln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c:\msoffice\powerpnt\template\clrovrhd\movnglnc.ppt</Template>
  <TotalTime>3654083256</TotalTime>
  <Pages>10</Pages>
  <Words>1828</Words>
  <Application>Microsoft Office PowerPoint</Application>
  <PresentationFormat>On-screen Show (4:3)</PresentationFormat>
  <Paragraphs>676</Paragraphs>
  <Slides>125</Slides>
  <Notes>41</Notes>
  <HiddenSlides>16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27" baseType="lpstr">
      <vt:lpstr>movnglnc</vt:lpstr>
      <vt:lpstr>1_Blank Presentation</vt:lpstr>
      <vt:lpstr>PowerPoint Presentation</vt:lpstr>
      <vt:lpstr>PowerPoint Presentation</vt:lpstr>
      <vt:lpstr>Please hold  questions for  Question Pause.   Ask questions clarifying   points of discussion.</vt:lpstr>
      <vt:lpstr>PowerPoint Presentation</vt:lpstr>
      <vt:lpstr>PowerPoint Presentation</vt:lpstr>
      <vt:lpstr>PowerPoint Presentation</vt:lpstr>
      <vt:lpstr>Need to correctly ID the insect before management can be addressed. </vt:lpstr>
      <vt:lpstr>Diagnosing Insect Problems</vt:lpstr>
      <vt:lpstr>Identifying Insects to Taxonomic Orders </vt:lpstr>
      <vt:lpstr>Arthropods</vt:lpstr>
      <vt:lpstr>Arthropods</vt:lpstr>
      <vt:lpstr>Arthropods</vt:lpstr>
      <vt:lpstr>Arthropods</vt:lpstr>
      <vt:lpstr>Three body regions </vt:lpstr>
      <vt:lpstr>Head</vt:lpstr>
      <vt:lpstr>Head</vt:lpstr>
      <vt:lpstr>Head</vt:lpstr>
      <vt:lpstr>Head</vt:lpstr>
      <vt:lpstr>Head</vt:lpstr>
      <vt:lpstr>Head</vt:lpstr>
      <vt:lpstr>Thorax</vt:lpstr>
      <vt:lpstr>Thorax</vt:lpstr>
      <vt:lpstr>Thorax</vt:lpstr>
      <vt:lpstr>Thorax</vt:lpstr>
      <vt:lpstr>Thorax</vt:lpstr>
      <vt:lpstr>Thorax</vt:lpstr>
      <vt:lpstr>Abdomen</vt:lpstr>
      <vt:lpstr>Abdomen</vt:lpstr>
      <vt:lpstr>Insect Internal Physiology</vt:lpstr>
      <vt:lpstr>Insect Internal Physiology</vt:lpstr>
      <vt:lpstr>Insect Internal Physiology</vt:lpstr>
      <vt:lpstr>Insect Internal Physiology</vt:lpstr>
      <vt:lpstr>What questions  do you have about the  insect anatomy?</vt:lpstr>
      <vt:lpstr>No Metamorphosis</vt:lpstr>
      <vt:lpstr>Simple Metamorphosis</vt:lpstr>
      <vt:lpstr>Simple Metamorphosis</vt:lpstr>
      <vt:lpstr>Complete Metamorphosis</vt:lpstr>
      <vt:lpstr>What questions  do you have about the  metamorphosis?</vt:lpstr>
      <vt:lpstr>Common  Orders of Insects</vt:lpstr>
      <vt:lpstr>Orthoptera               Crickets, grasshoppers, katydids</vt:lpstr>
      <vt:lpstr>Orthoptera  Crickets, grasshoppers, katydid</vt:lpstr>
      <vt:lpstr>Orthoptera  Crickets, grasshoppers, katydid</vt:lpstr>
      <vt:lpstr>Orthoptera  Crickets, grasshoppers, katydid</vt:lpstr>
      <vt:lpstr>What questions  do you have about  Orthoptera cricketes, grasshoppers and katydids?</vt:lpstr>
      <vt:lpstr>Dictyoptera  Suborder Blattaria Cockroach, woodroach</vt:lpstr>
      <vt:lpstr>Dictyoptera Suborder Blattaria Cockroach, woodroach</vt:lpstr>
      <vt:lpstr>Coleoptera       Beetles, weevils </vt:lpstr>
      <vt:lpstr>Coleoptera Beetles, weevils </vt:lpstr>
      <vt:lpstr>Coleoptera Beetles, weevils </vt:lpstr>
      <vt:lpstr>Coleoptera Beetles </vt:lpstr>
      <vt:lpstr>Coleoptera Leaf feeding beetles </vt:lpstr>
      <vt:lpstr>Coleoptera Shade tree borers</vt:lpstr>
      <vt:lpstr>Coleoptera Beneficials -- predators </vt:lpstr>
      <vt:lpstr>Coleoptera Beetles, grubs </vt:lpstr>
      <vt:lpstr>What questions  do you have about the  Coleoptera,  beetles?</vt:lpstr>
      <vt:lpstr>Hemiptera</vt:lpstr>
      <vt:lpstr>Hemiptera                               True bugs: plant bugs, squash bugs, stink bugs</vt:lpstr>
      <vt:lpstr>Hemiptera  True bugs: plant bugs, squash bugs, stink bugs</vt:lpstr>
      <vt:lpstr>Hemiptera True bugs: plant bugs, squash bugs, stink bugs</vt:lpstr>
      <vt:lpstr>Hemiptera True bugs: plant bugs, squash bugs, stink bugs</vt:lpstr>
      <vt:lpstr>Hemiptera True bugs: plant bugs, squash bugs, stink bugs</vt:lpstr>
      <vt:lpstr>Hemiptera Many of the Hemiptera are beneficials.</vt:lpstr>
      <vt:lpstr>Hemiptera True bugs: plant bugs, squash bugs, stink bugs</vt:lpstr>
      <vt:lpstr>What questions  do you have about the  Hemiptera,  true bugs?</vt:lpstr>
      <vt:lpstr>Hemiptera / Homoptera                             Aphids, cicadas, leafhoppers, mealybugs, scale, whiteflies, etc.  </vt:lpstr>
      <vt:lpstr>Hemiptera / Homoptera  Aphids, cicadas, leafhoppers, mealybugs, scale, whiteflies  </vt:lpstr>
      <vt:lpstr>Hemiptera / Homoptera  Aphids, cicadas, leafhoppers, mealybugs, scale, whiteflies  </vt:lpstr>
      <vt:lpstr>Hemiptera / Homoptera  Aphids, cicadas, leafhoppers, mealybugs, scale, whiteflies  </vt:lpstr>
      <vt:lpstr>Hemiptera / Homoptera  Aphids </vt:lpstr>
      <vt:lpstr>Hemiptera / Homoptera  Aphids </vt:lpstr>
      <vt:lpstr>Hemiptera / Homoptera  Aphids </vt:lpstr>
      <vt:lpstr>Hemiptera / Homoptera  Wooly aphids </vt:lpstr>
      <vt:lpstr>Hemiptera / Homoptera  Leafhoppers…  </vt:lpstr>
      <vt:lpstr>Hemiptera / Homoptera  Leafhoppers…  </vt:lpstr>
      <vt:lpstr>Hemiptera / Homoptera  Mealybugs </vt:lpstr>
      <vt:lpstr>Hemiptera / Homoptera  Psyllids  </vt:lpstr>
      <vt:lpstr>Hemiptera / Homoptera  Scale </vt:lpstr>
      <vt:lpstr>Hemiptera / Homoptera  Spittlebugs  </vt:lpstr>
      <vt:lpstr>Hemiptera / Homoptera  Whiteflies </vt:lpstr>
      <vt:lpstr>Hemiptera / Homoptera                             Aphids, cicadas, leafhoppers, mealybugs, scale, whiteflies, etc.  </vt:lpstr>
      <vt:lpstr>What questions  do you have about the  Homoptera?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Lepidoptera                          Butterflies, moths</vt:lpstr>
      <vt:lpstr>Lepidoptera Butterflies, moths</vt:lpstr>
      <vt:lpstr>Lepidoptera Butterflies, moths</vt:lpstr>
      <vt:lpstr>Lepidoptera Butterflies, moths, caterpillars</vt:lpstr>
      <vt:lpstr>What questions  do you have about the  Lepidoptera,  butterflies and moths?</vt:lpstr>
      <vt:lpstr>Hymenoptera Ants, bees, horntails, hornets, sawflies, wasps</vt:lpstr>
      <vt:lpstr>Sawflies and damage</vt:lpstr>
      <vt:lpstr>Sawfly larva or Caterpillar?</vt:lpstr>
      <vt:lpstr>Hymenoptera                           Ants, bees, horntails, hornets, sawflies, wasps</vt:lpstr>
      <vt:lpstr>Many of the Hymenoptera are beneficials.</vt:lpstr>
      <vt:lpstr>What questions  do you have about the  Hymenoptera,  ants, bees, sawflies,  and wasps?</vt:lpstr>
      <vt:lpstr>Diptera                                     Flies, gnats, midges, mosquitoes </vt:lpstr>
      <vt:lpstr>Diptera Flies, gnats, midges, mosquitoes </vt:lpstr>
      <vt:lpstr>Diptera Flies, gnats, midges, mosquitoes </vt:lpstr>
      <vt:lpstr>Diptera Flies, gnats, midges, mosquitoes </vt:lpstr>
      <vt:lpstr>Diptera Flies, gnats, midges, mosquitoes </vt:lpstr>
      <vt:lpstr>What questions  do you have about the  Diptera,  flies?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Caterpillar (Lepidoptera) OR  Sawfly Larva (Hymenoptera)?</vt:lpstr>
      <vt:lpstr>Caterpillar (Lepidoptera) OR  Sawfly Larva (Hymenoptera)?</vt:lpstr>
      <vt:lpstr>Beetle (Coleoptera) OR True Bug (Hemiptera)?</vt:lpstr>
      <vt:lpstr>Beetle (Coleoptera) OR True Bug (Hemiptera)?</vt:lpstr>
      <vt:lpstr>WINGED: Homoptera OR Hemiptera?</vt:lpstr>
      <vt:lpstr>WINGED: Homoptera OR Hemiptera?</vt:lpstr>
      <vt:lpstr>WINGLESS: Homoptera OR Hemiptera?</vt:lpstr>
      <vt:lpstr>WINGLESS: Homoptera OR Hemiptera?</vt:lpstr>
      <vt:lpstr>Diptera (fly) or Hymenoptera (bee, wasp)?</vt:lpstr>
      <vt:lpstr>Diptera (fly) or Hymenoptera (bee, wasp)?</vt:lpstr>
      <vt:lpstr>Maggot-like?</vt:lpstr>
      <vt:lpstr>Maggot-like?</vt:lpstr>
      <vt:lpstr>PowerPoint Presentation</vt:lpstr>
      <vt:lpstr>Working with a key</vt:lpstr>
      <vt:lpstr>Working with a key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 ID</dc:title>
  <dc:subject/>
  <dc:creator>David E Whiting</dc:creator>
  <cp:keywords/>
  <dc:description/>
  <cp:lastModifiedBy>Whiting,David</cp:lastModifiedBy>
  <cp:revision>131</cp:revision>
  <cp:lastPrinted>1998-07-03T16:47:26Z</cp:lastPrinted>
  <dcterms:created xsi:type="dcterms:W3CDTF">1998-07-03T16:48:21Z</dcterms:created>
  <dcterms:modified xsi:type="dcterms:W3CDTF">2015-01-17T16:17:36Z</dcterms:modified>
</cp:coreProperties>
</file>