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handoutMasterIdLst>
    <p:handoutMasterId r:id="rId115"/>
  </p:handoutMasterIdLst>
  <p:sldIdLst>
    <p:sldId id="513" r:id="rId2"/>
    <p:sldId id="525" r:id="rId3"/>
    <p:sldId id="769" r:id="rId4"/>
    <p:sldId id="583" r:id="rId5"/>
    <p:sldId id="642" r:id="rId6"/>
    <p:sldId id="855" r:id="rId7"/>
    <p:sldId id="587" r:id="rId8"/>
    <p:sldId id="815" r:id="rId9"/>
    <p:sldId id="853" r:id="rId10"/>
    <p:sldId id="854" r:id="rId11"/>
    <p:sldId id="677" r:id="rId12"/>
    <p:sldId id="816" r:id="rId13"/>
    <p:sldId id="817" r:id="rId14"/>
    <p:sldId id="682" r:id="rId15"/>
    <p:sldId id="818" r:id="rId16"/>
    <p:sldId id="686" r:id="rId17"/>
    <p:sldId id="819" r:id="rId18"/>
    <p:sldId id="820" r:id="rId19"/>
    <p:sldId id="821" r:id="rId20"/>
    <p:sldId id="822" r:id="rId21"/>
    <p:sldId id="823" r:id="rId22"/>
    <p:sldId id="824" r:id="rId23"/>
    <p:sldId id="825" r:id="rId24"/>
    <p:sldId id="694" r:id="rId25"/>
    <p:sldId id="695" r:id="rId26"/>
    <p:sldId id="707" r:id="rId27"/>
    <p:sldId id="770" r:id="rId28"/>
    <p:sldId id="713" r:id="rId29"/>
    <p:sldId id="711" r:id="rId30"/>
    <p:sldId id="712" r:id="rId31"/>
    <p:sldId id="708" r:id="rId32"/>
    <p:sldId id="702" r:id="rId33"/>
    <p:sldId id="703" r:id="rId34"/>
    <p:sldId id="704" r:id="rId35"/>
    <p:sldId id="705" r:id="rId36"/>
    <p:sldId id="709" r:id="rId37"/>
    <p:sldId id="714" r:id="rId38"/>
    <p:sldId id="710" r:id="rId39"/>
    <p:sldId id="701" r:id="rId40"/>
    <p:sldId id="831" r:id="rId41"/>
    <p:sldId id="832" r:id="rId42"/>
    <p:sldId id="833" r:id="rId43"/>
    <p:sldId id="834" r:id="rId44"/>
    <p:sldId id="643" r:id="rId45"/>
    <p:sldId id="836" r:id="rId46"/>
    <p:sldId id="837" r:id="rId47"/>
    <p:sldId id="838" r:id="rId48"/>
    <p:sldId id="839" r:id="rId49"/>
    <p:sldId id="840" r:id="rId50"/>
    <p:sldId id="841" r:id="rId51"/>
    <p:sldId id="842" r:id="rId52"/>
    <p:sldId id="843" r:id="rId53"/>
    <p:sldId id="844" r:id="rId54"/>
    <p:sldId id="845" r:id="rId55"/>
    <p:sldId id="846" r:id="rId56"/>
    <p:sldId id="847" r:id="rId57"/>
    <p:sldId id="858" r:id="rId58"/>
    <p:sldId id="859" r:id="rId59"/>
    <p:sldId id="646" r:id="rId60"/>
    <p:sldId id="848" r:id="rId61"/>
    <p:sldId id="441" r:id="rId62"/>
    <p:sldId id="442" r:id="rId63"/>
    <p:sldId id="648" r:id="rId64"/>
    <p:sldId id="449" r:id="rId65"/>
    <p:sldId id="443" r:id="rId66"/>
    <p:sldId id="444" r:id="rId67"/>
    <p:sldId id="445" r:id="rId68"/>
    <p:sldId id="446" r:id="rId69"/>
    <p:sldId id="649" r:id="rId70"/>
    <p:sldId id="424" r:id="rId71"/>
    <p:sldId id="419" r:id="rId72"/>
    <p:sldId id="651" r:id="rId73"/>
    <p:sldId id="650" r:id="rId74"/>
    <p:sldId id="417" r:id="rId75"/>
    <p:sldId id="552" r:id="rId76"/>
    <p:sldId id="653" r:id="rId77"/>
    <p:sldId id="652" r:id="rId78"/>
    <p:sldId id="654" r:id="rId79"/>
    <p:sldId id="655" r:id="rId80"/>
    <p:sldId id="656" r:id="rId81"/>
    <p:sldId id="657" r:id="rId82"/>
    <p:sldId id="793" r:id="rId83"/>
    <p:sldId id="794" r:id="rId84"/>
    <p:sldId id="795" r:id="rId85"/>
    <p:sldId id="796" r:id="rId86"/>
    <p:sldId id="797" r:id="rId87"/>
    <p:sldId id="798" r:id="rId88"/>
    <p:sldId id="799" r:id="rId89"/>
    <p:sldId id="800" r:id="rId90"/>
    <p:sldId id="801" r:id="rId91"/>
    <p:sldId id="802" r:id="rId92"/>
    <p:sldId id="803" r:id="rId93"/>
    <p:sldId id="804" r:id="rId94"/>
    <p:sldId id="857" r:id="rId95"/>
    <p:sldId id="771" r:id="rId96"/>
    <p:sldId id="772" r:id="rId97"/>
    <p:sldId id="773" r:id="rId98"/>
    <p:sldId id="774" r:id="rId99"/>
    <p:sldId id="775" r:id="rId100"/>
    <p:sldId id="776" r:id="rId101"/>
    <p:sldId id="777" r:id="rId102"/>
    <p:sldId id="780" r:id="rId103"/>
    <p:sldId id="778" r:id="rId104"/>
    <p:sldId id="779" r:id="rId105"/>
    <p:sldId id="670" r:id="rId106"/>
    <p:sldId id="671" r:id="rId107"/>
    <p:sldId id="672" r:id="rId108"/>
    <p:sldId id="673" r:id="rId109"/>
    <p:sldId id="674" r:id="rId110"/>
    <p:sldId id="860" r:id="rId111"/>
    <p:sldId id="861" r:id="rId112"/>
    <p:sldId id="647" r:id="rId113"/>
  </p:sldIdLst>
  <p:sldSz cx="9144000" cy="6858000" type="screen4x3"/>
  <p:notesSz cx="6858000" cy="90773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36">
          <p15:clr>
            <a:srgbClr val="A4A3A4"/>
          </p15:clr>
        </p15:guide>
        <p15:guide id="2" orient="horz" pos="432">
          <p15:clr>
            <a:srgbClr val="A4A3A4"/>
          </p15:clr>
        </p15:guide>
        <p15:guide id="3" orient="horz" pos="1344">
          <p15:clr>
            <a:srgbClr val="A4A3A4"/>
          </p15:clr>
        </p15:guide>
        <p15:guide id="4" orient="horz" pos="1920">
          <p15:clr>
            <a:srgbClr val="A4A3A4"/>
          </p15:clr>
        </p15:guide>
        <p15:guide id="5" pos="5328">
          <p15:clr>
            <a:srgbClr val="A4A3A4"/>
          </p15:clr>
        </p15:guide>
        <p15:guide id="6" pos="432">
          <p15:clr>
            <a:srgbClr val="A4A3A4"/>
          </p15:clr>
        </p15:guide>
        <p15:guide id="7" pos="2880">
          <p15:clr>
            <a:srgbClr val="A4A3A4"/>
          </p15:clr>
        </p15:guide>
        <p15:guide id="8" pos="6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5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FFFF"/>
    <a:srgbClr val="3333FF"/>
    <a:srgbClr val="CCECFF"/>
    <a:srgbClr val="00CC66"/>
    <a:srgbClr val="33CC33"/>
    <a:srgbClr val="3333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preferSingleView="1">
    <p:restoredLeft sz="27996" autoAdjust="0"/>
    <p:restoredTop sz="98144" autoAdjust="0"/>
  </p:normalViewPr>
  <p:slideViewPr>
    <p:cSldViewPr>
      <p:cViewPr varScale="1">
        <p:scale>
          <a:sx n="83" d="100"/>
          <a:sy n="83" d="100"/>
        </p:scale>
        <p:origin x="-1258" y="-58"/>
      </p:cViewPr>
      <p:guideLst>
        <p:guide orient="horz" pos="3936"/>
        <p:guide orient="horz" pos="432"/>
        <p:guide orient="horz" pos="1344"/>
        <p:guide orient="horz" pos="1920"/>
        <p:guide pos="5328"/>
        <p:guide pos="432"/>
        <p:guide pos="2880"/>
        <p:guide pos="67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-774" y="1422"/>
      </p:cViewPr>
      <p:guideLst>
        <p:guide orient="horz" pos="285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74.xml"/><Relationship Id="rId3" Type="http://schemas.openxmlformats.org/officeDocument/2006/relationships/slide" Target="slides/slide61.xml"/><Relationship Id="rId7" Type="http://schemas.openxmlformats.org/officeDocument/2006/relationships/slide" Target="slides/slide71.xml"/><Relationship Id="rId2" Type="http://schemas.openxmlformats.org/officeDocument/2006/relationships/slide" Target="slides/slide60.xml"/><Relationship Id="rId1" Type="http://schemas.openxmlformats.org/officeDocument/2006/relationships/slide" Target="slides/slide8.xml"/><Relationship Id="rId6" Type="http://schemas.openxmlformats.org/officeDocument/2006/relationships/slide" Target="slides/slide64.xml"/><Relationship Id="rId5" Type="http://schemas.openxmlformats.org/officeDocument/2006/relationships/slide" Target="slides/slide63.xml"/><Relationship Id="rId4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Text Box 6">
            <a:extLst>
              <a:ext uri="{FF2B5EF4-FFF2-40B4-BE49-F238E27FC236}">
                <a16:creationId xmlns:a16="http://schemas.microsoft.com/office/drawing/2014/main" id="{D5272438-9A3A-4B5E-8ACA-87AB9A770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05800"/>
            <a:ext cx="2667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1" rIns="91423" bIns="457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en-US" sz="1300">
                <a:latin typeface="Arial" panose="020B0604020202020204" pitchFamily="34" charset="0"/>
              </a:rPr>
              <a:t>OS-Plant ID.ppt, page </a:t>
            </a:r>
            <a:fld id="{5C80CAE7-9A0C-4C3B-857D-F06E1F687840}" type="slidenum">
              <a:rPr lang="en-US" altLang="en-US" sz="1300" smtClean="0">
                <a:latin typeface="Arial" panose="020B0604020202020204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en-US" sz="130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>
            <a:extLst>
              <a:ext uri="{FF2B5EF4-FFF2-40B4-BE49-F238E27FC236}">
                <a16:creationId xmlns:a16="http://schemas.microsoft.com/office/drawing/2014/main" id="{1476166E-B150-4ABA-992C-D5E1EE74B9D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43" name="Rectangle 3">
            <a:extLst>
              <a:ext uri="{FF2B5EF4-FFF2-40B4-BE49-F238E27FC236}">
                <a16:creationId xmlns:a16="http://schemas.microsoft.com/office/drawing/2014/main" id="{8EA8ECBC-EF1B-490B-8CDF-5FD1496E5B7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E120B67-0D37-4B4A-B68A-9D8BBCB4A89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7388"/>
            <a:ext cx="4568825" cy="3427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45" name="Rectangle 5">
            <a:extLst>
              <a:ext uri="{FF2B5EF4-FFF2-40B4-BE49-F238E27FC236}">
                <a16:creationId xmlns:a16="http://schemas.microsoft.com/office/drawing/2014/main" id="{44C1ECF9-DD87-4F39-A968-E56C41A2F72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446" name="Rectangle 6">
            <a:extLst>
              <a:ext uri="{FF2B5EF4-FFF2-40B4-BE49-F238E27FC236}">
                <a16:creationId xmlns:a16="http://schemas.microsoft.com/office/drawing/2014/main" id="{9381D1C2-5092-472C-A8D9-DC970620B8E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106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1" rIns="91423" bIns="4571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47" name="Rectangle 7">
            <a:extLst>
              <a:ext uri="{FF2B5EF4-FFF2-40B4-BE49-F238E27FC236}">
                <a16:creationId xmlns:a16="http://schemas.microsoft.com/office/drawing/2014/main" id="{450E8D49-D019-4C00-812E-BDBCC37852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106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1" rIns="91423" bIns="4571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 smtClean="0"/>
            </a:lvl1pPr>
          </a:lstStyle>
          <a:p>
            <a:pPr>
              <a:defRPr/>
            </a:pPr>
            <a:fld id="{C88FD0E0-2D63-45A6-A6D8-3EA22DB08A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29F414D5-304F-4B49-A998-BF8975E787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E1F5D956-7E6C-4936-8B0D-FF10D302E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7DDF23D6-D558-416F-ADB4-5C1A499D4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A951E6-AF3A-4067-BDFE-A5B8DB85AC97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8C69575D-2764-4DE8-AD44-3DD0F84A90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079EE6E0-F949-4B71-91FD-042A186FF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CFB8C418-9D0A-4A75-A20A-7204BCF22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62D67B-D47E-4E8C-938E-1D9978D51DCA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6DF2A64C-2BB4-4020-878B-AF39ADF5EC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E59D69BA-B883-4A80-8AF9-87A171C1F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B3CEB9F0-B9D2-4162-8084-4A64C6EAE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98AA40-C564-432A-86F2-59CF3FBC5B10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ADC427D8-8501-4876-B238-7010F6976E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15770D1D-CBA1-4586-8B8E-2DC45CD47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CDC782D6-F1C5-4B58-9223-B4EB7C6C6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BBDD28-6F90-4280-9C13-7D31D21429AA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7643E078-72B7-41E8-B42D-9A137C5EE8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1C0BE599-2A4E-45BC-84D5-4D1521ABF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1BC2EE29-E231-494C-873F-10E87F7604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852CF9-A3E9-4235-BF8C-6F330982FE9A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64CA3C7B-5103-4BC4-BB9D-86052F16FE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19024EA6-0A10-400A-A47C-CE8CEA98F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B801BAFD-19BF-476B-A576-CBFF8CC98B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031244-39AF-4800-9FDC-4C9FFB0FC72F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B68E5F26-DA3C-4997-9CA5-2ECDCE321A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BF82B42A-3E52-40A6-BBF2-C1D1FEF8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D1740FB7-83B6-456A-ACF3-FCCC582FB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F8CA0F-4E12-4086-AAB3-7462F91BD349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07ED702E-2429-4F8C-83B5-9924D45961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A1CD8AF9-7AFE-422F-AFC9-059CAE2CDD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148FF93C-10C3-45BE-BDE5-6583B091C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F9AA9-04AD-47F7-8E42-BFE75FAD0A9D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6D7B9718-0283-46F2-BC2B-10CFCDBD17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DF0DED9A-6F20-444F-8341-0E98A81BD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97C0F7FA-8627-4E9B-8E00-F931EA076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8D6EE5-AA4F-4B43-86B1-B88BF403CFE2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2BCCCC67-B8C8-49E6-A7F2-3E6683F5C1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DF4BCACE-A9D1-40EE-B9B4-60BF1F531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539FD6D1-3A05-4E85-914B-CECF50B5D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2A54A9-06C9-4059-938A-AA28B3E00E00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1F68B2B0-CB03-440B-8F8C-30BA328043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C0BAF4F3-3DDB-450D-93AA-56C52BCE4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E496CF65-5756-49FD-89E6-9640D1D11A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48956F-0E59-4666-B5BD-5E6FA528BA06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9AEBCEA9-05BB-47D8-A6FC-29A5518EFB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CF6D6140-2064-4F83-B29C-0DD38456C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83F16BA3-B6FC-40D0-BCD5-E50E8C20D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1FE34C-5150-43BB-8442-DE740D879010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F2946CE9-125D-456B-B102-54C0C3AFE7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EB3B3849-E044-4E3E-9E54-DCD2BEE01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21FBF45D-F34F-4B35-8892-9CE4DD8AFA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2DE92A-8557-4BAD-953B-A20FE52C74BC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C6B634AC-64DF-41DE-A461-3EA319C19E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16931566-6D55-4079-B3DC-1FD1E8412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D5A60997-A18F-422C-BDA0-A88CB52F2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F6825E-C8D3-44F0-9AB2-D8CEC0857534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8464C152-143E-43BD-925E-D343A51E05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21713"/>
            <a:ext cx="2971800" cy="454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871388-D881-4DD3-B9F5-BDA777037A4B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69CFACC5-78C7-4CEB-9F39-FB255654B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8975"/>
            <a:ext cx="4518025" cy="3389313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E63558EA-413A-434D-A307-9FD43879C1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13238"/>
            <a:ext cx="5029200" cy="408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Questions pause slide for on-site instructors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000">
                <a:latin typeface="Arial" panose="020B0604020202020204" pitchFamily="34" charset="0"/>
              </a:rPr>
              <a:t>Line drawing: Microsoft clipart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4A733686-56A3-458C-AF2F-92A62B9AAA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0B3CBC7C-FB13-4593-BEB5-6AF82929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A4E6BF73-DB0B-45E3-91BF-E0587B634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F711A2-760F-4A09-8801-B966582C4E3A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F5751B38-724B-40C5-AD05-90F50D1DBF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0A96C46C-6BF3-4FEE-986B-2BE83B31A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DC37D3C3-E741-488C-B89D-D04C328517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2F0006-3D15-44FA-9F84-74FDEC889B12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59C305D8-310D-4A9E-8391-59B3F869A8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7708A065-5AC5-4DB9-AFE4-9CF11FA6E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E2A68836-4093-4B40-B538-D416FDDC1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6554A5-316A-4F66-A2FE-7B6910803DA9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71E910B2-C01B-402E-A3CB-4527051421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219E4167-CC74-4B8D-9EA8-D9A0B7B97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F0C27260-7EAC-4038-991B-B3EE99033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F481D8-A689-4F97-9620-114A0FD60DED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0D84B6C4-4BD0-4ADB-BE97-E2784247B2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91D15F8C-E073-40BD-9AF5-0166BFD70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40658BED-1DA8-415B-816E-0D4DB61A9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EE517E-EEC3-4F9E-9602-3937BD12D127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1CC460F6-0C89-4CCC-AC45-6BC1057D66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53259083-FD20-49DD-8CC1-DDA291EDF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B50E5915-4DA0-4CCB-8C86-7B6711739B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0A5565-BE3B-41DA-A618-39EDA1F93A41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C49960A6-C00E-41FD-98D8-09ECF0E3D6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0BEA7553-6668-4471-8A6B-5A548BC93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FF269CFC-D7E5-4B5E-8CB0-D4DDF79CC2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372043-8B89-4DAE-8B0C-8C791DF37DB1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A57AAE2A-BA8D-44F7-A337-4DC234181D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1DDD037F-CBCE-4FFE-AFB0-A523725B1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4D636A47-82F8-4515-BBB3-D7B09821CE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C9764D-4701-483F-A266-4E0F0FC8F040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C1217433-4214-4172-8783-8E8FD60ABF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E537003A-F925-4758-93EC-9F90EDD54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9D5FFF61-61BD-4771-9B89-E4B6F7E47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BCC948-BD32-49A4-9BEA-3763C57C91D0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47CC7B86-37BF-4E1D-B69E-63BBBE39BB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80F55164-E814-4D1B-92FD-11C8FBBCE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758DD0CC-6ECC-4034-BE48-B6C25CD79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F0F895-7893-4A33-9DBD-8911039A0C11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B0AA2C91-CDB3-4770-B7F3-65D7B18766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3AFC5612-1311-4FC2-BD27-A25C93939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1735D129-7148-4FEB-8DDD-554F9DFED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C6569B-8A4A-404E-80BD-BFB126A2A6DE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A2A32579-69E8-4132-B449-1532113F49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2932F383-6A67-4592-8F11-581DAF996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0D108A6F-32DE-4100-8861-4EB2E1E61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028982-E91F-4332-992D-AD00D17AB9F0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9D7021C0-7F76-4642-B9E0-A0D7AB8980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55717079-EE36-4962-800E-EFCF1C4B8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19749EB0-CFDE-4CB2-B113-9B7D39E32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0A178F-B8DF-4FD1-A2E4-513D69C5301B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EA6BF847-7EFB-4CC0-84A3-E9BE2F0B06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260E8474-1BFD-4AC8-8E15-85575CFC7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42CC2251-179F-4F7A-AC3B-278032A2A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EF2E98-ABFE-4D30-ADD4-7E508B2F3E2B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B8DE81D1-F4B3-4E6A-BFE5-BEF88F4B75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8B3FE1A7-8353-402E-877F-91DCFC3EC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CA64CB09-2095-4A3F-8F61-BDD4B5F902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C1F477-A593-46F6-9F0A-AC52AA7BEABA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25713489-691E-4396-912D-410D86B939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21713"/>
            <a:ext cx="2971800" cy="454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23C336-60CF-4DB3-94CB-47ED4B477813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DB37D4CE-36DE-44D6-BF25-8C42ED93E9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8975"/>
            <a:ext cx="4518025" cy="3389313"/>
          </a:xfrm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C098BEEF-77B3-4800-A9E5-33FDD10522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13238"/>
            <a:ext cx="5029200" cy="408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Questions pause slide for on-site instructors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000">
                <a:latin typeface="Arial" panose="020B0604020202020204" pitchFamily="34" charset="0"/>
              </a:rPr>
              <a:t>Line drawing: Microsoft clipart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BB2E1DD0-21D4-43D2-BF10-08BEADD034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F729F39F-1EEC-4EF7-939A-836DC2076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712DD3FF-AE16-4153-B268-7F326E615A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67537A-5D9C-4319-9669-82AF096C21DE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>
            <a:extLst>
              <a:ext uri="{FF2B5EF4-FFF2-40B4-BE49-F238E27FC236}">
                <a16:creationId xmlns:a16="http://schemas.microsoft.com/office/drawing/2014/main" id="{BA6AAC7D-5518-4917-AC88-72B447D354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>
            <a:extLst>
              <a:ext uri="{FF2B5EF4-FFF2-40B4-BE49-F238E27FC236}">
                <a16:creationId xmlns:a16="http://schemas.microsoft.com/office/drawing/2014/main" id="{769B7383-3C69-4D5D-9AB1-C5E3F7AEC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A0142319-CF32-4F22-A6DE-C214308D8F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1559EA-8D94-4261-8110-0C7D15289B39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DBBD30EA-BC9E-48B3-BF53-1185B54CCE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08829C4D-8551-4813-AA9D-64973790D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2CBEF0D7-8B90-45CF-B7E1-8CBCDE1E9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54BA82-2953-4AED-8E4D-1A506DC7DDBA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1C585A88-8707-4E6A-84E0-5B0023190C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575538F2-13AD-45F5-B420-7137B478B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732FBAC2-5133-4BD7-BF5B-1D930037C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4B6E07-09EC-411D-84B0-B7B4FA8A2B81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E9765C80-FDD3-4F27-8C19-501555AC62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6FEBF7EE-B323-4939-BACE-3AE4AEE2E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B934708D-74C6-4F80-91BB-65C405E83D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532201-87B2-4E58-B39E-16D62079E1D1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603B19AC-F176-4247-9EC7-764B9C97CF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21713"/>
            <a:ext cx="2971800" cy="454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B2EB6C-0611-4197-8E1F-E627ACBA9EB3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52E111AC-8219-4C9E-899C-B416D26CE1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8975"/>
            <a:ext cx="4518025" cy="3389313"/>
          </a:xfrm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6E95A8F8-33D4-470B-BDA7-552939B71F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13238"/>
            <a:ext cx="5029200" cy="408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Questions pause slide for on-site instructors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000">
                <a:latin typeface="Arial" panose="020B0604020202020204" pitchFamily="34" charset="0"/>
              </a:rPr>
              <a:t>Line drawing: Microsoft clipart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>
            <a:extLst>
              <a:ext uri="{FF2B5EF4-FFF2-40B4-BE49-F238E27FC236}">
                <a16:creationId xmlns:a16="http://schemas.microsoft.com/office/drawing/2014/main" id="{EFEE61A2-9A5E-4229-B64D-9996B0E7A1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>
            <a:extLst>
              <a:ext uri="{FF2B5EF4-FFF2-40B4-BE49-F238E27FC236}">
                <a16:creationId xmlns:a16="http://schemas.microsoft.com/office/drawing/2014/main" id="{F03E1BB6-91C5-4FB4-B80D-8DFE5A28D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3188" name="Slide Number Placeholder 3">
            <a:extLst>
              <a:ext uri="{FF2B5EF4-FFF2-40B4-BE49-F238E27FC236}">
                <a16:creationId xmlns:a16="http://schemas.microsoft.com/office/drawing/2014/main" id="{1CBA5C19-5F80-4C91-A18C-49EA5A5EEE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34BAEA-4075-4D03-A5AB-FC2281FAB71A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80CA626F-3EB2-42C8-AEE3-F18F37752F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66A884FF-AFC3-471F-9B7C-78C5EBA81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D6CA1656-B33F-40B3-BAA0-83AA90772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8A293D-D25F-4884-8ADE-FC61AB7B6C65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F56A1CFF-C74D-4A54-82BE-D206DB9243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D1DCF72A-F2A0-4902-932B-BA110C584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id="{EA9DB7BE-B426-4108-BEF1-05C1706C79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6D4905-6023-4F24-8EE4-29417EF11267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47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>
            <a:extLst>
              <a:ext uri="{FF2B5EF4-FFF2-40B4-BE49-F238E27FC236}">
                <a16:creationId xmlns:a16="http://schemas.microsoft.com/office/drawing/2014/main" id="{0C2D7D5D-D7A5-4935-89B8-C9961081EF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>
            <a:extLst>
              <a:ext uri="{FF2B5EF4-FFF2-40B4-BE49-F238E27FC236}">
                <a16:creationId xmlns:a16="http://schemas.microsoft.com/office/drawing/2014/main" id="{D555B3E9-15CC-42F0-AB43-A998DFFC2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9332" name="Slide Number Placeholder 3">
            <a:extLst>
              <a:ext uri="{FF2B5EF4-FFF2-40B4-BE49-F238E27FC236}">
                <a16:creationId xmlns:a16="http://schemas.microsoft.com/office/drawing/2014/main" id="{7E7A4F79-AFC8-4284-AAFD-CA7878B439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5E0A44-1F89-40E3-BD0A-EBEE5FD01A32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48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F056FC6A-0DC6-404D-BA4B-4B1FF853B0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06CDE787-4CED-4629-AC99-21F3CA356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1380" name="Slide Number Placeholder 3">
            <a:extLst>
              <a:ext uri="{FF2B5EF4-FFF2-40B4-BE49-F238E27FC236}">
                <a16:creationId xmlns:a16="http://schemas.microsoft.com/office/drawing/2014/main" id="{A32B64CD-3DC0-4C1F-BEFE-008371716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829D5F-50D6-4D79-B636-1750AB3AC716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49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B8605460-17A6-49C2-9020-9428173428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6F407B93-1619-481B-8344-F240EA723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EF5D75D4-7B12-4F14-9CA5-61880DBD73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643CBB-82BA-441E-84F8-534F36483B6F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50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>
            <a:extLst>
              <a:ext uri="{FF2B5EF4-FFF2-40B4-BE49-F238E27FC236}">
                <a16:creationId xmlns:a16="http://schemas.microsoft.com/office/drawing/2014/main" id="{F8D30BF4-02DA-4AB7-8672-2256C4BDB0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>
            <a:extLst>
              <a:ext uri="{FF2B5EF4-FFF2-40B4-BE49-F238E27FC236}">
                <a16:creationId xmlns:a16="http://schemas.microsoft.com/office/drawing/2014/main" id="{0463C0C4-F2E4-421B-9818-16858561B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5476" name="Slide Number Placeholder 3">
            <a:extLst>
              <a:ext uri="{FF2B5EF4-FFF2-40B4-BE49-F238E27FC236}">
                <a16:creationId xmlns:a16="http://schemas.microsoft.com/office/drawing/2014/main" id="{955445BC-F26B-41C7-90A8-BE910600F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24F29D-C8BB-4319-831A-BBB563EE4FB3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51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664853C0-FC59-4078-AFD6-B68AB8F617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3D701279-B9C5-4196-A2C6-A745ECEA1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AF7184F1-549B-4901-BF3C-0DB9F6963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C5A732-6242-4FAA-9901-D92AEDDCE868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>
            <a:extLst>
              <a:ext uri="{FF2B5EF4-FFF2-40B4-BE49-F238E27FC236}">
                <a16:creationId xmlns:a16="http://schemas.microsoft.com/office/drawing/2014/main" id="{FB88FDF3-E46D-4066-80F0-6DCF5D16AE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>
            <a:extLst>
              <a:ext uri="{FF2B5EF4-FFF2-40B4-BE49-F238E27FC236}">
                <a16:creationId xmlns:a16="http://schemas.microsoft.com/office/drawing/2014/main" id="{433514B2-6EB7-4E79-B08F-026D81B1D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7524" name="Slide Number Placeholder 3">
            <a:extLst>
              <a:ext uri="{FF2B5EF4-FFF2-40B4-BE49-F238E27FC236}">
                <a16:creationId xmlns:a16="http://schemas.microsoft.com/office/drawing/2014/main" id="{67A4C37E-1875-48A8-9369-160CE0394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C79AC1-82A0-4978-A2DD-7CDFE4CCA238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52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>
            <a:extLst>
              <a:ext uri="{FF2B5EF4-FFF2-40B4-BE49-F238E27FC236}">
                <a16:creationId xmlns:a16="http://schemas.microsoft.com/office/drawing/2014/main" id="{3C7E99E3-0043-41EA-80C8-90483C7DF2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>
            <a:extLst>
              <a:ext uri="{FF2B5EF4-FFF2-40B4-BE49-F238E27FC236}">
                <a16:creationId xmlns:a16="http://schemas.microsoft.com/office/drawing/2014/main" id="{B21A00C8-3CDD-4D61-9477-8A1862681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9572" name="Slide Number Placeholder 3">
            <a:extLst>
              <a:ext uri="{FF2B5EF4-FFF2-40B4-BE49-F238E27FC236}">
                <a16:creationId xmlns:a16="http://schemas.microsoft.com/office/drawing/2014/main" id="{F3925EC6-BC6C-48E3-9EA0-4216E0850B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38D056-2B48-4C1A-A4CA-961F91313D42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53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49EF0802-9D8E-49C1-AB79-68B6B28B93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528E6B07-54C2-4E7E-A22F-26D6DD6A0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FB94C368-2FB9-409B-A4EA-A98A0139D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3344C-74A1-4C2D-BCB0-00CEEACD8F3B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54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>
            <a:extLst>
              <a:ext uri="{FF2B5EF4-FFF2-40B4-BE49-F238E27FC236}">
                <a16:creationId xmlns:a16="http://schemas.microsoft.com/office/drawing/2014/main" id="{68ADD352-C1DE-4254-9B05-EE6D491E89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>
            <a:extLst>
              <a:ext uri="{FF2B5EF4-FFF2-40B4-BE49-F238E27FC236}">
                <a16:creationId xmlns:a16="http://schemas.microsoft.com/office/drawing/2014/main" id="{4ABC7F3C-0792-410A-90CC-BACA8E76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3668" name="Slide Number Placeholder 3">
            <a:extLst>
              <a:ext uri="{FF2B5EF4-FFF2-40B4-BE49-F238E27FC236}">
                <a16:creationId xmlns:a16="http://schemas.microsoft.com/office/drawing/2014/main" id="{CF973741-2BD4-4771-BD2D-2DFB71674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4EF03A-61A7-4C11-8E4D-D9ECD9E955CF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55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CFFED50B-FDDD-4F5B-8068-D93303E61C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21713"/>
            <a:ext cx="2971800" cy="454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CBD7D7-C343-42A6-9132-713F6D5DFE8A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56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D8DB28D9-3A2D-4A54-81B6-2AE8777FAC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0563"/>
            <a:ext cx="4518025" cy="3387725"/>
          </a:xfrm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A3D62887-3E92-4CED-9D22-A46CEF1A3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13238"/>
            <a:ext cx="5029200" cy="408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Questions pause slide for on-site instructors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000">
                <a:latin typeface="Arial" panose="020B0604020202020204" pitchFamily="34" charset="0"/>
              </a:rPr>
              <a:t>Line drawing: Microsoft clipart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4711214B-6B14-4338-8496-99FEF86208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C062DF25-D338-4E6A-A7A3-D63285F71C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97" tIns="44306" rIns="90197" bIns="44306"/>
          <a:lstStyle/>
          <a:p>
            <a:r>
              <a:rPr lang="en-US" altLang="en-US" sz="1600">
                <a:latin typeface="Tahoma" panose="020B0604030504040204" pitchFamily="34" charset="0"/>
                <a:cs typeface="Tahoma" panose="020B0604030504040204" pitchFamily="34" charset="0"/>
              </a:rPr>
              <a:t>Point students to worksheet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1C38751D-FC78-4D0A-8A04-80A7271D93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8177AF-43C1-40F7-B4B9-F2A5051E10CF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81634019-CAC0-439F-976A-9AC716AF5D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solidFill>
            <a:srgbClr val="FFFFFF"/>
          </a:solidFill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EB6BAAB9-377C-42E0-BA80-A0E8BBFD1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204" tIns="44102" rIns="88204" bIns="44102"/>
          <a:lstStyle/>
          <a:p>
            <a:r>
              <a:rPr lang="en-US" altLang="en-US">
                <a:latin typeface="Arial" panose="020B0604020202020204" pitchFamily="34" charset="0"/>
              </a:rPr>
              <a:t>Leaf arrangement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Review terms.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B1928D17-0876-48A5-948B-B7A5D8B8A9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A96909-2D2B-4B16-963A-F5917E02F525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id="{BC2ABE10-D68D-4961-A8C1-66E6B6E3FA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solidFill>
            <a:srgbClr val="FFFFFF"/>
          </a:solidFill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ABFB2373-522C-45F4-8AF8-5A360F1ED0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204" tIns="44102" rIns="88204" bIns="44102"/>
          <a:lstStyle/>
          <a:p>
            <a:r>
              <a:rPr lang="en-US" altLang="en-US">
                <a:latin typeface="Arial" panose="020B0604020202020204" pitchFamily="34" charset="0"/>
              </a:rPr>
              <a:t>Leaflet arrangement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Review terms.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2nd mouse click add text box below drawings --</a:t>
            </a:r>
          </a:p>
          <a:p>
            <a:r>
              <a:rPr lang="en-US" altLang="en-US">
                <a:latin typeface="Arial" panose="020B0604020202020204" pitchFamily="34" charset="0"/>
              </a:rPr>
              <a:t>How can you tell if it is a leaf or a leaflet?  A bud is found at the base of the leaf.  Look for the bud.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65AA3049-8E10-4D6F-8383-380E1D573A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BED5F8-8D74-4FCE-8975-DF63D6EF39E8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CAC4684C-CFB8-45EE-B655-3C2CA8444F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solidFill>
            <a:srgbClr val="FFFFFF"/>
          </a:solidFill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4E6FE99F-26DF-4D6B-B3F4-BD417061E5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204" tIns="44102" rIns="88204" bIns="44102"/>
          <a:lstStyle/>
          <a:p>
            <a:r>
              <a:rPr lang="en-US" altLang="en-US">
                <a:latin typeface="Arial" panose="020B0604020202020204" pitchFamily="34" charset="0"/>
              </a:rPr>
              <a:t>Leaflet arrangement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Review terms.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2nd mouse click add text box below drawings --</a:t>
            </a:r>
          </a:p>
          <a:p>
            <a:r>
              <a:rPr lang="en-US" altLang="en-US">
                <a:latin typeface="Arial" panose="020B0604020202020204" pitchFamily="34" charset="0"/>
              </a:rPr>
              <a:t>How can you tell if it is a leaf or a leaflet?  A bud is found at the base of the leaf.  Look for the bud.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DC2F21B1-10C7-4654-8CD4-FBCC7533C1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71090B-0EFB-4C77-95A0-7E8ED176F288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C8571597-E320-4D84-A463-3C5E53D540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solidFill>
            <a:srgbClr val="FFFFFF"/>
          </a:solidFill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86A46880-41BA-45A0-BB6A-9A7F4E204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204" tIns="44102" rIns="88204" bIns="44102"/>
          <a:lstStyle/>
          <a:p>
            <a:r>
              <a:rPr lang="en-US" altLang="en-US">
                <a:latin typeface="Arial" panose="020B0604020202020204" pitchFamily="34" charset="0"/>
              </a:rPr>
              <a:t>Leaf venation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Review terms.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2A926B48-002D-4235-9055-329D0EFF29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21713"/>
            <a:ext cx="2971800" cy="454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5BE911-1965-4685-981E-D40711B92413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AE60F1CB-C2F0-44DE-8C9D-B9D767F05A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8975"/>
            <a:ext cx="4518025" cy="3389313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0E00A988-2D06-49EE-9844-483114124B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13238"/>
            <a:ext cx="5029200" cy="408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Questions pause slide for on-site instructors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000">
                <a:latin typeface="Arial" panose="020B0604020202020204" pitchFamily="34" charset="0"/>
              </a:rPr>
              <a:t>Line drawing: Microsoft clipart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id="{BCC6EBAE-35ED-489C-98FA-38BCF9DEB7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AE1312-AFAB-4200-A65D-D95DE834B281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id="{BDDD7562-A6E2-44E8-BC64-02D44A5834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solidFill>
            <a:srgbClr val="FFFFFF"/>
          </a:solidFill>
          <a:ln/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B0ECD5A0-C0B9-47FB-9A61-0AC7D93660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204" tIns="44102" rIns="88204" bIns="44102"/>
          <a:lstStyle/>
          <a:p>
            <a:r>
              <a:rPr lang="en-US" altLang="en-US">
                <a:latin typeface="Arial" panose="020B0604020202020204" pitchFamily="34" charset="0"/>
              </a:rPr>
              <a:t>Leaf shape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There is no magic point when a oval shape become a lanceoloate shape.  It’s a judgment call.  You have to guess what the author of the key was thinking.  Look at several leaves and some differences will occur.  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Remind students that they do not need to memorize terms, rather look them up as needed in a identification process.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8E0B7B07-C4BB-46E0-B021-B5A67A7B45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089588-25B1-449C-ACAC-BF458F90817D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C483EF4B-3F57-4E73-B4E9-89CFD90E83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solidFill>
            <a:srgbClr val="FFFFFF"/>
          </a:solidFill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57556EDB-F5EF-45B8-BA13-5A632DE6D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204" tIns="44102" rIns="88204" bIns="44102"/>
          <a:lstStyle/>
          <a:p>
            <a:r>
              <a:rPr lang="en-US" altLang="en-US">
                <a:latin typeface="Arial" panose="020B0604020202020204" pitchFamily="34" charset="0"/>
              </a:rPr>
              <a:t>Leaf tip shape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There is no magic point when a acuminate shape become an acute shape.  It’s a judgment call.  You have to guess what the author of the key was thinking.  Look at several leaves and some differences will occur.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Remind students that they do not need to memorize terms, rather look them up as needed in a identification process.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1160D3F5-582A-4359-B6BE-B90C260868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6061F1-D319-40B0-9B73-1E15DF521DD4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4C426442-A943-496E-829C-01B2B37D3E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solidFill>
            <a:srgbClr val="FFFFFF"/>
          </a:solidFill>
          <a:ln/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CBBE20CF-27B8-4F08-A767-E179517EF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204" tIns="44102" rIns="88204" bIns="44102"/>
          <a:lstStyle/>
          <a:p>
            <a:r>
              <a:rPr lang="en-US" altLang="en-US">
                <a:latin typeface="Arial" panose="020B0604020202020204" pitchFamily="34" charset="0"/>
              </a:rPr>
              <a:t>Leaf base shape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There is no magic point when a obliquel shape become a rounded shape.  It’s a judgment call.  You have to guess what the author of the key was thinking.  Look at several leaves and some differences will occur.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Remind students that they do not need to memorize terms, rather look them up as needed in a identification process.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:a16="http://schemas.microsoft.com/office/drawing/2014/main" id="{5E2DD3DF-9D72-46B0-9EA0-3E5D8F20A7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141196-19A5-4240-A2AC-2A674DEF49B6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6771B36D-7ED2-4B2D-B7AB-9EE2597F56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solidFill>
            <a:srgbClr val="FFFFFF"/>
          </a:solidFill>
          <a:ln/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F5FB32E6-80BD-4702-9893-9E10FC77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204" tIns="44102" rIns="88204" bIns="44102"/>
          <a:lstStyle/>
          <a:p>
            <a:r>
              <a:rPr lang="en-US" altLang="en-US">
                <a:latin typeface="Arial" panose="020B0604020202020204" pitchFamily="34" charset="0"/>
              </a:rPr>
              <a:t>Leaf margin shape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There is no magic point when a sinuate shape become a undulated shape.  It’s a judgment call.  You have to guess what the author of the key was thinking.  Look at several leaves and some differences will occur.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Remind students that they do not need to memorize terms, rather look them up as needed in a identification process.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F6316508-AF65-4748-9C3D-3CCDEBAE57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095061-4C06-4050-8302-48C2426E984B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0BF0A334-5687-4B85-BD41-1F34DA8900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solidFill>
            <a:srgbClr val="FFFFFF"/>
          </a:solidFill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42BDF2FE-40E0-410D-AB8E-437EC3657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204" tIns="44102" rIns="88204" bIns="44102"/>
          <a:lstStyle/>
          <a:p>
            <a:r>
              <a:rPr lang="en-US" altLang="en-US">
                <a:latin typeface="Arial" panose="020B0604020202020204" pitchFamily="34" charset="0"/>
              </a:rPr>
              <a:t>Leaf margin shape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There is no magic point when a sinuate shape become a undulated shape.  It’s a judgment call.  You have to guess what the author of the key was thinking.  Look at several leaves and some differences will occur.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Remind students that they do not need to memorize terms, rather look them up as needed in a identification process.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BEC7F01D-6098-42E8-8F47-170D48CEA0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0E1F58-8950-4462-B0C8-5C21BBCF7DBA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853B0B5B-83B2-42D4-983A-2B69F3B14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solidFill>
            <a:srgbClr val="FFFFFF"/>
          </a:solidFill>
          <a:ln/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0B415110-5E65-4E4E-AD12-F1C4C70BCF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204" tIns="44102" rIns="88204" bIns="44102"/>
          <a:lstStyle/>
          <a:p>
            <a:r>
              <a:rPr lang="en-US" altLang="en-US">
                <a:latin typeface="Arial" panose="020B0604020202020204" pitchFamily="34" charset="0"/>
              </a:rPr>
              <a:t>Bud type is use on plant identification.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Note to students that they don’t need to memorize the bud types, rather look them up when needed.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49341B88-9CC1-4F5A-BC89-F8F329546F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58E340-F493-446B-9040-94E41DE9DA1B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FCD6E63C-33FE-4B23-9232-69A34F2C11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solidFill>
            <a:srgbClr val="FFFFFF"/>
          </a:solidFill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89813BB5-8DFB-42D7-BD15-6DE67DB36C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204" tIns="44102" rIns="88204" bIns="44102"/>
          <a:lstStyle/>
          <a:p>
            <a:r>
              <a:rPr lang="en-US" altLang="en-US">
                <a:latin typeface="Arial" panose="020B0604020202020204" pitchFamily="34" charset="0"/>
              </a:rPr>
              <a:t>External features of twigs…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F16D415C-1DC3-4CD4-AC7F-0365E39DC4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40EBA1-872C-4B61-A2BE-473A9583B614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1D6BE3B2-7A73-4F31-BCA3-F3D78FE1A6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solidFill>
            <a:srgbClr val="FFFFFF"/>
          </a:solidFill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EA202A85-CDB0-4432-B179-7920C656C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204" tIns="44102" rIns="88204" bIns="44102"/>
          <a:lstStyle/>
          <a:p>
            <a:r>
              <a:rPr lang="en-US" altLang="en-US">
                <a:latin typeface="Arial" panose="020B0604020202020204" pitchFamily="34" charset="0"/>
              </a:rPr>
              <a:t>Leaf margin shape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There is no magic point when a sinuate shape become a undulated shape.  It’s a judgment call.  You have to guess what the author of the key was thinking.  Look at several leaves and some differences will occur.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Remind students that they do not need to memorize terms, rather look them up as needed in a identification process.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>
            <a:extLst>
              <a:ext uri="{FF2B5EF4-FFF2-40B4-BE49-F238E27FC236}">
                <a16:creationId xmlns:a16="http://schemas.microsoft.com/office/drawing/2014/main" id="{E3B29058-E052-4734-987E-DACD486D1C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9435C1-C949-4746-B3F6-B4AB4D1BB86E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3AB4EFA0-77C5-43C3-BC43-E02C53F67F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solidFill>
            <a:srgbClr val="FFFFFF"/>
          </a:solidFill>
          <a:ln/>
        </p:spPr>
      </p:sp>
      <p:sp>
        <p:nvSpPr>
          <p:cNvPr id="147460" name="Rectangle 3">
            <a:extLst>
              <a:ext uri="{FF2B5EF4-FFF2-40B4-BE49-F238E27FC236}">
                <a16:creationId xmlns:a16="http://schemas.microsoft.com/office/drawing/2014/main" id="{31739072-78D7-428C-A2E5-6F82405140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204" tIns="44102" rIns="88204" bIns="44102"/>
          <a:lstStyle/>
          <a:p>
            <a:r>
              <a:rPr lang="en-US" altLang="en-US">
                <a:latin typeface="Arial" panose="020B0604020202020204" pitchFamily="34" charset="0"/>
              </a:rPr>
              <a:t>Leaf margin shape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There is no magic point when a sinuate shape become a undulated shape.  It’s a judgment call.  You have to guess what the author of the key was thinking.  Look at several leaves and some differences will occur.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Remind students that they do not need to memorize terms, rather look them up as needed in a identification process.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:a16="http://schemas.microsoft.com/office/drawing/2014/main" id="{2CB23CB6-7402-48D9-B888-872493B0FE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B0B0CF-0D06-41B9-BD9A-9ADCCC4A5D29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FF5F51ED-31A3-42AD-BCB4-70417FA9D2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solidFill>
            <a:srgbClr val="FFFFFF"/>
          </a:solidFill>
          <a:ln/>
        </p:spPr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id="{6D7E1E67-2EB7-4681-86DB-8C470049A5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204" tIns="44102" rIns="88204" bIns="44102"/>
          <a:lstStyle/>
          <a:p>
            <a:r>
              <a:rPr lang="en-US" altLang="en-US">
                <a:latin typeface="Arial" panose="020B0604020202020204" pitchFamily="34" charset="0"/>
              </a:rPr>
              <a:t>Cross section of young stem with pith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796A25B2-E5FB-4AF8-9D03-6D7ED585A4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96FE408B-8655-45F7-8F91-03582CD6B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3ED3A263-DF20-4FFA-AED4-1D54E8C4A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0A3EFF-4C62-4C37-98A2-4C3812C3DC24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>
            <a:extLst>
              <a:ext uri="{FF2B5EF4-FFF2-40B4-BE49-F238E27FC236}">
                <a16:creationId xmlns:a16="http://schemas.microsoft.com/office/drawing/2014/main" id="{227150DD-0ADB-4F98-B497-A8DA4C9669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4B4F37-3A42-4C19-9379-6C07B57A57FB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77BBE184-632D-440A-A699-9A68623CC6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ln/>
        </p:spPr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id="{E7ABE546-85C6-4C67-A0A6-D32191D160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Types of fruit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>
            <a:extLst>
              <a:ext uri="{FF2B5EF4-FFF2-40B4-BE49-F238E27FC236}">
                <a16:creationId xmlns:a16="http://schemas.microsoft.com/office/drawing/2014/main" id="{8F6BFD52-5D1F-43DF-90DA-69818F36CF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CCE49E-1933-4D77-BC73-982D697168F0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53603" name="Rectangle 2">
            <a:extLst>
              <a:ext uri="{FF2B5EF4-FFF2-40B4-BE49-F238E27FC236}">
                <a16:creationId xmlns:a16="http://schemas.microsoft.com/office/drawing/2014/main" id="{E7F497B4-6C00-42A1-8873-5DFECF4F65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ln/>
        </p:spPr>
      </p:sp>
      <p:sp>
        <p:nvSpPr>
          <p:cNvPr id="153604" name="Rectangle 3">
            <a:extLst>
              <a:ext uri="{FF2B5EF4-FFF2-40B4-BE49-F238E27FC236}">
                <a16:creationId xmlns:a16="http://schemas.microsoft.com/office/drawing/2014/main" id="{49669D19-6E49-4DB3-85F4-0B4C18519C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Types of fruit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58BB7102-14C1-4B3B-A688-0334B91C2B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31E4C4-AD3A-45EC-8C68-90F57FA31AAE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id="{FE64340C-78EC-40E2-B668-B4884C629F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ln/>
        </p:spPr>
      </p:sp>
      <p:sp>
        <p:nvSpPr>
          <p:cNvPr id="155652" name="Rectangle 3">
            <a:extLst>
              <a:ext uri="{FF2B5EF4-FFF2-40B4-BE49-F238E27FC236}">
                <a16:creationId xmlns:a16="http://schemas.microsoft.com/office/drawing/2014/main" id="{DF0F3B3F-79B2-42BA-983E-CAEAFFC51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Types of fruit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>
            <a:extLst>
              <a:ext uri="{FF2B5EF4-FFF2-40B4-BE49-F238E27FC236}">
                <a16:creationId xmlns:a16="http://schemas.microsoft.com/office/drawing/2014/main" id="{57E69F35-F98F-439A-A876-72E3C49EF2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D328AC-3536-4505-925A-B7F466582EFD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id="{32556622-D4FE-42B7-835C-1130DDAC71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ln/>
        </p:spPr>
      </p:sp>
      <p:sp>
        <p:nvSpPr>
          <p:cNvPr id="157700" name="Rectangle 3">
            <a:extLst>
              <a:ext uri="{FF2B5EF4-FFF2-40B4-BE49-F238E27FC236}">
                <a16:creationId xmlns:a16="http://schemas.microsoft.com/office/drawing/2014/main" id="{940DFE1E-5E3E-4D15-A543-72979E3BDD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Types of fruit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B878FDED-1469-4528-86CE-C125E1E24D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B4CE2D-CA08-4377-8855-EE6CA28B32FA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60116A83-BA55-48D1-A270-5272DF3A7A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86913F4B-4FA4-45A7-8B48-3D315812B0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Types of fruit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id="{C127511F-B0DA-4A67-8CC9-C58360D336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F6EB97-0BA9-4217-AE94-BC10C3A77DBC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61795" name="Rectangle 2">
            <a:extLst>
              <a:ext uri="{FF2B5EF4-FFF2-40B4-BE49-F238E27FC236}">
                <a16:creationId xmlns:a16="http://schemas.microsoft.com/office/drawing/2014/main" id="{426FCE0E-F700-44DF-84BC-1DFAB3F0F2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60400"/>
            <a:ext cx="4600575" cy="3449638"/>
          </a:xfrm>
          <a:ln/>
        </p:spPr>
      </p:sp>
      <p:sp>
        <p:nvSpPr>
          <p:cNvPr id="161796" name="Rectangle 3">
            <a:extLst>
              <a:ext uri="{FF2B5EF4-FFF2-40B4-BE49-F238E27FC236}">
                <a16:creationId xmlns:a16="http://schemas.microsoft.com/office/drawing/2014/main" id="{81170F94-2788-4E1F-A564-906D44375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27525"/>
            <a:ext cx="5089525" cy="4033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Types of fruit -- used in plant ID.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sz="1000">
                <a:latin typeface="Arial" panose="020B0604020202020204" pitchFamily="34" charset="0"/>
              </a:rPr>
              <a:t>Line drawings: Copyright 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 2003.  Colorado Master Gardener Program</a:t>
            </a:r>
            <a:r>
              <a:rPr lang="en-US" altLang="en-US" sz="1000" baseline="30000"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, </a:t>
            </a:r>
            <a:b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sz="1000">
                <a:latin typeface="Arial" panose="020B0604020202020204" pitchFamily="34" charset="0"/>
                <a:sym typeface="Symbol" panose="05050102010706020507" pitchFamily="18" charset="2"/>
              </a:rPr>
              <a:t>Colorado State University Cooperative Extension.  All Rights Reserved.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EA63AA64-F618-4FC1-B6EB-D29F9661FA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21713"/>
            <a:ext cx="2971800" cy="454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D6E685-24B5-43D1-B1D3-5A20F3BE90A5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63843" name="Rectangle 2">
            <a:extLst>
              <a:ext uri="{FF2B5EF4-FFF2-40B4-BE49-F238E27FC236}">
                <a16:creationId xmlns:a16="http://schemas.microsoft.com/office/drawing/2014/main" id="{7C5FE266-8ECB-4A1F-A477-41033D8BD3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8975"/>
            <a:ext cx="4518025" cy="3389313"/>
          </a:xfrm>
          <a:ln/>
        </p:spPr>
      </p:sp>
      <p:sp>
        <p:nvSpPr>
          <p:cNvPr id="163844" name="Rectangle 3">
            <a:extLst>
              <a:ext uri="{FF2B5EF4-FFF2-40B4-BE49-F238E27FC236}">
                <a16:creationId xmlns:a16="http://schemas.microsoft.com/office/drawing/2014/main" id="{976CECA4-9CD6-4637-BAAE-83D4B4518E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13238"/>
            <a:ext cx="5029200" cy="4084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Questions pause slide for on-site instructors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000">
                <a:latin typeface="Arial" panose="020B0604020202020204" pitchFamily="34" charset="0"/>
              </a:rPr>
              <a:t>Line drawing: Microsoft clipart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>
            <a:extLst>
              <a:ext uri="{FF2B5EF4-FFF2-40B4-BE49-F238E27FC236}">
                <a16:creationId xmlns:a16="http://schemas.microsoft.com/office/drawing/2014/main" id="{1E4DD708-21D3-4A77-A31C-44A874FC4E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>
            <a:extLst>
              <a:ext uri="{FF2B5EF4-FFF2-40B4-BE49-F238E27FC236}">
                <a16:creationId xmlns:a16="http://schemas.microsoft.com/office/drawing/2014/main" id="{A636B555-D9A8-46D9-BC48-CA6898EF5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5892" name="Slide Number Placeholder 3">
            <a:extLst>
              <a:ext uri="{FF2B5EF4-FFF2-40B4-BE49-F238E27FC236}">
                <a16:creationId xmlns:a16="http://schemas.microsoft.com/office/drawing/2014/main" id="{76B226AA-49F3-47C2-B851-0C8B34EF1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2F5207-3AC7-4DEA-9398-FF918518C28F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>
            <a:extLst>
              <a:ext uri="{FF2B5EF4-FFF2-40B4-BE49-F238E27FC236}">
                <a16:creationId xmlns:a16="http://schemas.microsoft.com/office/drawing/2014/main" id="{604FE335-3E4D-4AA3-9E25-C3E6A83C73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>
            <a:extLst>
              <a:ext uri="{FF2B5EF4-FFF2-40B4-BE49-F238E27FC236}">
                <a16:creationId xmlns:a16="http://schemas.microsoft.com/office/drawing/2014/main" id="{CEFE32CE-4A09-4FC0-A407-A2711A1C7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7940" name="Slide Number Placeholder 3">
            <a:extLst>
              <a:ext uri="{FF2B5EF4-FFF2-40B4-BE49-F238E27FC236}">
                <a16:creationId xmlns:a16="http://schemas.microsoft.com/office/drawing/2014/main" id="{8B940314-F86D-45EB-9DF6-9D97FCAEBC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F26083-F502-4AE7-9F00-6999082BE32F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>
            <a:extLst>
              <a:ext uri="{FF2B5EF4-FFF2-40B4-BE49-F238E27FC236}">
                <a16:creationId xmlns:a16="http://schemas.microsoft.com/office/drawing/2014/main" id="{F6EBFD11-33EF-4A9A-99E7-0C2BFF762F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>
            <a:extLst>
              <a:ext uri="{FF2B5EF4-FFF2-40B4-BE49-F238E27FC236}">
                <a16:creationId xmlns:a16="http://schemas.microsoft.com/office/drawing/2014/main" id="{64F5F54E-3975-4939-9FCF-12BB71445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9988" name="Slide Number Placeholder 3">
            <a:extLst>
              <a:ext uri="{FF2B5EF4-FFF2-40B4-BE49-F238E27FC236}">
                <a16:creationId xmlns:a16="http://schemas.microsoft.com/office/drawing/2014/main" id="{386A1546-023C-4456-8895-6DF949922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D63E4F-4E07-4C20-817E-1A5E5A4452B4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EB71AAEC-C2D8-461C-8AF4-DC2DF265C9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2980AFB9-136A-4326-A25F-03396C03D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869B429E-0186-4D4E-B094-A643AAFA4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738DA0-4EF9-43F5-ABE1-62790EEB4F6E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>
            <a:extLst>
              <a:ext uri="{FF2B5EF4-FFF2-40B4-BE49-F238E27FC236}">
                <a16:creationId xmlns:a16="http://schemas.microsoft.com/office/drawing/2014/main" id="{BED5A87B-F19D-49F6-8423-86277CCD5C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>
            <a:extLst>
              <a:ext uri="{FF2B5EF4-FFF2-40B4-BE49-F238E27FC236}">
                <a16:creationId xmlns:a16="http://schemas.microsoft.com/office/drawing/2014/main" id="{5F45CFF5-86C5-4141-ABB6-5A78811A0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2036" name="Slide Number Placeholder 3">
            <a:extLst>
              <a:ext uri="{FF2B5EF4-FFF2-40B4-BE49-F238E27FC236}">
                <a16:creationId xmlns:a16="http://schemas.microsoft.com/office/drawing/2014/main" id="{4F447005-512C-4EB4-997A-F3DFA627A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4762DF-C584-4597-A59D-E06D5460266F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>
            <a:extLst>
              <a:ext uri="{FF2B5EF4-FFF2-40B4-BE49-F238E27FC236}">
                <a16:creationId xmlns:a16="http://schemas.microsoft.com/office/drawing/2014/main" id="{AA592DE5-53AF-4F08-A8CD-806A5DD5AE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>
            <a:extLst>
              <a:ext uri="{FF2B5EF4-FFF2-40B4-BE49-F238E27FC236}">
                <a16:creationId xmlns:a16="http://schemas.microsoft.com/office/drawing/2014/main" id="{EA7F8F3A-7FA1-4A2F-84C5-589DF6029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3300" name="Slide Number Placeholder 3">
            <a:extLst>
              <a:ext uri="{FF2B5EF4-FFF2-40B4-BE49-F238E27FC236}">
                <a16:creationId xmlns:a16="http://schemas.microsoft.com/office/drawing/2014/main" id="{7AF93549-9DD2-4FA6-A469-DCD4CE64A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224EA4-1BDE-4BD7-9DFD-EA085D56F820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>
            <a:extLst>
              <a:ext uri="{FF2B5EF4-FFF2-40B4-BE49-F238E27FC236}">
                <a16:creationId xmlns:a16="http://schemas.microsoft.com/office/drawing/2014/main" id="{72EF5C01-B9BE-4591-A635-4DDD2416CA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>
            <a:extLst>
              <a:ext uri="{FF2B5EF4-FFF2-40B4-BE49-F238E27FC236}">
                <a16:creationId xmlns:a16="http://schemas.microsoft.com/office/drawing/2014/main" id="{B54678BE-0296-407A-A517-F0D7D0C93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5348" name="Slide Number Placeholder 3">
            <a:extLst>
              <a:ext uri="{FF2B5EF4-FFF2-40B4-BE49-F238E27FC236}">
                <a16:creationId xmlns:a16="http://schemas.microsoft.com/office/drawing/2014/main" id="{5A781231-C4A8-4389-973C-15E65A61B2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72F224-7FC5-4469-B0F9-076EB0872E23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>
            <a:extLst>
              <a:ext uri="{FF2B5EF4-FFF2-40B4-BE49-F238E27FC236}">
                <a16:creationId xmlns:a16="http://schemas.microsoft.com/office/drawing/2014/main" id="{C9D22E3A-A0EE-4D31-AD6D-547E98DFC8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>
            <a:extLst>
              <a:ext uri="{FF2B5EF4-FFF2-40B4-BE49-F238E27FC236}">
                <a16:creationId xmlns:a16="http://schemas.microsoft.com/office/drawing/2014/main" id="{5FD33410-6AC9-407A-8F7A-DAB545612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7396" name="Slide Number Placeholder 3">
            <a:extLst>
              <a:ext uri="{FF2B5EF4-FFF2-40B4-BE49-F238E27FC236}">
                <a16:creationId xmlns:a16="http://schemas.microsoft.com/office/drawing/2014/main" id="{5338E791-4EEF-4B14-8D7D-2EE2970E0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7D2567-F050-4A5F-98FE-59A9421E64AA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>
            <a:extLst>
              <a:ext uri="{FF2B5EF4-FFF2-40B4-BE49-F238E27FC236}">
                <a16:creationId xmlns:a16="http://schemas.microsoft.com/office/drawing/2014/main" id="{C1DE0133-BB03-483D-B204-F857E6CC8F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>
            <a:extLst>
              <a:ext uri="{FF2B5EF4-FFF2-40B4-BE49-F238E27FC236}">
                <a16:creationId xmlns:a16="http://schemas.microsoft.com/office/drawing/2014/main" id="{D57536A9-62C4-44FC-9E5A-F125CD582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9444" name="Slide Number Placeholder 3">
            <a:extLst>
              <a:ext uri="{FF2B5EF4-FFF2-40B4-BE49-F238E27FC236}">
                <a16:creationId xmlns:a16="http://schemas.microsoft.com/office/drawing/2014/main" id="{5A11E3B0-F164-46B0-A73F-A761403FEC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EC65CE-D4D2-4CCC-BC71-75EC176F5B9F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>
            <a:extLst>
              <a:ext uri="{FF2B5EF4-FFF2-40B4-BE49-F238E27FC236}">
                <a16:creationId xmlns:a16="http://schemas.microsoft.com/office/drawing/2014/main" id="{65EC571C-D2C4-4178-81AE-5228526511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>
            <a:extLst>
              <a:ext uri="{FF2B5EF4-FFF2-40B4-BE49-F238E27FC236}">
                <a16:creationId xmlns:a16="http://schemas.microsoft.com/office/drawing/2014/main" id="{03F65D67-5D3E-4622-A254-D1C701746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1492" name="Slide Number Placeholder 3">
            <a:extLst>
              <a:ext uri="{FF2B5EF4-FFF2-40B4-BE49-F238E27FC236}">
                <a16:creationId xmlns:a16="http://schemas.microsoft.com/office/drawing/2014/main" id="{65CE98F1-EB08-4754-B7A9-04405D15F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A38339-B025-4DA5-9F07-5F81D5E38034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>
            <a:extLst>
              <a:ext uri="{FF2B5EF4-FFF2-40B4-BE49-F238E27FC236}">
                <a16:creationId xmlns:a16="http://schemas.microsoft.com/office/drawing/2014/main" id="{19EEEAD1-2C20-4FAA-80DB-974C37E759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>
            <a:extLst>
              <a:ext uri="{FF2B5EF4-FFF2-40B4-BE49-F238E27FC236}">
                <a16:creationId xmlns:a16="http://schemas.microsoft.com/office/drawing/2014/main" id="{E36E0F9E-B25C-41F5-8678-BDFFD7A37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3540" name="Slide Number Placeholder 3">
            <a:extLst>
              <a:ext uri="{FF2B5EF4-FFF2-40B4-BE49-F238E27FC236}">
                <a16:creationId xmlns:a16="http://schemas.microsoft.com/office/drawing/2014/main" id="{A8CC7474-15A5-4377-8626-CE9076E1E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E59195-446C-4D3D-A109-8C979A438344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>
            <a:extLst>
              <a:ext uri="{FF2B5EF4-FFF2-40B4-BE49-F238E27FC236}">
                <a16:creationId xmlns:a16="http://schemas.microsoft.com/office/drawing/2014/main" id="{258AF273-86F7-40D3-AB68-22E56C98A0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>
            <a:extLst>
              <a:ext uri="{FF2B5EF4-FFF2-40B4-BE49-F238E27FC236}">
                <a16:creationId xmlns:a16="http://schemas.microsoft.com/office/drawing/2014/main" id="{C86E3A95-31B0-4926-8A5B-6EAAFCB36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5588" name="Slide Number Placeholder 3">
            <a:extLst>
              <a:ext uri="{FF2B5EF4-FFF2-40B4-BE49-F238E27FC236}">
                <a16:creationId xmlns:a16="http://schemas.microsoft.com/office/drawing/2014/main" id="{0EBBD164-D76E-4271-9E90-246FB9DC9E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D45F34-FFEB-472E-A532-0D026C41DB81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>
            <a:extLst>
              <a:ext uri="{FF2B5EF4-FFF2-40B4-BE49-F238E27FC236}">
                <a16:creationId xmlns:a16="http://schemas.microsoft.com/office/drawing/2014/main" id="{E5DA58FF-94CD-4917-AC8C-61DD5BAD6E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es Placeholder 2">
            <a:extLst>
              <a:ext uri="{FF2B5EF4-FFF2-40B4-BE49-F238E27FC236}">
                <a16:creationId xmlns:a16="http://schemas.microsoft.com/office/drawing/2014/main" id="{9C4D7E54-1E44-4592-B290-87894E51B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7636" name="Slide Number Placeholder 3">
            <a:extLst>
              <a:ext uri="{FF2B5EF4-FFF2-40B4-BE49-F238E27FC236}">
                <a16:creationId xmlns:a16="http://schemas.microsoft.com/office/drawing/2014/main" id="{3D55BAD5-A62B-420B-8DC1-AFEC01201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7B9405-0863-4E86-A21F-9D439875290D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>
            <a:extLst>
              <a:ext uri="{FF2B5EF4-FFF2-40B4-BE49-F238E27FC236}">
                <a16:creationId xmlns:a16="http://schemas.microsoft.com/office/drawing/2014/main" id="{546C1121-41AE-4240-90A5-E6922A4FF9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>
            <a:extLst>
              <a:ext uri="{FF2B5EF4-FFF2-40B4-BE49-F238E27FC236}">
                <a16:creationId xmlns:a16="http://schemas.microsoft.com/office/drawing/2014/main" id="{C8E8D80F-D60F-4947-A5EE-08F8BFF3B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9684" name="Slide Number Placeholder 3">
            <a:extLst>
              <a:ext uri="{FF2B5EF4-FFF2-40B4-BE49-F238E27FC236}">
                <a16:creationId xmlns:a16="http://schemas.microsoft.com/office/drawing/2014/main" id="{261B1443-B124-468C-A773-B8BFDC2D6D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4EC587-595E-4DA5-A865-6D3C2E1C0CB3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DC122A81-F22F-4E64-B22A-DD76756EF3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37BE6D87-620B-4C1B-9600-C57322F5F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4B0768C8-EEB7-4C38-B1C0-5998E0EE3F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8658DA-9166-4663-80C4-F0FE5DD1F896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>
            <a:extLst>
              <a:ext uri="{FF2B5EF4-FFF2-40B4-BE49-F238E27FC236}">
                <a16:creationId xmlns:a16="http://schemas.microsoft.com/office/drawing/2014/main" id="{A102E030-6AB4-4D01-9E16-C45166162C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>
            <a:extLst>
              <a:ext uri="{FF2B5EF4-FFF2-40B4-BE49-F238E27FC236}">
                <a16:creationId xmlns:a16="http://schemas.microsoft.com/office/drawing/2014/main" id="{90140268-05D5-45DB-A0C1-CC95C05B1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1732" name="Slide Number Placeholder 3">
            <a:extLst>
              <a:ext uri="{FF2B5EF4-FFF2-40B4-BE49-F238E27FC236}">
                <a16:creationId xmlns:a16="http://schemas.microsoft.com/office/drawing/2014/main" id="{0BA64819-D5D8-407E-91AA-583CB30EC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B05011-96B0-4E51-936E-464B26F59CCB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>
            <a:extLst>
              <a:ext uri="{FF2B5EF4-FFF2-40B4-BE49-F238E27FC236}">
                <a16:creationId xmlns:a16="http://schemas.microsoft.com/office/drawing/2014/main" id="{635EA9AC-C831-4BDD-9FC6-B8228E8527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>
            <a:extLst>
              <a:ext uri="{FF2B5EF4-FFF2-40B4-BE49-F238E27FC236}">
                <a16:creationId xmlns:a16="http://schemas.microsoft.com/office/drawing/2014/main" id="{7FAC1021-C614-4402-B2B7-51360812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3780" name="Slide Number Placeholder 3">
            <a:extLst>
              <a:ext uri="{FF2B5EF4-FFF2-40B4-BE49-F238E27FC236}">
                <a16:creationId xmlns:a16="http://schemas.microsoft.com/office/drawing/2014/main" id="{D387DFDD-ED44-472E-B09F-F78D3341F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357432-03BB-42E8-A051-9739AFBA9BFC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>
            <a:extLst>
              <a:ext uri="{FF2B5EF4-FFF2-40B4-BE49-F238E27FC236}">
                <a16:creationId xmlns:a16="http://schemas.microsoft.com/office/drawing/2014/main" id="{1825D8B9-3AD5-487F-8568-CE6B917998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Notes Placeholder 2">
            <a:extLst>
              <a:ext uri="{FF2B5EF4-FFF2-40B4-BE49-F238E27FC236}">
                <a16:creationId xmlns:a16="http://schemas.microsoft.com/office/drawing/2014/main" id="{0EE5D724-A8F2-4070-A942-BE7C66664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5828" name="Slide Number Placeholder 3">
            <a:extLst>
              <a:ext uri="{FF2B5EF4-FFF2-40B4-BE49-F238E27FC236}">
                <a16:creationId xmlns:a16="http://schemas.microsoft.com/office/drawing/2014/main" id="{D8FC43BF-674C-41D5-B1B9-B71EE7DA69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7B8EDB-AA0A-4830-BA02-4496F97EC33D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>
            <a:extLst>
              <a:ext uri="{FF2B5EF4-FFF2-40B4-BE49-F238E27FC236}">
                <a16:creationId xmlns:a16="http://schemas.microsoft.com/office/drawing/2014/main" id="{216B8FBB-1964-4A92-865D-BB5C356AC6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>
            <a:extLst>
              <a:ext uri="{FF2B5EF4-FFF2-40B4-BE49-F238E27FC236}">
                <a16:creationId xmlns:a16="http://schemas.microsoft.com/office/drawing/2014/main" id="{B861BAF6-42BC-4D6E-B032-6EB5D639B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7876" name="Slide Number Placeholder 3">
            <a:extLst>
              <a:ext uri="{FF2B5EF4-FFF2-40B4-BE49-F238E27FC236}">
                <a16:creationId xmlns:a16="http://schemas.microsoft.com/office/drawing/2014/main" id="{3DE2AD65-F823-434A-B0E8-9F36452FA6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A46409-4A54-4E23-A185-96466832FF22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>
            <a:extLst>
              <a:ext uri="{FF2B5EF4-FFF2-40B4-BE49-F238E27FC236}">
                <a16:creationId xmlns:a16="http://schemas.microsoft.com/office/drawing/2014/main" id="{EDEA1C30-380B-497A-9348-9094100C9D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>
            <a:extLst>
              <a:ext uri="{FF2B5EF4-FFF2-40B4-BE49-F238E27FC236}">
                <a16:creationId xmlns:a16="http://schemas.microsoft.com/office/drawing/2014/main" id="{C61AC837-AB4A-4BBD-947E-93EDB203B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9924" name="Slide Number Placeholder 3">
            <a:extLst>
              <a:ext uri="{FF2B5EF4-FFF2-40B4-BE49-F238E27FC236}">
                <a16:creationId xmlns:a16="http://schemas.microsoft.com/office/drawing/2014/main" id="{790565FF-0726-463F-A853-54CA45A68C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9FEA1A-095E-46F1-A76A-FE4A7D2259BF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>
            <a:extLst>
              <a:ext uri="{FF2B5EF4-FFF2-40B4-BE49-F238E27FC236}">
                <a16:creationId xmlns:a16="http://schemas.microsoft.com/office/drawing/2014/main" id="{AEE1F439-DA61-4F4A-9E72-6DBD6E30CF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Notes Placeholder 2">
            <a:extLst>
              <a:ext uri="{FF2B5EF4-FFF2-40B4-BE49-F238E27FC236}">
                <a16:creationId xmlns:a16="http://schemas.microsoft.com/office/drawing/2014/main" id="{2FE71356-1794-4288-A4B3-77839C0FA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1972" name="Slide Number Placeholder 3">
            <a:extLst>
              <a:ext uri="{FF2B5EF4-FFF2-40B4-BE49-F238E27FC236}">
                <a16:creationId xmlns:a16="http://schemas.microsoft.com/office/drawing/2014/main" id="{7D9E6CC8-32EB-43FD-8166-84FF23B8E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B292AC-4EE1-45EA-BFF4-5ED9C6B86398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590F30CA-F26D-4061-95B2-896E9E34DA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05CA3B8E-DDCD-49D6-9F38-F487888E67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97" tIns="44306" rIns="90197" bIns="44306"/>
          <a:lstStyle/>
          <a:p>
            <a:r>
              <a:rPr lang="en-US" altLang="en-US" sz="1600">
                <a:latin typeface="Tahoma" panose="020B0604030504040204" pitchFamily="34" charset="0"/>
                <a:cs typeface="Tahoma" panose="020B0604030504040204" pitchFamily="34" charset="0"/>
              </a:rPr>
              <a:t>Point students to worksheet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07579085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3210866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4572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9089216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457200"/>
            <a:ext cx="77724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38100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524000"/>
            <a:ext cx="38100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24300"/>
            <a:ext cx="38100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3924300"/>
            <a:ext cx="38100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763518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772400" cy="685800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0973448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958351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2744455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1844883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1336930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132751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770444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37369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F8AC3BB-73CE-4645-8151-1CF95E6F7B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4C3AF4D-8435-4C77-9EA9-578A6E5B8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3399"/>
          </a:solidFill>
          <a:latin typeface="Arial Rounded MT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3399"/>
          </a:solidFill>
          <a:latin typeface="Arial Rounded MT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3399"/>
          </a:solidFill>
          <a:latin typeface="Arial Rounded MT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3399"/>
          </a:solidFill>
          <a:latin typeface="Arial Rounded MT Bold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3399"/>
          </a:solidFill>
          <a:latin typeface="Arial Rounded MT Bold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3399"/>
          </a:solidFill>
          <a:latin typeface="Arial Rounded MT Bold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3399"/>
          </a:solidFill>
          <a:latin typeface="Arial Rounded MT Bold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333399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3750" indent="-33655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2pPr>
      <a:lvl3pPr marL="1322388" indent="-344488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763713" indent="-327025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4pPr>
      <a:lvl5pPr marL="2170113" indent="-2921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5pPr>
      <a:lvl6pPr marL="2627313" indent="-2921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6pPr>
      <a:lvl7pPr marL="3084513" indent="-2921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7pPr>
      <a:lvl8pPr marL="3541713" indent="-2921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8pPr>
      <a:lvl9pPr marL="3998913" indent="-2921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9502B6F8-6850-4D0A-99E5-EE48693BA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</a:rPr>
              <a:t>Before you start ID process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1B3E789-ADA2-4453-A3AA-F025A1F72E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772400" cy="2057400"/>
          </a:xfrm>
        </p:spPr>
        <p:txBody>
          <a:bodyPr/>
          <a:lstStyle/>
          <a:p>
            <a:r>
              <a:rPr lang="en-US" altLang="en-US" sz="2800" b="1">
                <a:solidFill>
                  <a:srgbClr val="3333FF"/>
                </a:solidFill>
              </a:rPr>
              <a:t>Collect information by observation or questions</a:t>
            </a:r>
          </a:p>
          <a:p>
            <a:pPr marL="1036638" lvl="1" indent="-350838"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en-US" altLang="en-US"/>
              <a:t>Does client know what it is?</a:t>
            </a:r>
          </a:p>
          <a:p>
            <a:pPr marL="1036638" lvl="2" indent="-350838"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/>
              <a:t>May need to confirm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26E9F-815F-43EA-94BA-5290BBDF9FEF}"/>
              </a:ext>
            </a:extLst>
          </p:cNvPr>
          <p:cNvSpPr txBox="1"/>
          <p:nvPr/>
        </p:nvSpPr>
        <p:spPr>
          <a:xfrm>
            <a:off x="1295400" y="3810000"/>
            <a:ext cx="55626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0838" indent="-350838">
              <a:buFont typeface="Wingdings" pitchFamily="2" charset="2"/>
              <a:buChar char="ü"/>
              <a:defRPr/>
            </a:pPr>
            <a:r>
              <a:rPr lang="en-US" dirty="0">
                <a:latin typeface="+mn-lt"/>
                <a:cs typeface="+mn-cs"/>
              </a:rPr>
              <a:t>Growth habit</a:t>
            </a:r>
          </a:p>
          <a:p>
            <a:pPr marL="350838" indent="-350838">
              <a:buFont typeface="Wingdings" pitchFamily="2" charset="2"/>
              <a:buChar char="ü"/>
              <a:defRPr/>
            </a:pPr>
            <a:r>
              <a:rPr lang="en-US" dirty="0">
                <a:latin typeface="+mn-lt"/>
                <a:cs typeface="+mn-cs"/>
              </a:rPr>
              <a:t>Shape and height</a:t>
            </a:r>
          </a:p>
          <a:p>
            <a:pPr marL="350838" indent="-350838">
              <a:buFont typeface="Wingdings" pitchFamily="2" charset="2"/>
              <a:buChar char="ü"/>
              <a:defRPr/>
            </a:pPr>
            <a:r>
              <a:rPr lang="en-US" dirty="0">
                <a:latin typeface="+mn-lt"/>
                <a:cs typeface="+mn-cs"/>
              </a:rPr>
              <a:t>Any other distinctive characteristics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231E5-C8ED-4A13-BAA1-E90AFFAE930A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307</a:t>
            </a:r>
          </a:p>
        </p:txBody>
      </p:sp>
    </p:spTree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4">
            <a:extLst>
              <a:ext uri="{FF2B5EF4-FFF2-40B4-BE49-F238E27FC236}">
                <a16:creationId xmlns:a16="http://schemas.microsoft.com/office/drawing/2014/main" id="{28D43003-02AD-4500-949A-688E45FCB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1313" y="533400"/>
            <a:ext cx="4687887" cy="601980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3600" b="1" u="sng">
                <a:solidFill>
                  <a:srgbClr val="3333FF"/>
                </a:solidFill>
              </a:rPr>
              <a:t>Conifers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2400"/>
              <a:t>Taxonomic division: </a:t>
            </a:r>
            <a:r>
              <a:rPr lang="en-US" altLang="en-US" sz="2400" i="1"/>
              <a:t>Pinophyta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b="1" i="1"/>
              <a:t>cone bearing</a:t>
            </a:r>
          </a:p>
        </p:txBody>
      </p:sp>
      <p:sp>
        <p:nvSpPr>
          <p:cNvPr id="20483" name="Content Placeholder 5">
            <a:extLst>
              <a:ext uri="{FF2B5EF4-FFF2-40B4-BE49-F238E27FC236}">
                <a16:creationId xmlns:a16="http://schemas.microsoft.com/office/drawing/2014/main" id="{34BC24C4-8A03-4067-8468-7129CB8B0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6800" y="533400"/>
            <a:ext cx="3810000" cy="495300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3600" b="1" u="sng">
                <a:solidFill>
                  <a:srgbClr val="3333FF"/>
                </a:solidFill>
              </a:rPr>
              <a:t>Evergreen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2400"/>
              <a:t>Retains leaves (needles) for multiple years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D2A8AC-2332-4A14-B2BD-450F0A427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04544"/>
            <a:ext cx="3320784" cy="3886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BB932-64A8-4ED6-A85A-416779E973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5" r="25250" b="12000"/>
          <a:stretch/>
        </p:blipFill>
        <p:spPr>
          <a:xfrm>
            <a:off x="5123688" y="1319784"/>
            <a:ext cx="3272357" cy="3886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2DDDE-6A5B-43D4-8C80-390E494A3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	Leaves opposite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	Leaves simple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None/>
              <a:defRPr/>
            </a:pPr>
            <a:r>
              <a:rPr lang="en-US" b="1" dirty="0"/>
              <a:t>a)	Leaves lobed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b)	Leaves unlobed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236C8-8B3C-4F62-AC31-24B931F27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Key to broadleaf trees</a:t>
            </a:r>
          </a:p>
        </p:txBody>
      </p:sp>
      <p:pic>
        <p:nvPicPr>
          <p:cNvPr id="4" name="Picture 3" descr="Maple.jpg">
            <a:extLst>
              <a:ext uri="{FF2B5EF4-FFF2-40B4-BE49-F238E27FC236}">
                <a16:creationId xmlns:a16="http://schemas.microsoft.com/office/drawing/2014/main" id="{CF4BF4CF-A365-4240-A248-835437771D9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7686" y="1470025"/>
            <a:ext cx="3804639" cy="397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517E5-FF4B-4396-B211-F5D6922C4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Key to broadleaf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7001F-E542-48F1-B590-6862CA3C6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4397375" cy="4648200"/>
          </a:xfrm>
        </p:spPr>
        <p:txBody>
          <a:bodyPr/>
          <a:lstStyle/>
          <a:p>
            <a:pPr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	Leaves opposite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dirty="0"/>
              <a:t>1.	Leaves simple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dirty="0"/>
              <a:t>a)	Leaves lobed</a:t>
            </a:r>
          </a:p>
          <a:p>
            <a:pPr lvl="3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buFont typeface="Wingdings" panose="05000000000000000000" pitchFamily="2" charset="2"/>
              <a:buNone/>
              <a:tabLst>
                <a:tab pos="347663" algn="l"/>
              </a:tabLst>
              <a:defRPr/>
            </a:pPr>
            <a:r>
              <a:rPr lang="en-US" dirty="0"/>
              <a:t>1)		Leafstalk has milky sap – </a:t>
            </a:r>
            <a:r>
              <a:rPr lang="en-US" i="1" dirty="0"/>
              <a:t>Acer platanoides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(Norway Maple)</a:t>
            </a:r>
          </a:p>
          <a:p>
            <a:pPr>
              <a:buFont typeface="Wingdings" panose="05000000000000000000" pitchFamily="2" charset="2"/>
              <a:buNone/>
              <a:tabLst>
                <a:tab pos="347663" algn="l"/>
              </a:tabLst>
              <a:defRPr/>
            </a:pPr>
            <a:r>
              <a:rPr lang="en-US" dirty="0"/>
              <a:t>2) No milky sap</a:t>
            </a:r>
          </a:p>
        </p:txBody>
      </p:sp>
      <p:pic>
        <p:nvPicPr>
          <p:cNvPr id="5" name="Picture 4" descr="Maple.jpg">
            <a:extLst>
              <a:ext uri="{FF2B5EF4-FFF2-40B4-BE49-F238E27FC236}">
                <a16:creationId xmlns:a16="http://schemas.microsoft.com/office/drawing/2014/main" id="{97FDFFF0-FEE5-4CE3-B496-FDD5A3B15D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7686" y="1470025"/>
            <a:ext cx="3804639" cy="397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9916FE-1E68-4EB6-BB91-D084E61A13C6}"/>
              </a:ext>
            </a:extLst>
          </p:cNvPr>
          <p:cNvSpPr txBox="1"/>
          <p:nvPr/>
        </p:nvSpPr>
        <p:spPr>
          <a:xfrm>
            <a:off x="4602163" y="5486400"/>
            <a:ext cx="38401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Milky sap in fresh leafstalk</a:t>
            </a:r>
          </a:p>
        </p:txBody>
      </p:sp>
    </p:spTree>
  </p:cSld>
  <p:clrMapOvr>
    <a:masterClrMapping/>
  </p:clrMapOvr>
  <p:transition spd="slow">
    <p:wipe dir="d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503FF-867A-4E11-995D-152290877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Key to broadleaf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11468-99FC-4EAB-9842-B235B16E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4397375" cy="4648200"/>
          </a:xfrm>
        </p:spPr>
        <p:txBody>
          <a:bodyPr/>
          <a:lstStyle/>
          <a:p>
            <a:pPr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	Leaves opposite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dirty="0"/>
              <a:t>1.	Leaves simple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dirty="0"/>
              <a:t>a)	Leaves lobed</a:t>
            </a:r>
          </a:p>
          <a:p>
            <a:pPr lvl="3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buFont typeface="Wingdings" panose="05000000000000000000" pitchFamily="2" charset="2"/>
              <a:buNone/>
              <a:tabLst>
                <a:tab pos="347663" algn="l"/>
              </a:tabLst>
              <a:defRPr/>
            </a:pPr>
            <a:r>
              <a:rPr lang="en-US" b="1" dirty="0"/>
              <a:t>1)		Leafstalk has milky sap – </a:t>
            </a:r>
            <a:r>
              <a:rPr lang="en-US" b="1" i="1" dirty="0"/>
              <a:t>Acer platanoides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(Norway Maple)</a:t>
            </a:r>
          </a:p>
          <a:p>
            <a:pPr>
              <a:buFont typeface="Wingdings" panose="05000000000000000000" pitchFamily="2" charset="2"/>
              <a:buNone/>
              <a:tabLst>
                <a:tab pos="347663" algn="l"/>
              </a:tabLst>
              <a:defRPr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2) No milky sap</a:t>
            </a:r>
          </a:p>
        </p:txBody>
      </p:sp>
      <p:pic>
        <p:nvPicPr>
          <p:cNvPr id="5" name="Picture 4" descr="Maple.jpg">
            <a:extLst>
              <a:ext uri="{FF2B5EF4-FFF2-40B4-BE49-F238E27FC236}">
                <a16:creationId xmlns:a16="http://schemas.microsoft.com/office/drawing/2014/main" id="{A30B880D-7C04-4025-B0BE-1939F4FE14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7686" y="1470025"/>
            <a:ext cx="3804639" cy="397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537927-98AE-46F6-ADE2-7E62F239BAC9}"/>
              </a:ext>
            </a:extLst>
          </p:cNvPr>
          <p:cNvSpPr txBox="1"/>
          <p:nvPr/>
        </p:nvSpPr>
        <p:spPr>
          <a:xfrm>
            <a:off x="4602163" y="5486400"/>
            <a:ext cx="38401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cs typeface="+mn-cs"/>
              </a:rPr>
              <a:t>Milky sap in fresh leafstalk</a:t>
            </a:r>
          </a:p>
        </p:txBody>
      </p:sp>
    </p:spTree>
  </p:cSld>
  <p:clrMapOvr>
    <a:masterClrMapping/>
  </p:clrMapOvr>
  <p:transition spd="slow"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EC047-E24A-4EB6-9F2C-E2E87353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Key to broadleaf trees</a:t>
            </a:r>
          </a:p>
        </p:txBody>
      </p:sp>
      <p:sp>
        <p:nvSpPr>
          <p:cNvPr id="198659" name="Content Placeholder 2">
            <a:extLst>
              <a:ext uri="{FF2B5EF4-FFF2-40B4-BE49-F238E27FC236}">
                <a16:creationId xmlns:a16="http://schemas.microsoft.com/office/drawing/2014/main" id="{746D6D15-FC17-4FF5-A9E1-F314CBDC2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4397375" cy="4648200"/>
          </a:xfrm>
        </p:spPr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/>
              <a:t>A.	Leaves opposite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en-US"/>
              <a:t>1.	Leaves simple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en-US"/>
              <a:t>a)	Leaves lobed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en-US"/>
              <a:t>1)		Leafstalk has milky sap – </a:t>
            </a:r>
            <a:r>
              <a:rPr lang="en-US" altLang="en-US" sz="2800" b="1" i="1">
                <a:solidFill>
                  <a:srgbClr val="3333FF"/>
                </a:solidFill>
              </a:rPr>
              <a:t>Acer platanoides</a:t>
            </a:r>
            <a:r>
              <a:rPr lang="en-US" altLang="en-US" sz="2800" b="1">
                <a:solidFill>
                  <a:srgbClr val="3333FF"/>
                </a:solidFill>
              </a:rPr>
              <a:t> </a:t>
            </a:r>
            <a:br>
              <a:rPr lang="en-US" altLang="en-US" sz="2800" b="1">
                <a:solidFill>
                  <a:srgbClr val="3333FF"/>
                </a:solidFill>
              </a:rPr>
            </a:br>
            <a:r>
              <a:rPr lang="en-US" altLang="en-US" sz="2800" b="1">
                <a:solidFill>
                  <a:srgbClr val="3333FF"/>
                </a:solidFill>
              </a:rPr>
              <a:t>(Norway Maple)</a:t>
            </a:r>
            <a:endParaRPr lang="en-US" altLang="en-US" b="1">
              <a:solidFill>
                <a:srgbClr val="3333FF"/>
              </a:solidFill>
            </a:endParaRPr>
          </a:p>
        </p:txBody>
      </p:sp>
      <p:pic>
        <p:nvPicPr>
          <p:cNvPr id="8" name="Picture 7" descr="Maple.jpg">
            <a:extLst>
              <a:ext uri="{FF2B5EF4-FFF2-40B4-BE49-F238E27FC236}">
                <a16:creationId xmlns:a16="http://schemas.microsoft.com/office/drawing/2014/main" id="{1F7DE04D-34F6-4F68-BA4E-043D2A6710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7686" y="1470025"/>
            <a:ext cx="3804639" cy="397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D049B-D2A3-4DD4-8071-C56B3ED9E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Key to broadleaf trees</a:t>
            </a:r>
          </a:p>
        </p:txBody>
      </p:sp>
      <p:sp>
        <p:nvSpPr>
          <p:cNvPr id="200707" name="Content Placeholder 2">
            <a:extLst>
              <a:ext uri="{FF2B5EF4-FFF2-40B4-BE49-F238E27FC236}">
                <a16:creationId xmlns:a16="http://schemas.microsoft.com/office/drawing/2014/main" id="{C91729C1-0349-438C-97C4-482AC9170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/>
              <a:t>A.	Leaves opposite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1"/>
              <a:t>B.	Leave alternate</a:t>
            </a:r>
          </a:p>
        </p:txBody>
      </p:sp>
      <p:pic>
        <p:nvPicPr>
          <p:cNvPr id="4" name="Picture 3" descr="HopTree.jpg">
            <a:extLst>
              <a:ext uri="{FF2B5EF4-FFF2-40B4-BE49-F238E27FC236}">
                <a16:creationId xmlns:a16="http://schemas.microsoft.com/office/drawing/2014/main" id="{09C2C959-AF65-4939-8EEC-5EF8894D55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2760" y="1470024"/>
            <a:ext cx="3937621" cy="4306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36DA9-E050-487E-8811-C8107185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Key to broadleaf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8831C-F5EF-49A6-BB32-2445F2600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	Leaves opposite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b="1" dirty="0"/>
              <a:t>B.	Leave alternate</a:t>
            </a:r>
          </a:p>
        </p:txBody>
      </p:sp>
      <p:pic>
        <p:nvPicPr>
          <p:cNvPr id="4" name="Picture 3" descr="HopTree.jpg">
            <a:extLst>
              <a:ext uri="{FF2B5EF4-FFF2-40B4-BE49-F238E27FC236}">
                <a16:creationId xmlns:a16="http://schemas.microsoft.com/office/drawing/2014/main" id="{8D481359-AB26-477F-987A-FFC1D9FB66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2760" y="1470024"/>
            <a:ext cx="3937621" cy="4306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DC9A4-EA0D-4842-9681-593AF236D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Key to broadleaf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4A85A-F042-4100-8D7C-03C10CC47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B.	Leave alternate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en-US" b="1" dirty="0"/>
              <a:t>1.	Leaves simple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b="1" dirty="0"/>
              <a:t>2.	Leaves compound</a:t>
            </a:r>
          </a:p>
        </p:txBody>
      </p:sp>
      <p:pic>
        <p:nvPicPr>
          <p:cNvPr id="4" name="Picture 3" descr="HopTree.jpg">
            <a:extLst>
              <a:ext uri="{FF2B5EF4-FFF2-40B4-BE49-F238E27FC236}">
                <a16:creationId xmlns:a16="http://schemas.microsoft.com/office/drawing/2014/main" id="{B15D4A89-8544-4A19-8AAB-2B801A2444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2760" y="1470024"/>
            <a:ext cx="3937621" cy="4306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46BE4-B546-4F71-B5CA-23342CC05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Key to broadleaf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20EC9-D73F-451C-A67C-3F6880F9B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B.	Leave alternate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	Leaves simple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b="1" dirty="0"/>
              <a:t>2.	Leaves compound</a:t>
            </a:r>
          </a:p>
        </p:txBody>
      </p:sp>
      <p:pic>
        <p:nvPicPr>
          <p:cNvPr id="4" name="Picture 3" descr="HopTree.jpg">
            <a:extLst>
              <a:ext uri="{FF2B5EF4-FFF2-40B4-BE49-F238E27FC236}">
                <a16:creationId xmlns:a16="http://schemas.microsoft.com/office/drawing/2014/main" id="{E7AABA8E-8B9B-4554-A414-B9811C1409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2760" y="1470024"/>
            <a:ext cx="3937621" cy="4306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3FAA8-3E57-4A0D-86B9-8CB03677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Key to broadleaf trees</a:t>
            </a:r>
          </a:p>
        </p:txBody>
      </p:sp>
      <p:sp>
        <p:nvSpPr>
          <p:cNvPr id="208899" name="Content Placeholder 2">
            <a:extLst>
              <a:ext uri="{FF2B5EF4-FFF2-40B4-BE49-F238E27FC236}">
                <a16:creationId xmlns:a16="http://schemas.microsoft.com/office/drawing/2014/main" id="{A8D4904E-3E88-4A3C-92BA-252FD062D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3992563" cy="46482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/>
              <a:t>B.	Leave alternate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/>
              <a:t>2.	Leaves compound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en-US"/>
              <a:t>a)	Three leaflets – </a:t>
            </a:r>
            <a:r>
              <a:rPr lang="en-US" altLang="en-US" b="1" i="1"/>
              <a:t>Ptelea trifoliata </a:t>
            </a:r>
            <a:r>
              <a:rPr lang="en-US" altLang="en-US" b="1"/>
              <a:t>(Hop Tree)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/>
              <a:t>b)	More than three leaflets</a:t>
            </a:r>
          </a:p>
        </p:txBody>
      </p:sp>
      <p:pic>
        <p:nvPicPr>
          <p:cNvPr id="4" name="Picture 3" descr="HopTree.jpg">
            <a:extLst>
              <a:ext uri="{FF2B5EF4-FFF2-40B4-BE49-F238E27FC236}">
                <a16:creationId xmlns:a16="http://schemas.microsoft.com/office/drawing/2014/main" id="{A81D2E2E-4218-4597-9934-43FBBBD4B1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2760" y="1470024"/>
            <a:ext cx="3937621" cy="4306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E968B-A4AC-4FD8-90D3-7459F2F1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Key to broadleaf trees</a:t>
            </a:r>
          </a:p>
        </p:txBody>
      </p:sp>
      <p:sp>
        <p:nvSpPr>
          <p:cNvPr id="210947" name="Content Placeholder 2">
            <a:extLst>
              <a:ext uri="{FF2B5EF4-FFF2-40B4-BE49-F238E27FC236}">
                <a16:creationId xmlns:a16="http://schemas.microsoft.com/office/drawing/2014/main" id="{33DC9B35-77FD-40F8-9E52-F939F760F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3992563" cy="4648200"/>
          </a:xfrm>
        </p:spPr>
        <p:txBody>
          <a:bodyPr/>
          <a:lstStyle/>
          <a:p>
            <a:pPr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en-US"/>
              <a:t>B.	Leave alternate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en-US"/>
              <a:t>2.	Leaves compound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en-US"/>
              <a:t>a)	Three leaflets – </a:t>
            </a:r>
            <a:br>
              <a:rPr lang="en-US" altLang="en-US"/>
            </a:br>
            <a:r>
              <a:rPr lang="en-US" altLang="en-US" sz="2800" b="1" i="1">
                <a:solidFill>
                  <a:srgbClr val="3333FF"/>
                </a:solidFill>
              </a:rPr>
              <a:t>Ptelea trifoliata </a:t>
            </a:r>
            <a:br>
              <a:rPr lang="en-US" altLang="en-US" sz="2800" b="1" i="1">
                <a:solidFill>
                  <a:srgbClr val="3333FF"/>
                </a:solidFill>
              </a:rPr>
            </a:br>
            <a:r>
              <a:rPr lang="en-US" altLang="en-US" sz="2800" b="1">
                <a:solidFill>
                  <a:srgbClr val="3333FF"/>
                </a:solidFill>
              </a:rPr>
              <a:t>(Hop Tree)</a:t>
            </a:r>
            <a:endParaRPr lang="en-US" altLang="en-US" b="1">
              <a:solidFill>
                <a:srgbClr val="3333FF"/>
              </a:solidFill>
            </a:endParaRPr>
          </a:p>
        </p:txBody>
      </p:sp>
      <p:pic>
        <p:nvPicPr>
          <p:cNvPr id="4" name="Picture 3" descr="HopTree.jpg">
            <a:extLst>
              <a:ext uri="{FF2B5EF4-FFF2-40B4-BE49-F238E27FC236}">
                <a16:creationId xmlns:a16="http://schemas.microsoft.com/office/drawing/2014/main" id="{30E01882-2944-4DA1-A70D-909E5F3FFB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2760" y="1470024"/>
            <a:ext cx="3937621" cy="4306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B4CE700-6A00-4EB5-8B92-B6A8EA088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685800"/>
          </a:xfrm>
        </p:spPr>
        <p:txBody>
          <a:bodyPr/>
          <a:lstStyle/>
          <a:p>
            <a:pPr>
              <a:defRPr/>
            </a:pPr>
            <a:r>
              <a:rPr lang="en-US" sz="3600" b="1" i="1" dirty="0">
                <a:solidFill>
                  <a:srgbClr val="3333FF"/>
                </a:solidFill>
              </a:rPr>
              <a:t>Gymnosperms </a:t>
            </a:r>
            <a:r>
              <a:rPr lang="en-US" sz="3600" b="1" dirty="0">
                <a:solidFill>
                  <a:schemeClr val="tx1"/>
                </a:solidFill>
              </a:rPr>
              <a:t>– naked seeds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CBAAE1-537B-458B-B57B-4F9038C713A4}"/>
              </a:ext>
            </a:extLst>
          </p:cNvPr>
          <p:cNvSpPr txBox="1"/>
          <p:nvPr/>
        </p:nvSpPr>
        <p:spPr>
          <a:xfrm>
            <a:off x="1066800" y="2239963"/>
            <a:ext cx="33528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Non-flowering</a:t>
            </a:r>
          </a:p>
          <a:p>
            <a:pPr marL="347663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Naked reproductive structures, not being covered by flowers</a:t>
            </a:r>
          </a:p>
        </p:txBody>
      </p:sp>
      <p:pic>
        <p:nvPicPr>
          <p:cNvPr id="5" name="Picture 4" descr="PineBloom@.jpg">
            <a:extLst>
              <a:ext uri="{FF2B5EF4-FFF2-40B4-BE49-F238E27FC236}">
                <a16:creationId xmlns:a16="http://schemas.microsoft.com/office/drawing/2014/main" id="{50A89187-0AF2-495C-A156-F35CD5637C2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5686" r="9804"/>
          <a:stretch>
            <a:fillRect/>
          </a:stretch>
        </p:blipFill>
        <p:spPr>
          <a:xfrm>
            <a:off x="5029200" y="1807244"/>
            <a:ext cx="3276600" cy="3298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223CE2-F863-454B-BDB6-9619D4F11A62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308</a:t>
            </a:r>
          </a:p>
        </p:txBody>
      </p:sp>
    </p:spTree>
  </p:cSld>
  <p:clrMapOvr>
    <a:masterClrMapping/>
  </p:clrMapOvr>
  <p:transition spd="slow">
    <p:wipe dir="d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A96157-2A56-4237-859C-A49478EC5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Working with a key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820F29-3D85-4808-9D40-905305510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4267200" cy="46482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3200" b="1" u="sng" dirty="0">
                <a:solidFill>
                  <a:srgbClr val="006600"/>
                </a:solidFill>
              </a:rPr>
              <a:t>Key</a:t>
            </a:r>
          </a:p>
          <a:p>
            <a:pPr marL="457200" indent="-284163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en-US" sz="2400" dirty="0"/>
              <a:t>+	Few characteristics</a:t>
            </a:r>
          </a:p>
          <a:p>
            <a:pPr marL="457200" indent="-284163">
              <a:buFont typeface="Wingdings" panose="05000000000000000000" pitchFamily="2" charset="2"/>
              <a:buNone/>
              <a:defRPr/>
            </a:pPr>
            <a:r>
              <a:rPr lang="en-US" sz="2400" dirty="0"/>
              <a:t>+	Word phrases</a:t>
            </a:r>
          </a:p>
          <a:p>
            <a:pPr marL="457200" indent="-284163">
              <a:buFont typeface="Wingdings" panose="05000000000000000000" pitchFamily="2" charset="2"/>
              <a:buNone/>
              <a:defRPr/>
            </a:pPr>
            <a:r>
              <a:rPr lang="en-US" sz="2400" dirty="0"/>
              <a:t>+	Subjective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006600"/>
                </a:solidFill>
              </a:rPr>
              <a:t>Easily </a:t>
            </a:r>
            <a:r>
              <a:rPr lang="en-US" b="1" dirty="0" err="1">
                <a:solidFill>
                  <a:srgbClr val="006600"/>
                </a:solidFill>
              </a:rPr>
              <a:t>mis</a:t>
            </a:r>
            <a:r>
              <a:rPr lang="en-US" b="1" dirty="0">
                <a:solidFill>
                  <a:srgbClr val="006600"/>
                </a:solidFill>
              </a:rPr>
              <a:t>-identified</a:t>
            </a:r>
          </a:p>
        </p:txBody>
      </p:sp>
      <p:cxnSp>
        <p:nvCxnSpPr>
          <p:cNvPr id="212996" name="Straight Connector 7">
            <a:extLst>
              <a:ext uri="{FF2B5EF4-FFF2-40B4-BE49-F238E27FC236}">
                <a16:creationId xmlns:a16="http://schemas.microsoft.com/office/drawing/2014/main" id="{FB14E660-FD6F-45B6-A466-96528C04E2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5800" y="3505200"/>
            <a:ext cx="35052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2997" name="Picture 1">
            <a:extLst>
              <a:ext uri="{FF2B5EF4-FFF2-40B4-BE49-F238E27FC236}">
                <a16:creationId xmlns:a16="http://schemas.microsoft.com/office/drawing/2014/main" id="{7D1B6C09-5418-4582-8AC6-0054B6A4A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17"/>
          <a:stretch>
            <a:fillRect/>
          </a:stretch>
        </p:blipFill>
        <p:spPr bwMode="auto">
          <a:xfrm>
            <a:off x="4800600" y="3962400"/>
            <a:ext cx="3713163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BA000F-D33F-41EC-8DD7-21382E375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Working with a key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A58DDF-AE7C-4342-97EA-78D6DE6126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4267200" cy="46482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3200" b="1" u="sng" dirty="0">
                <a:solidFill>
                  <a:srgbClr val="006600"/>
                </a:solidFill>
              </a:rPr>
              <a:t>Key</a:t>
            </a:r>
          </a:p>
          <a:p>
            <a:pPr marL="457200" indent="-284163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en-US" sz="2400" dirty="0"/>
              <a:t>+	Few characteristics</a:t>
            </a:r>
          </a:p>
          <a:p>
            <a:pPr marL="457200" indent="-284163">
              <a:buFont typeface="Wingdings" panose="05000000000000000000" pitchFamily="2" charset="2"/>
              <a:buNone/>
              <a:defRPr/>
            </a:pPr>
            <a:r>
              <a:rPr lang="en-US" sz="2400" dirty="0"/>
              <a:t>+	Word phrases</a:t>
            </a:r>
          </a:p>
          <a:p>
            <a:pPr marL="457200" indent="-284163">
              <a:buFont typeface="Wingdings" panose="05000000000000000000" pitchFamily="2" charset="2"/>
              <a:buNone/>
              <a:defRPr/>
            </a:pPr>
            <a:r>
              <a:rPr lang="en-US" sz="2400" dirty="0"/>
              <a:t>+	Subjective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006600"/>
                </a:solidFill>
              </a:rPr>
              <a:t>Easily </a:t>
            </a:r>
            <a:r>
              <a:rPr lang="en-US" b="1" dirty="0" err="1">
                <a:solidFill>
                  <a:srgbClr val="006600"/>
                </a:solidFill>
              </a:rPr>
              <a:t>mis</a:t>
            </a:r>
            <a:r>
              <a:rPr lang="en-US" b="1" dirty="0">
                <a:solidFill>
                  <a:srgbClr val="006600"/>
                </a:solidFill>
              </a:rPr>
              <a:t>-identified</a:t>
            </a:r>
          </a:p>
        </p:txBody>
      </p:sp>
      <p:cxnSp>
        <p:nvCxnSpPr>
          <p:cNvPr id="214020" name="Straight Connector 7">
            <a:extLst>
              <a:ext uri="{FF2B5EF4-FFF2-40B4-BE49-F238E27FC236}">
                <a16:creationId xmlns:a16="http://schemas.microsoft.com/office/drawing/2014/main" id="{FE31093A-2343-4030-B606-26F0E71F11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5800" y="3429000"/>
            <a:ext cx="35052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979BCB-7E89-4B20-BD0A-1E403E37A091}"/>
              </a:ext>
            </a:extLst>
          </p:cNvPr>
          <p:cNvSpPr txBox="1"/>
          <p:nvPr/>
        </p:nvSpPr>
        <p:spPr>
          <a:xfrm>
            <a:off x="1066800" y="4573588"/>
            <a:ext cx="5973763" cy="1370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u="sng" dirty="0">
                <a:solidFill>
                  <a:srgbClr val="3333FF"/>
                </a:solidFill>
                <a:latin typeface="Arial"/>
                <a:cs typeface="+mn-cs"/>
              </a:rPr>
              <a:t>Final step</a:t>
            </a:r>
          </a:p>
          <a:p>
            <a:pPr marL="804863" indent="-457200">
              <a:spcBef>
                <a:spcPts val="1800"/>
              </a:spcBef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solidFill>
                  <a:srgbClr val="3333FF"/>
                </a:solidFill>
                <a:latin typeface="Arial"/>
                <a:cs typeface="+mn-cs"/>
              </a:rPr>
              <a:t>Compare full plant description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7471A8-A4E1-4343-ADAE-DC8CE40DC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864" y="1676400"/>
            <a:ext cx="3450336" cy="3072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8">
            <a:extLst>
              <a:ext uri="{FF2B5EF4-FFF2-40B4-BE49-F238E27FC236}">
                <a16:creationId xmlns:a16="http://schemas.microsoft.com/office/drawing/2014/main" id="{F43EF369-ECBF-47A7-888D-F7B907380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Gautami" panose="020B0502040204020203" pitchFamily="34" charset="0"/>
            </a:endParaRPr>
          </a:p>
        </p:txBody>
      </p:sp>
      <p:grpSp>
        <p:nvGrpSpPr>
          <p:cNvPr id="215043" name="Group 1">
            <a:extLst>
              <a:ext uri="{FF2B5EF4-FFF2-40B4-BE49-F238E27FC236}">
                <a16:creationId xmlns:a16="http://schemas.microsoft.com/office/drawing/2014/main" id="{25F2AF58-2F15-431D-919C-82C984FB25E4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228600"/>
            <a:ext cx="5114925" cy="6172200"/>
            <a:chOff x="2133600" y="228600"/>
            <a:chExt cx="5114925" cy="6172200"/>
          </a:xfrm>
        </p:grpSpPr>
        <p:pic>
          <p:nvPicPr>
            <p:cNvPr id="215044" name="Picture 5" descr="SpiralNotePad">
              <a:extLst>
                <a:ext uri="{FF2B5EF4-FFF2-40B4-BE49-F238E27FC236}">
                  <a16:creationId xmlns:a16="http://schemas.microsoft.com/office/drawing/2014/main" id="{5C33B892-ED0E-418B-8A6F-6285DF67F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228600"/>
              <a:ext cx="5114925" cy="617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45" name="Picture 6" descr="AMIDEA">
              <a:extLst>
                <a:ext uri="{FF2B5EF4-FFF2-40B4-BE49-F238E27FC236}">
                  <a16:creationId xmlns:a16="http://schemas.microsoft.com/office/drawing/2014/main" id="{C8DB5D13-8431-4FAC-9CA3-178640108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4038600"/>
              <a:ext cx="592493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613" name="Text Box 7">
              <a:extLst>
                <a:ext uri="{FF2B5EF4-FFF2-40B4-BE49-F238E27FC236}">
                  <a16:creationId xmlns:a16="http://schemas.microsoft.com/office/drawing/2014/main" id="{2E0B7A11-5B68-419C-B009-522D7967BE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600" y="1524000"/>
              <a:ext cx="4038600" cy="24320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u="sng" dirty="0">
                  <a:latin typeface="Comic Sans MS" pitchFamily="66" charset="0"/>
                  <a:cs typeface="+mn-cs"/>
                </a:rPr>
                <a:t>Lab Activity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b="1" i="1" dirty="0">
                  <a:latin typeface="+mn-lt"/>
                  <a:cs typeface="+mn-cs"/>
                </a:rPr>
                <a:t>CMG GardenNotes #155</a:t>
              </a:r>
            </a:p>
            <a:p>
              <a:pPr>
                <a:spcBef>
                  <a:spcPts val="0"/>
                </a:spcBef>
                <a:defRPr/>
              </a:pPr>
              <a:r>
                <a:rPr lang="en-US" sz="2800" b="1" dirty="0">
                  <a:latin typeface="+mn-lt"/>
                  <a:cs typeface="+mn-cs"/>
                </a:rPr>
                <a:t>Worksheet: </a:t>
              </a:r>
              <a:r>
                <a:rPr lang="en-US" sz="2800" b="1" i="1" dirty="0">
                  <a:latin typeface="+mn-lt"/>
                  <a:cs typeface="+mn-cs"/>
                </a:rPr>
                <a:t>Identifying Broadleaf Flowering Trees and Shrubs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418D3D-1CE2-412D-B120-F0D32FDF7512}"/>
                </a:ext>
              </a:extLst>
            </p:cNvPr>
            <p:cNvSpPr txBox="1"/>
            <p:nvPr/>
          </p:nvSpPr>
          <p:spPr>
            <a:xfrm>
              <a:off x="2286000" y="5684838"/>
              <a:ext cx="1219200" cy="307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  <a:cs typeface="+mn-cs"/>
                </a:rPr>
                <a:t>Microsoft clipart</a:t>
              </a:r>
            </a:p>
          </p:txBody>
        </p:sp>
      </p:grpSp>
    </p:spTree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WoodySeedCone@.jpg">
            <a:extLst>
              <a:ext uri="{FF2B5EF4-FFF2-40B4-BE49-F238E27FC236}">
                <a16:creationId xmlns:a16="http://schemas.microsoft.com/office/drawing/2014/main" id="{30A739D8-6B42-48EC-A50A-8468DDFBA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3352800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4">
            <a:extLst>
              <a:ext uri="{FF2B5EF4-FFF2-40B4-BE49-F238E27FC236}">
                <a16:creationId xmlns:a16="http://schemas.microsoft.com/office/drawing/2014/main" id="{00A040BC-48A6-4825-9086-6C2465ABD5B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990600"/>
            <a:ext cx="5334000" cy="609600"/>
          </a:xfrm>
        </p:spPr>
        <p:txBody>
          <a:bodyPr/>
          <a:lstStyle/>
          <a:p>
            <a:pPr lvl="1">
              <a:buFont typeface="Wingdings" panose="05000000000000000000" pitchFamily="2" charset="2"/>
              <a:buNone/>
            </a:pPr>
            <a:r>
              <a:rPr lang="en-US" altLang="en-US" sz="3200" b="1" i="1">
                <a:solidFill>
                  <a:srgbClr val="3333FF"/>
                </a:solidFill>
              </a:rPr>
              <a:t>Pinophyta </a:t>
            </a:r>
            <a:r>
              <a:rPr lang="en-US" altLang="en-US" sz="3200" b="1"/>
              <a:t>– Conifers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1CC01E-F9EF-46F7-BFF9-89CF96EA1CC9}"/>
              </a:ext>
            </a:extLst>
          </p:cNvPr>
          <p:cNvSpPr txBox="1"/>
          <p:nvPr/>
        </p:nvSpPr>
        <p:spPr>
          <a:xfrm>
            <a:off x="1524000" y="2438400"/>
            <a:ext cx="4343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Cone bearing plants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834DA3-5627-4169-A260-CA815CB9BDAC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</a:t>
            </a:r>
          </a:p>
        </p:txBody>
      </p:sp>
      <p:grpSp>
        <p:nvGrpSpPr>
          <p:cNvPr id="24582" name="Group 20">
            <a:extLst>
              <a:ext uri="{FF2B5EF4-FFF2-40B4-BE49-F238E27FC236}">
                <a16:creationId xmlns:a16="http://schemas.microsoft.com/office/drawing/2014/main" id="{6F6EE8CB-89AC-41CA-B1EB-CDE5E5CECB6A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609600"/>
            <a:ext cx="6400800" cy="692150"/>
            <a:chOff x="1600200" y="1519535"/>
            <a:chExt cx="6400800" cy="69185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1F4AC89-7077-48F2-A90B-FB719B4677C5}"/>
                </a:ext>
              </a:extLst>
            </p:cNvPr>
            <p:cNvSpPr txBox="1"/>
            <p:nvPr/>
          </p:nvSpPr>
          <p:spPr>
            <a:xfrm>
              <a:off x="1600200" y="1519535"/>
              <a:ext cx="6400800" cy="4617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347663" indent="-347663">
                <a:defRPr/>
              </a:pP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cs"/>
                </a:rPr>
                <a:t>Gymnosperms 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cs"/>
                </a:rPr>
                <a:t>– naked seeds</a:t>
              </a:r>
              <a:endPara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endParaRPr>
            </a:p>
          </p:txBody>
        </p:sp>
        <p:grpSp>
          <p:nvGrpSpPr>
            <p:cNvPr id="24585" name="Group 20">
              <a:extLst>
                <a:ext uri="{FF2B5EF4-FFF2-40B4-BE49-F238E27FC236}">
                  <a16:creationId xmlns:a16="http://schemas.microsoft.com/office/drawing/2014/main" id="{7DF2080A-8FFD-453A-A308-F4FAF13E94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1200" y="1981200"/>
              <a:ext cx="228600" cy="230188"/>
              <a:chOff x="1066800" y="1219200"/>
              <a:chExt cx="228600" cy="230188"/>
            </a:xfrm>
          </p:grpSpPr>
          <p:cxnSp>
            <p:nvCxnSpPr>
              <p:cNvPr id="24586" name="Straight Connector 23">
                <a:extLst>
                  <a:ext uri="{FF2B5EF4-FFF2-40B4-BE49-F238E27FC236}">
                    <a16:creationId xmlns:a16="http://schemas.microsoft.com/office/drawing/2014/main" id="{938992E3-1936-41E1-B55F-65818461C03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953294" y="1332706"/>
                <a:ext cx="228600" cy="1588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587" name="Straight Connector 24">
                <a:extLst>
                  <a:ext uri="{FF2B5EF4-FFF2-40B4-BE49-F238E27FC236}">
                    <a16:creationId xmlns:a16="http://schemas.microsoft.com/office/drawing/2014/main" id="{8B0DA0CC-3C93-4C8E-BDC6-9D16F52D911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1066800" y="1447800"/>
                <a:ext cx="228600" cy="1588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33EA5B8-D503-4754-B0C1-F6BE6A3A4F18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308</a:t>
            </a:r>
          </a:p>
        </p:txBody>
      </p:sp>
    </p:spTree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:a16="http://schemas.microsoft.com/office/drawing/2014/main" id="{0CCE740D-38C3-4EA5-93BC-2CF3DC7E3E6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133600"/>
            <a:ext cx="7772400" cy="1676400"/>
          </a:xfrm>
        </p:spPr>
        <p:txBody>
          <a:bodyPr/>
          <a:lstStyle/>
          <a:p>
            <a:pPr marL="1481138" lvl="2" indent="-334963"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en-US" altLang="en-US" sz="2800" b="1">
                <a:solidFill>
                  <a:srgbClr val="006600"/>
                </a:solidFill>
              </a:rPr>
              <a:t>Needle type identifies plant</a:t>
            </a:r>
          </a:p>
          <a:p>
            <a:pPr marL="1481138" lvl="2" indent="-334963">
              <a:spcBef>
                <a:spcPts val="1800"/>
              </a:spcBef>
              <a:buFont typeface="Wingdings" panose="05000000000000000000" pitchFamily="2" charset="2"/>
              <a:buNone/>
            </a:pPr>
            <a:endParaRPr lang="en-US" altLang="en-US" sz="2800" b="1">
              <a:solidFill>
                <a:srgbClr val="3333FF"/>
              </a:solidFill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0F541F9E-0E49-4637-8326-3C55CA880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90600"/>
            <a:ext cx="533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sz="3200" b="1" i="1" kern="0" dirty="0">
                <a:solidFill>
                  <a:srgbClr val="3333FF"/>
                </a:solidFill>
                <a:latin typeface="+mn-lt"/>
                <a:cs typeface="+mn-cs"/>
              </a:rPr>
              <a:t>Pinophyta </a:t>
            </a:r>
            <a:r>
              <a:rPr lang="en-US" sz="3200" b="1" kern="0" dirty="0">
                <a:latin typeface="+mn-lt"/>
                <a:cs typeface="+mn-cs"/>
              </a:rPr>
              <a:t>– Conifers</a:t>
            </a:r>
          </a:p>
        </p:txBody>
      </p:sp>
      <p:grpSp>
        <p:nvGrpSpPr>
          <p:cNvPr id="26628" name="Group 20">
            <a:extLst>
              <a:ext uri="{FF2B5EF4-FFF2-40B4-BE49-F238E27FC236}">
                <a16:creationId xmlns:a16="http://schemas.microsoft.com/office/drawing/2014/main" id="{F4A4CF50-B28E-49B3-AA80-A211A2678888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609600"/>
            <a:ext cx="6400800" cy="692150"/>
            <a:chOff x="1600200" y="1519535"/>
            <a:chExt cx="6400800" cy="69185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C90AB4-2772-4F8B-B513-C7C643FF6EF5}"/>
                </a:ext>
              </a:extLst>
            </p:cNvPr>
            <p:cNvSpPr txBox="1"/>
            <p:nvPr/>
          </p:nvSpPr>
          <p:spPr>
            <a:xfrm>
              <a:off x="1600200" y="1519535"/>
              <a:ext cx="6400800" cy="4617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347663" indent="-347663">
                <a:defRPr/>
              </a:pP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cs"/>
                </a:rPr>
                <a:t>Gymnosperms</a:t>
              </a:r>
              <a:endPara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endParaRPr>
            </a:p>
          </p:txBody>
        </p:sp>
        <p:grpSp>
          <p:nvGrpSpPr>
            <p:cNvPr id="26631" name="Group 20">
              <a:extLst>
                <a:ext uri="{FF2B5EF4-FFF2-40B4-BE49-F238E27FC236}">
                  <a16:creationId xmlns:a16="http://schemas.microsoft.com/office/drawing/2014/main" id="{3A9EC3CA-575F-460E-A2FB-AC37CE1A00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1200" y="1981200"/>
              <a:ext cx="228600" cy="230188"/>
              <a:chOff x="1066800" y="1219200"/>
              <a:chExt cx="228600" cy="230188"/>
            </a:xfrm>
          </p:grpSpPr>
          <p:cxnSp>
            <p:nvCxnSpPr>
              <p:cNvPr id="26632" name="Straight Connector 18">
                <a:extLst>
                  <a:ext uri="{FF2B5EF4-FFF2-40B4-BE49-F238E27FC236}">
                    <a16:creationId xmlns:a16="http://schemas.microsoft.com/office/drawing/2014/main" id="{1B6FF17A-5A6E-4A4A-874D-399E94AB117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953294" y="1332706"/>
                <a:ext cx="228600" cy="1588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633" name="Straight Connector 19">
                <a:extLst>
                  <a:ext uri="{FF2B5EF4-FFF2-40B4-BE49-F238E27FC236}">
                    <a16:creationId xmlns:a16="http://schemas.microsoft.com/office/drawing/2014/main" id="{380518E9-D927-4271-9179-2CC9CB2D14A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1066800" y="1447800"/>
                <a:ext cx="228600" cy="1588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26629" name="Picture 1">
            <a:extLst>
              <a:ext uri="{FF2B5EF4-FFF2-40B4-BE49-F238E27FC236}">
                <a16:creationId xmlns:a16="http://schemas.microsoft.com/office/drawing/2014/main" id="{7FA3BFFF-302A-4A70-AED9-013A3F227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809625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:a16="http://schemas.microsoft.com/office/drawing/2014/main" id="{30FF5A29-E70A-48C7-BE3C-86664C42902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990600"/>
            <a:ext cx="6858000" cy="609600"/>
          </a:xfrm>
        </p:spPr>
        <p:txBody>
          <a:bodyPr/>
          <a:lstStyle/>
          <a:p>
            <a:pPr marL="850900" lvl="1" indent="-401638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3200" b="1" i="1" dirty="0">
                <a:solidFill>
                  <a:srgbClr val="3333FF"/>
                </a:solidFill>
              </a:rPr>
              <a:t>Cupressaceae </a:t>
            </a:r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200" b="1" dirty="0"/>
              <a:t>– Cypress family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endParaRPr lang="en-US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8CC07-5E13-4DBE-A5FE-A9FED3541CEF}"/>
              </a:ext>
            </a:extLst>
          </p:cNvPr>
          <p:cNvSpPr txBox="1"/>
          <p:nvPr/>
        </p:nvSpPr>
        <p:spPr>
          <a:xfrm>
            <a:off x="1752600" y="2133600"/>
            <a:ext cx="4343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Scale or awl-like leaves</a:t>
            </a:r>
          </a:p>
        </p:txBody>
      </p:sp>
      <p:pic>
        <p:nvPicPr>
          <p:cNvPr id="9" name="Picture 8" descr="Arborvitae1@.JPG">
            <a:extLst>
              <a:ext uri="{FF2B5EF4-FFF2-40B4-BE49-F238E27FC236}">
                <a16:creationId xmlns:a16="http://schemas.microsoft.com/office/drawing/2014/main" id="{B048F56B-E42D-4605-B8E6-65D211722C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2200" y="2743200"/>
            <a:ext cx="4673600" cy="3505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49404B-3FD5-4F9D-92AF-DB09F87A6D26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AB4457A-0568-4076-8AE3-706FC5817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533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 </a:t>
            </a:r>
          </a:p>
        </p:txBody>
      </p:sp>
      <p:cxnSp>
        <p:nvCxnSpPr>
          <p:cNvPr id="28679" name="Straight Connector 13">
            <a:extLst>
              <a:ext uri="{FF2B5EF4-FFF2-40B4-BE49-F238E27FC236}">
                <a16:creationId xmlns:a16="http://schemas.microsoft.com/office/drawing/2014/main" id="{F3C5076C-028E-4CBB-8CAD-181B7432873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24694" y="1180306"/>
            <a:ext cx="2286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0" name="Straight Connector 14">
            <a:extLst>
              <a:ext uri="{FF2B5EF4-FFF2-40B4-BE49-F238E27FC236}">
                <a16:creationId xmlns:a16="http://schemas.microsoft.com/office/drawing/2014/main" id="{50E079E7-9AEF-4195-A9C4-4D54050B540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838200" y="1295400"/>
            <a:ext cx="2286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">
            <a:extLst>
              <a:ext uri="{FF2B5EF4-FFF2-40B4-BE49-F238E27FC236}">
                <a16:creationId xmlns:a16="http://schemas.microsoft.com/office/drawing/2014/main" id="{6CAD28CC-3970-4ED6-A8EF-0AA16621A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0"/>
            <a:ext cx="4876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3" defTabSz="1085850">
              <a:spcBef>
                <a:spcPts val="1800"/>
              </a:spcBef>
              <a:buClr>
                <a:srgbClr val="969696"/>
              </a:buClr>
              <a:defRPr/>
            </a:pPr>
            <a:r>
              <a:rPr lang="en-US" sz="2800" b="1" i="1" kern="0" dirty="0">
                <a:solidFill>
                  <a:srgbClr val="3333FF"/>
                </a:solidFill>
                <a:latin typeface="+mn-lt"/>
                <a:cs typeface="+mn-cs"/>
              </a:rPr>
              <a:t>Juniperus</a:t>
            </a:r>
            <a:r>
              <a:rPr lang="en-US" sz="2800" b="1" kern="0" dirty="0">
                <a:solidFill>
                  <a:srgbClr val="3333FF"/>
                </a:solidFill>
                <a:latin typeface="+mn-lt"/>
                <a:cs typeface="+mn-cs"/>
              </a:rPr>
              <a:t> </a:t>
            </a:r>
            <a:r>
              <a:rPr lang="en-US" sz="2800" b="1" kern="0" dirty="0">
                <a:latin typeface="+mn-lt"/>
                <a:cs typeface="+mn-cs"/>
              </a:rPr>
              <a:t>– Junipers</a:t>
            </a:r>
          </a:p>
          <a:p>
            <a:pPr marL="0" lvl="3" defTabSz="1085850">
              <a:spcBef>
                <a:spcPct val="20000"/>
              </a:spcBef>
              <a:buClr>
                <a:srgbClr val="969696"/>
              </a:buClr>
              <a:defRPr/>
            </a:pPr>
            <a:r>
              <a:rPr lang="en-US" sz="2800" b="1" i="1" kern="0" dirty="0">
                <a:solidFill>
                  <a:srgbClr val="3333FF"/>
                </a:solidFill>
                <a:latin typeface="+mn-lt"/>
                <a:cs typeface="+mn-cs"/>
              </a:rPr>
              <a:t>Thuja</a:t>
            </a:r>
            <a:r>
              <a:rPr lang="en-US" sz="2800" b="1" kern="0" dirty="0">
                <a:latin typeface="+mn-lt"/>
                <a:cs typeface="+mn-cs"/>
              </a:rPr>
              <a:t> – Arborvitae</a:t>
            </a:r>
          </a:p>
          <a:p>
            <a:pPr marL="1820863" lvl="3" indent="-401638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sz="2200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  <a:p>
            <a:pPr marL="1820863" lvl="3" indent="-401638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sz="2200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30723" name="Group 60">
            <a:extLst>
              <a:ext uri="{FF2B5EF4-FFF2-40B4-BE49-F238E27FC236}">
                <a16:creationId xmlns:a16="http://schemas.microsoft.com/office/drawing/2014/main" id="{C0FB6C34-0E1A-472F-A724-14432A90201A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915988"/>
            <a:chOff x="3200400" y="2971006"/>
            <a:chExt cx="228600" cy="915194"/>
          </a:xfrm>
        </p:grpSpPr>
        <p:cxnSp>
          <p:nvCxnSpPr>
            <p:cNvPr id="30732" name="Straight Connector 46">
              <a:extLst>
                <a:ext uri="{FF2B5EF4-FFF2-40B4-BE49-F238E27FC236}">
                  <a16:creationId xmlns:a16="http://schemas.microsoft.com/office/drawing/2014/main" id="{000A6CF6-B272-46F8-9A1B-B203EA9D42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743200" y="3428206"/>
              <a:ext cx="915194" cy="794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33" name="Straight Connector 51">
              <a:extLst>
                <a:ext uri="{FF2B5EF4-FFF2-40B4-BE49-F238E27FC236}">
                  <a16:creationId xmlns:a16="http://schemas.microsoft.com/office/drawing/2014/main" id="{E7844472-6F32-4F0B-B752-9B4C851429C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00400" y="3351212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34" name="Straight Connector 53">
              <a:extLst>
                <a:ext uri="{FF2B5EF4-FFF2-40B4-BE49-F238E27FC236}">
                  <a16:creationId xmlns:a16="http://schemas.microsoft.com/office/drawing/2014/main" id="{E8BB679F-A648-449C-9E97-C133623B6B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00400" y="3865562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2" name="Picture 41" descr="Arborvitae1@.JPG">
            <a:extLst>
              <a:ext uri="{FF2B5EF4-FFF2-40B4-BE49-F238E27FC236}">
                <a16:creationId xmlns:a16="http://schemas.microsoft.com/office/drawing/2014/main" id="{61E5BC15-472B-474E-8026-E13F50AF68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5600" y="3028950"/>
            <a:ext cx="4292600" cy="3219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0725" name="Group 57">
            <a:extLst>
              <a:ext uri="{FF2B5EF4-FFF2-40B4-BE49-F238E27FC236}">
                <a16:creationId xmlns:a16="http://schemas.microsoft.com/office/drawing/2014/main" id="{A7377166-F331-4A1B-A28B-DD17F1D119E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609600"/>
            <a:ext cx="7315200" cy="990600"/>
            <a:chOff x="762000" y="990600"/>
            <a:chExt cx="7315200" cy="990600"/>
          </a:xfrm>
        </p:grpSpPr>
        <p:sp>
          <p:nvSpPr>
            <p:cNvPr id="46" name="Rectangle 4">
              <a:extLst>
                <a:ext uri="{FF2B5EF4-FFF2-40B4-BE49-F238E27FC236}">
                  <a16:creationId xmlns:a16="http://schemas.microsoft.com/office/drawing/2014/main" id="{2A08878D-AA47-4B81-9C55-454EBE6B3C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" y="990600"/>
              <a:ext cx="53340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93750" lvl="1" indent="-336550">
                <a:spcBef>
                  <a:spcPct val="20000"/>
                </a:spcBef>
                <a:buClr>
                  <a:srgbClr val="969696"/>
                </a:buClr>
                <a:buFont typeface="Wingdings" pitchFamily="2" charset="2"/>
                <a:buNone/>
                <a:defRPr/>
              </a:pPr>
              <a:r>
                <a:rPr lang="en-US" b="1" i="1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cs"/>
                </a:rPr>
                <a:t>Pinophyta </a:t>
              </a:r>
              <a:r>
                <a:rPr lang="en-US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cs"/>
                </a:rPr>
                <a:t>– Conifers </a:t>
              </a:r>
            </a:p>
          </p:txBody>
        </p:sp>
        <p:sp>
          <p:nvSpPr>
            <p:cNvPr id="44" name="Rectangle 4">
              <a:extLst>
                <a:ext uri="{FF2B5EF4-FFF2-40B4-BE49-F238E27FC236}">
                  <a16:creationId xmlns:a16="http://schemas.microsoft.com/office/drawing/2014/main" id="{A042D5B1-327F-43F0-94AB-069BB06DDA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1371600"/>
              <a:ext cx="68580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850900" lvl="1" indent="-401638">
                <a:spcBef>
                  <a:spcPts val="0"/>
                </a:spcBef>
                <a:buClr>
                  <a:srgbClr val="969696"/>
                </a:buClr>
                <a:buFont typeface="Wingdings" pitchFamily="2" charset="2"/>
                <a:buNone/>
                <a:defRPr/>
              </a:pPr>
              <a:r>
                <a:rPr lang="en-US" b="1" i="1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cs"/>
                </a:rPr>
                <a:t>Cupressaceae </a:t>
              </a:r>
              <a:r>
                <a:rPr lang="en-US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+mn-cs"/>
                </a:rPr>
                <a:t>– Cypress family</a:t>
              </a:r>
            </a:p>
            <a:p>
              <a:pPr marL="793750" lvl="1" indent="-336550">
                <a:spcBef>
                  <a:spcPct val="20000"/>
                </a:spcBef>
                <a:buClr>
                  <a:srgbClr val="969696"/>
                </a:buClr>
                <a:buFont typeface="Wingdings" pitchFamily="2" charset="2"/>
                <a:buNone/>
                <a:defRPr/>
              </a:pPr>
              <a:endParaRPr lang="en-US" b="1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endParaRPr>
            </a:p>
          </p:txBody>
        </p:sp>
        <p:grpSp>
          <p:nvGrpSpPr>
            <p:cNvPr id="30729" name="Group 56">
              <a:extLst>
                <a:ext uri="{FF2B5EF4-FFF2-40B4-BE49-F238E27FC236}">
                  <a16:creationId xmlns:a16="http://schemas.microsoft.com/office/drawing/2014/main" id="{5FA95998-E15F-4D3A-8C41-29A298BF4A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7801" y="1447800"/>
              <a:ext cx="228600" cy="230188"/>
              <a:chOff x="1447801" y="1447800"/>
              <a:chExt cx="228600" cy="230188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9165FB8-EE44-4176-B71D-2C18BFCFC208}"/>
                  </a:ext>
                </a:extLst>
              </p:cNvPr>
              <p:cNvCxnSpPr/>
              <p:nvPr/>
            </p:nvCxnSpPr>
            <p:spPr bwMode="auto">
              <a:xfrm rot="5400000">
                <a:off x="1334294" y="1561306"/>
                <a:ext cx="228600" cy="158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8708D9ED-1960-459F-959C-33498410B86D}"/>
                  </a:ext>
                </a:extLst>
              </p:cNvPr>
              <p:cNvCxnSpPr/>
              <p:nvPr/>
            </p:nvCxnSpPr>
            <p:spPr bwMode="auto">
              <a:xfrm rot="10800000">
                <a:off x="1447800" y="1676400"/>
                <a:ext cx="228600" cy="158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DD3C3D7-85A0-43ED-A324-62291B2C2A19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</p:spTree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>
            <a:extLst>
              <a:ext uri="{FF2B5EF4-FFF2-40B4-BE49-F238E27FC236}">
                <a16:creationId xmlns:a16="http://schemas.microsoft.com/office/drawing/2014/main" id="{3C93219F-366A-459E-A58B-59482FEF59F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6324600" cy="685800"/>
          </a:xfrm>
        </p:spPr>
        <p:txBody>
          <a:bodyPr/>
          <a:lstStyle/>
          <a:p>
            <a:pPr marL="1538288" lvl="2" indent="-401638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en-US" sz="3200" b="1" i="1">
                <a:solidFill>
                  <a:srgbClr val="3333FF"/>
                </a:solidFill>
              </a:rPr>
              <a:t>Juniperus</a:t>
            </a:r>
            <a:r>
              <a:rPr lang="en-US" altLang="en-US" sz="3200" b="1"/>
              <a:t> – Junipers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973938-FEC3-4244-AB61-0C17EEDDE33C}"/>
              </a:ext>
            </a:extLst>
          </p:cNvPr>
          <p:cNvSpPr txBox="1"/>
          <p:nvPr/>
        </p:nvSpPr>
        <p:spPr>
          <a:xfrm>
            <a:off x="990600" y="3124200"/>
            <a:ext cx="4191000" cy="2092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Leaves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Scale or awl-shaped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Pressed to branch</a:t>
            </a:r>
          </a:p>
          <a:p>
            <a:pPr marL="347663" indent="-347663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Foliage displayed  </a:t>
            </a:r>
            <a:r>
              <a:rPr lang="en-US" b="1" u="sng" dirty="0">
                <a:latin typeface="+mn-lt"/>
                <a:cs typeface="+mn-cs"/>
              </a:rPr>
              <a:t>around</a:t>
            </a:r>
            <a:r>
              <a:rPr lang="en-US" b="1" dirty="0">
                <a:latin typeface="+mn-lt"/>
                <a:cs typeface="+mn-cs"/>
              </a:rPr>
              <a:t> branch </a:t>
            </a:r>
          </a:p>
        </p:txBody>
      </p:sp>
      <p:pic>
        <p:nvPicPr>
          <p:cNvPr id="6" name="Picture 5" descr="Juniper1@.jpg">
            <a:extLst>
              <a:ext uri="{FF2B5EF4-FFF2-40B4-BE49-F238E27FC236}">
                <a16:creationId xmlns:a16="http://schemas.microsoft.com/office/drawing/2014/main" id="{CDB71D74-EF46-4137-9C8F-8F9C1D3B22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7222"/>
          <a:stretch>
            <a:fillRect/>
          </a:stretch>
        </p:blipFill>
        <p:spPr>
          <a:xfrm>
            <a:off x="5029200" y="2404872"/>
            <a:ext cx="3276600" cy="3767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A808DE-E6F3-45F4-A6E0-59329C79A445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4A22D3E-E2AB-45B4-AA15-428F106D7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50900" lvl="1" indent="-401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Cupressaceae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Cypress family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32775" name="Group 56">
            <a:extLst>
              <a:ext uri="{FF2B5EF4-FFF2-40B4-BE49-F238E27FC236}">
                <a16:creationId xmlns:a16="http://schemas.microsoft.com/office/drawing/2014/main" id="{567761E9-EBEF-4DBC-8A49-BFF636A895D7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1447801" y="1447800"/>
            <a:chExt cx="228600" cy="23018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A29C17-196C-4E8F-A4DF-CAA65B17206C}"/>
                </a:ext>
              </a:extLst>
            </p:cNvPr>
            <p:cNvCxnSpPr/>
            <p:nvPr/>
          </p:nvCxnSpPr>
          <p:spPr bwMode="auto">
            <a:xfrm rot="5400000">
              <a:off x="1334295" y="1561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DB327EC-AA2A-4465-9228-F119FA6A3677}"/>
                </a:ext>
              </a:extLst>
            </p:cNvPr>
            <p:cNvCxnSpPr/>
            <p:nvPr/>
          </p:nvCxnSpPr>
          <p:spPr bwMode="auto">
            <a:xfrm rot="10800000">
              <a:off x="1447801" y="1676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Rectangle 4">
            <a:extLst>
              <a:ext uri="{FF2B5EF4-FFF2-40B4-BE49-F238E27FC236}">
                <a16:creationId xmlns:a16="http://schemas.microsoft.com/office/drawing/2014/main" id="{2019269E-45B3-4278-8B85-A7C18A805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533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 </a:t>
            </a:r>
          </a:p>
        </p:txBody>
      </p:sp>
      <p:grpSp>
        <p:nvGrpSpPr>
          <p:cNvPr id="32777" name="Group 47">
            <a:extLst>
              <a:ext uri="{FF2B5EF4-FFF2-40B4-BE49-F238E27FC236}">
                <a16:creationId xmlns:a16="http://schemas.microsoft.com/office/drawing/2014/main" id="{55BC6A9C-0076-4ED3-8CFC-3DAD6A0A2354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066800"/>
            <a:ext cx="838200" cy="609600"/>
            <a:chOff x="838201" y="1066800"/>
            <a:chExt cx="838199" cy="6096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9BF5773-87BD-4B63-8FBA-BDC5FCD23F6D}"/>
                </a:ext>
              </a:extLst>
            </p:cNvPr>
            <p:cNvCxnSpPr/>
            <p:nvPr/>
          </p:nvCxnSpPr>
          <p:spPr bwMode="auto">
            <a:xfrm rot="5400000">
              <a:off x="738982" y="1166019"/>
              <a:ext cx="200025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7612A30-F9CB-42F5-A3CC-B7049ACD181E}"/>
                </a:ext>
              </a:extLst>
            </p:cNvPr>
            <p:cNvCxnSpPr/>
            <p:nvPr/>
          </p:nvCxnSpPr>
          <p:spPr bwMode="auto">
            <a:xfrm rot="10800000">
              <a:off x="838201" y="1266825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780" name="Straight Connector 38">
              <a:extLst>
                <a:ext uri="{FF2B5EF4-FFF2-40B4-BE49-F238E27FC236}">
                  <a16:creationId xmlns:a16="http://schemas.microsoft.com/office/drawing/2014/main" id="{3C14802F-E99F-4DFB-9875-A68CA15C55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447800" y="1447800"/>
              <a:ext cx="794" cy="228125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1" name="Straight Connector 39">
              <a:extLst>
                <a:ext uri="{FF2B5EF4-FFF2-40B4-BE49-F238E27FC236}">
                  <a16:creationId xmlns:a16="http://schemas.microsoft.com/office/drawing/2014/main" id="{07A22437-A5D5-41F5-8BAC-F6F7B889D4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7800" y="1675449"/>
              <a:ext cx="228600" cy="95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22A847-B131-49D0-B2C3-7822803C1A5D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A2D2CA-0464-4B67-97AD-17895DF4E66E}"/>
              </a:ext>
            </a:extLst>
          </p:cNvPr>
          <p:cNvSpPr txBox="1"/>
          <p:nvPr/>
        </p:nvSpPr>
        <p:spPr>
          <a:xfrm>
            <a:off x="990600" y="2503488"/>
            <a:ext cx="3657600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Cones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Fleshy scales pressed together 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Berry-like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endParaRPr lang="en-US" dirty="0">
              <a:latin typeface="+mn-lt"/>
              <a:cs typeface="+mn-cs"/>
            </a:endParaRPr>
          </a:p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Dioecious</a:t>
            </a:r>
            <a:r>
              <a:rPr lang="en-US" dirty="0">
                <a:latin typeface="+mn-lt"/>
                <a:cs typeface="+mn-cs"/>
              </a:rPr>
              <a:t> (male and female plants)</a:t>
            </a:r>
          </a:p>
        </p:txBody>
      </p:sp>
      <p:pic>
        <p:nvPicPr>
          <p:cNvPr id="34820" name="Picture 28" descr="FleshySeedCone@.jgp.JPG">
            <a:extLst>
              <a:ext uri="{FF2B5EF4-FFF2-40B4-BE49-F238E27FC236}">
                <a16:creationId xmlns:a16="http://schemas.microsoft.com/office/drawing/2014/main" id="{5CC56E9A-C791-45E4-BD94-EC2C53080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41671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4">
            <a:extLst>
              <a:ext uri="{FF2B5EF4-FFF2-40B4-BE49-F238E27FC236}">
                <a16:creationId xmlns:a16="http://schemas.microsoft.com/office/drawing/2014/main" id="{DD9E7F30-2824-4F92-9E7A-7713A5345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538288" lvl="2" indent="-401638">
              <a:spcBef>
                <a:spcPts val="12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sz="3200" b="1" i="1" kern="0" dirty="0">
                <a:solidFill>
                  <a:srgbClr val="3333FF"/>
                </a:solidFill>
                <a:latin typeface="+mn-lt"/>
                <a:cs typeface="+mn-cs"/>
              </a:rPr>
              <a:t>Juniperus</a:t>
            </a:r>
            <a:r>
              <a:rPr lang="en-US" sz="3200" b="1" kern="0" dirty="0">
                <a:latin typeface="+mn-lt"/>
                <a:cs typeface="+mn-cs"/>
              </a:rPr>
              <a:t> – Junipers</a:t>
            </a: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0719F8E6-CDFD-4AA3-B1BD-27F39B160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50900" lvl="1" indent="-401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Cupressaceae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Cypress family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D80A9367-3B4A-4580-8266-D2D43B458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533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 </a:t>
            </a:r>
          </a:p>
        </p:txBody>
      </p:sp>
      <p:grpSp>
        <p:nvGrpSpPr>
          <p:cNvPr id="34824" name="Group 33">
            <a:extLst>
              <a:ext uri="{FF2B5EF4-FFF2-40B4-BE49-F238E27FC236}">
                <a16:creationId xmlns:a16="http://schemas.microsoft.com/office/drawing/2014/main" id="{B17A6663-19DA-4FE6-BAF7-86B4EF196130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066800"/>
            <a:ext cx="838200" cy="609600"/>
            <a:chOff x="838201" y="1066800"/>
            <a:chExt cx="838199" cy="60960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BEFDDB6-DEAF-4BFE-8BDB-5F69C1375299}"/>
                </a:ext>
              </a:extLst>
            </p:cNvPr>
            <p:cNvCxnSpPr/>
            <p:nvPr/>
          </p:nvCxnSpPr>
          <p:spPr bwMode="auto">
            <a:xfrm rot="5400000">
              <a:off x="738982" y="1166019"/>
              <a:ext cx="200025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5F2E7AC-C046-474C-BFDA-83903ADEB4B0}"/>
                </a:ext>
              </a:extLst>
            </p:cNvPr>
            <p:cNvCxnSpPr/>
            <p:nvPr/>
          </p:nvCxnSpPr>
          <p:spPr bwMode="auto">
            <a:xfrm rot="10800000">
              <a:off x="838201" y="1266825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827" name="Straight Connector 36">
              <a:extLst>
                <a:ext uri="{FF2B5EF4-FFF2-40B4-BE49-F238E27FC236}">
                  <a16:creationId xmlns:a16="http://schemas.microsoft.com/office/drawing/2014/main" id="{250BF3D3-2785-4174-8AAC-5E31300845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447800" y="1447800"/>
              <a:ext cx="794" cy="228125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828" name="Straight Connector 37">
              <a:extLst>
                <a:ext uri="{FF2B5EF4-FFF2-40B4-BE49-F238E27FC236}">
                  <a16:creationId xmlns:a16="http://schemas.microsoft.com/office/drawing/2014/main" id="{4A117E69-D60A-4A67-8B88-A6A26555DD6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7800" y="1675449"/>
              <a:ext cx="228600" cy="95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545863-C1A6-4D86-9EA3-CC94461EDE04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8A566C-13FA-4629-A5BC-7E87E12191A6}"/>
              </a:ext>
            </a:extLst>
          </p:cNvPr>
          <p:cNvSpPr txBox="1"/>
          <p:nvPr/>
        </p:nvSpPr>
        <p:spPr>
          <a:xfrm>
            <a:off x="990600" y="2914650"/>
            <a:ext cx="2819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Forms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Spreading</a:t>
            </a:r>
            <a:br>
              <a:rPr lang="en-US" dirty="0">
                <a:latin typeface="+mn-lt"/>
                <a:cs typeface="+mn-cs"/>
              </a:rPr>
            </a:br>
            <a:r>
              <a:rPr lang="en-US" dirty="0">
                <a:latin typeface="+mn-lt"/>
                <a:cs typeface="+mn-cs"/>
              </a:rPr>
              <a:t>shrubs</a:t>
            </a:r>
          </a:p>
        </p:txBody>
      </p:sp>
      <p:pic>
        <p:nvPicPr>
          <p:cNvPr id="31" name="Picture 30" descr="Juniper2@.jpg">
            <a:extLst>
              <a:ext uri="{FF2B5EF4-FFF2-40B4-BE49-F238E27FC236}">
                <a16:creationId xmlns:a16="http://schemas.microsoft.com/office/drawing/2014/main" id="{D201F568-D138-433A-B957-ECACA2024F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7625" y="2514600"/>
            <a:ext cx="4820575" cy="3310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4">
            <a:extLst>
              <a:ext uri="{FF2B5EF4-FFF2-40B4-BE49-F238E27FC236}">
                <a16:creationId xmlns:a16="http://schemas.microsoft.com/office/drawing/2014/main" id="{DBCEACE6-DD11-456D-B3B6-5379F6D93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538288" lvl="2" indent="-401638">
              <a:spcBef>
                <a:spcPts val="12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sz="3200" b="1" i="1" kern="0" dirty="0">
                <a:solidFill>
                  <a:srgbClr val="3333FF"/>
                </a:solidFill>
                <a:latin typeface="+mn-lt"/>
                <a:cs typeface="+mn-cs"/>
              </a:rPr>
              <a:t>Juniperus</a:t>
            </a:r>
            <a:r>
              <a:rPr lang="en-US" sz="3200" b="1" kern="0" dirty="0">
                <a:latin typeface="+mn-lt"/>
                <a:cs typeface="+mn-cs"/>
              </a:rPr>
              <a:t> – Junipers</a:t>
            </a:r>
          </a:p>
        </p:txBody>
      </p:sp>
      <p:sp>
        <p:nvSpPr>
          <p:cNvPr id="34" name="Rectangle 4">
            <a:extLst>
              <a:ext uri="{FF2B5EF4-FFF2-40B4-BE49-F238E27FC236}">
                <a16:creationId xmlns:a16="http://schemas.microsoft.com/office/drawing/2014/main" id="{AFC32D30-BC39-48F4-BB54-76645404D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50900" lvl="1" indent="-401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Cupressaceae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Cypress family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B6133E0C-72D7-4474-B37C-88ADAFDDC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533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 </a:t>
            </a:r>
          </a:p>
        </p:txBody>
      </p:sp>
      <p:grpSp>
        <p:nvGrpSpPr>
          <p:cNvPr id="36872" name="Group 35">
            <a:extLst>
              <a:ext uri="{FF2B5EF4-FFF2-40B4-BE49-F238E27FC236}">
                <a16:creationId xmlns:a16="http://schemas.microsoft.com/office/drawing/2014/main" id="{9305A30A-939F-402E-AE52-E098FA93E516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066800"/>
            <a:ext cx="838200" cy="609600"/>
            <a:chOff x="838201" y="1066800"/>
            <a:chExt cx="838199" cy="60960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8D33D45-7CE4-462D-BD7B-695852253C91}"/>
                </a:ext>
              </a:extLst>
            </p:cNvPr>
            <p:cNvCxnSpPr/>
            <p:nvPr/>
          </p:nvCxnSpPr>
          <p:spPr bwMode="auto">
            <a:xfrm rot="5400000">
              <a:off x="738982" y="1166019"/>
              <a:ext cx="200025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11A4CA5-B69B-476E-BE29-AA39251EB193}"/>
                </a:ext>
              </a:extLst>
            </p:cNvPr>
            <p:cNvCxnSpPr/>
            <p:nvPr/>
          </p:nvCxnSpPr>
          <p:spPr bwMode="auto">
            <a:xfrm rot="10800000">
              <a:off x="838201" y="1266825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875" name="Straight Connector 40">
              <a:extLst>
                <a:ext uri="{FF2B5EF4-FFF2-40B4-BE49-F238E27FC236}">
                  <a16:creationId xmlns:a16="http://schemas.microsoft.com/office/drawing/2014/main" id="{F8A60546-4C85-4102-B772-EDA4A5EB36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447800" y="1447800"/>
              <a:ext cx="794" cy="228125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6" name="Straight Connector 41">
              <a:extLst>
                <a:ext uri="{FF2B5EF4-FFF2-40B4-BE49-F238E27FC236}">
                  <a16:creationId xmlns:a16="http://schemas.microsoft.com/office/drawing/2014/main" id="{975C5584-FA1B-4654-8F50-45F6D41883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7800" y="1675449"/>
              <a:ext cx="228600" cy="95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31A34E-DF82-41CB-AA91-1F2CAEF8129D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9808EC-CE76-4BA2-88F5-EE7686CB4815}"/>
              </a:ext>
            </a:extLst>
          </p:cNvPr>
          <p:cNvSpPr txBox="1"/>
          <p:nvPr/>
        </p:nvSpPr>
        <p:spPr>
          <a:xfrm>
            <a:off x="990600" y="2925763"/>
            <a:ext cx="28194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Forms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Upright pyramidal shrubs</a:t>
            </a:r>
          </a:p>
        </p:txBody>
      </p:sp>
      <p:pic>
        <p:nvPicPr>
          <p:cNvPr id="29" name="Picture 28" descr="Juniper3@.jpg">
            <a:extLst>
              <a:ext uri="{FF2B5EF4-FFF2-40B4-BE49-F238E27FC236}">
                <a16:creationId xmlns:a16="http://schemas.microsoft.com/office/drawing/2014/main" id="{22A9A53A-60FE-40CF-837A-A07DD4F2CF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1" y="2514600"/>
            <a:ext cx="5029199" cy="3455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4">
            <a:extLst>
              <a:ext uri="{FF2B5EF4-FFF2-40B4-BE49-F238E27FC236}">
                <a16:creationId xmlns:a16="http://schemas.microsoft.com/office/drawing/2014/main" id="{C292B78E-ECF3-480E-9729-4F15D17F1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538288" lvl="2" indent="-401638">
              <a:spcBef>
                <a:spcPts val="12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sz="3200" b="1" i="1" kern="0" dirty="0">
                <a:solidFill>
                  <a:srgbClr val="3333FF"/>
                </a:solidFill>
                <a:latin typeface="+mn-lt"/>
                <a:cs typeface="+mn-cs"/>
              </a:rPr>
              <a:t>Juniperus</a:t>
            </a:r>
            <a:r>
              <a:rPr lang="en-US" sz="3200" b="1" kern="0" dirty="0">
                <a:latin typeface="+mn-lt"/>
                <a:cs typeface="+mn-cs"/>
              </a:rPr>
              <a:t> – Junipers</a:t>
            </a:r>
          </a:p>
        </p:txBody>
      </p:sp>
      <p:sp>
        <p:nvSpPr>
          <p:cNvPr id="34" name="Rectangle 4">
            <a:extLst>
              <a:ext uri="{FF2B5EF4-FFF2-40B4-BE49-F238E27FC236}">
                <a16:creationId xmlns:a16="http://schemas.microsoft.com/office/drawing/2014/main" id="{43DAB79F-5F65-44FA-9839-E2AF1EA99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50900" lvl="1" indent="-401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Cupressaceae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Cypress family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5153D2BF-B035-40EB-9561-5D6BE88A6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533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 </a:t>
            </a:r>
          </a:p>
        </p:txBody>
      </p:sp>
      <p:grpSp>
        <p:nvGrpSpPr>
          <p:cNvPr id="38920" name="Group 35">
            <a:extLst>
              <a:ext uri="{FF2B5EF4-FFF2-40B4-BE49-F238E27FC236}">
                <a16:creationId xmlns:a16="http://schemas.microsoft.com/office/drawing/2014/main" id="{B6B35291-6662-4C87-AAB8-E8222AD8C46D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066800"/>
            <a:ext cx="838200" cy="609600"/>
            <a:chOff x="838201" y="1066800"/>
            <a:chExt cx="838199" cy="60960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7E84EAB-66F4-4472-AFB4-1A5C09850721}"/>
                </a:ext>
              </a:extLst>
            </p:cNvPr>
            <p:cNvCxnSpPr/>
            <p:nvPr/>
          </p:nvCxnSpPr>
          <p:spPr bwMode="auto">
            <a:xfrm rot="5400000">
              <a:off x="738982" y="1166019"/>
              <a:ext cx="200025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AB2E25D-CC6B-4633-93A7-769672363082}"/>
                </a:ext>
              </a:extLst>
            </p:cNvPr>
            <p:cNvCxnSpPr/>
            <p:nvPr/>
          </p:nvCxnSpPr>
          <p:spPr bwMode="auto">
            <a:xfrm rot="10800000">
              <a:off x="838201" y="1266825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923" name="Straight Connector 40">
              <a:extLst>
                <a:ext uri="{FF2B5EF4-FFF2-40B4-BE49-F238E27FC236}">
                  <a16:creationId xmlns:a16="http://schemas.microsoft.com/office/drawing/2014/main" id="{13AFED3D-7672-45F5-A9B8-A6DE68D392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447800" y="1447800"/>
              <a:ext cx="794" cy="228125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924" name="Straight Connector 41">
              <a:extLst>
                <a:ext uri="{FF2B5EF4-FFF2-40B4-BE49-F238E27FC236}">
                  <a16:creationId xmlns:a16="http://schemas.microsoft.com/office/drawing/2014/main" id="{7C34C929-F562-4DFC-B94C-1E4DB87F66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7800" y="1675449"/>
              <a:ext cx="228600" cy="95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67347B7-D079-46DC-A145-12598ABB7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Helpful information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B1F28594-118F-4369-A0F3-5F059D771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3505200" cy="46482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3200" b="1" u="sng">
                <a:solidFill>
                  <a:srgbClr val="3333FF"/>
                </a:solidFill>
              </a:rPr>
              <a:t>Conifer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15E58D-7A37-47D2-9BEC-17DC3EFD5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219200"/>
            <a:ext cx="3886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sz="3200" b="1" u="sng" kern="0" dirty="0">
                <a:solidFill>
                  <a:srgbClr val="3333FF"/>
                </a:solidFill>
                <a:latin typeface="+mn-lt"/>
                <a:cs typeface="+mn-cs"/>
              </a:rPr>
              <a:t>Broadleaf Flowering Plant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defRPr/>
            </a:pPr>
            <a:endParaRPr lang="en-US" kern="0" dirty="0">
              <a:latin typeface="+mn-lt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FCF608-D0A3-4A9F-BE10-53A26CD1E7A5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307</a:t>
            </a:r>
          </a:p>
        </p:txBody>
      </p:sp>
      <p:pic>
        <p:nvPicPr>
          <p:cNvPr id="6150" name="Picture 12" descr="WoodySeedCone@.jpg">
            <a:extLst>
              <a:ext uri="{FF2B5EF4-FFF2-40B4-BE49-F238E27FC236}">
                <a16:creationId xmlns:a16="http://schemas.microsoft.com/office/drawing/2014/main" id="{9C770C59-5866-4A07-9A4B-12685CAE2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200400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">
            <a:extLst>
              <a:ext uri="{FF2B5EF4-FFF2-40B4-BE49-F238E27FC236}">
                <a16:creationId xmlns:a16="http://schemas.microsoft.com/office/drawing/2014/main" id="{5689B0CC-630B-4306-A7BA-7D503687A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0417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:a16="http://schemas.microsoft.com/office/drawing/2014/main" id="{69AA6580-038E-4A92-91ED-7C247203B03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6324600" cy="685800"/>
          </a:xfrm>
        </p:spPr>
        <p:txBody>
          <a:bodyPr/>
          <a:lstStyle/>
          <a:p>
            <a:pPr marL="1538288" lvl="2" indent="-401638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en-US" sz="3200" b="1" i="1" dirty="0">
                <a:solidFill>
                  <a:srgbClr val="3333FF"/>
                </a:solidFill>
              </a:rPr>
              <a:t>Thuja</a:t>
            </a:r>
            <a:r>
              <a:rPr lang="en-US" sz="3200" b="1" dirty="0"/>
              <a:t> – Arborvitae</a:t>
            </a:r>
          </a:p>
          <a:p>
            <a:pPr lvl="1">
              <a:defRPr/>
            </a:pPr>
            <a:endParaRPr lang="en-US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B248D-628D-4C80-B798-406A8C3E0753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EA1F4B-8918-49AE-9423-8B300157975D}"/>
              </a:ext>
            </a:extLst>
          </p:cNvPr>
          <p:cNvSpPr txBox="1"/>
          <p:nvPr/>
        </p:nvSpPr>
        <p:spPr>
          <a:xfrm>
            <a:off x="990600" y="2936875"/>
            <a:ext cx="4191000" cy="2092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Leaves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Scale-like hugging stem</a:t>
            </a:r>
          </a:p>
          <a:p>
            <a:pPr marL="347663" indent="-347663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Foliage in </a:t>
            </a:r>
            <a:r>
              <a:rPr lang="en-US" b="1" u="sng" dirty="0">
                <a:latin typeface="+mn-lt"/>
                <a:cs typeface="+mn-cs"/>
              </a:rPr>
              <a:t>flattened plate-like</a:t>
            </a:r>
            <a:r>
              <a:rPr lang="en-US" b="1" dirty="0">
                <a:latin typeface="+mn-lt"/>
                <a:cs typeface="+mn-cs"/>
              </a:rPr>
              <a:t> display</a:t>
            </a:r>
          </a:p>
        </p:txBody>
      </p:sp>
      <p:pic>
        <p:nvPicPr>
          <p:cNvPr id="31" name="Picture 30" descr="Arborvitae1@.JPG">
            <a:extLst>
              <a:ext uri="{FF2B5EF4-FFF2-40B4-BE49-F238E27FC236}">
                <a16:creationId xmlns:a16="http://schemas.microsoft.com/office/drawing/2014/main" id="{8F849C87-6C2D-4B9A-AFFD-87894E026D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17045"/>
          <a:stretch>
            <a:fillRect/>
          </a:stretch>
        </p:blipFill>
        <p:spPr>
          <a:xfrm>
            <a:off x="4572000" y="2514600"/>
            <a:ext cx="38862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4">
            <a:extLst>
              <a:ext uri="{FF2B5EF4-FFF2-40B4-BE49-F238E27FC236}">
                <a16:creationId xmlns:a16="http://schemas.microsoft.com/office/drawing/2014/main" id="{9621D18C-7AB6-4DF6-BED8-DBF67DEF1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50900" lvl="1" indent="-401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Cupressaceae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Cypress family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4" name="Rectangle 4">
            <a:extLst>
              <a:ext uri="{FF2B5EF4-FFF2-40B4-BE49-F238E27FC236}">
                <a16:creationId xmlns:a16="http://schemas.microsoft.com/office/drawing/2014/main" id="{281AF5FE-0279-404D-866D-ADCB9D7F3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533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 </a:t>
            </a:r>
          </a:p>
        </p:txBody>
      </p:sp>
      <p:grpSp>
        <p:nvGrpSpPr>
          <p:cNvPr id="40968" name="Group 34">
            <a:extLst>
              <a:ext uri="{FF2B5EF4-FFF2-40B4-BE49-F238E27FC236}">
                <a16:creationId xmlns:a16="http://schemas.microsoft.com/office/drawing/2014/main" id="{4325B396-2211-4DE3-918D-BCB527CB98C2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066800"/>
            <a:ext cx="838200" cy="609600"/>
            <a:chOff x="838201" y="1066800"/>
            <a:chExt cx="838199" cy="6096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51D89B2-E2E3-477D-82C3-F0B853831467}"/>
                </a:ext>
              </a:extLst>
            </p:cNvPr>
            <p:cNvCxnSpPr/>
            <p:nvPr/>
          </p:nvCxnSpPr>
          <p:spPr bwMode="auto">
            <a:xfrm rot="5400000">
              <a:off x="738982" y="1166019"/>
              <a:ext cx="200025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879ED30-C676-4F05-83BC-91A25FEED045}"/>
                </a:ext>
              </a:extLst>
            </p:cNvPr>
            <p:cNvCxnSpPr/>
            <p:nvPr/>
          </p:nvCxnSpPr>
          <p:spPr bwMode="auto">
            <a:xfrm rot="10800000">
              <a:off x="838201" y="1266825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971" name="Straight Connector 37">
              <a:extLst>
                <a:ext uri="{FF2B5EF4-FFF2-40B4-BE49-F238E27FC236}">
                  <a16:creationId xmlns:a16="http://schemas.microsoft.com/office/drawing/2014/main" id="{D596C70D-A8D5-462F-B353-69B13E9D53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447800" y="1447800"/>
              <a:ext cx="794" cy="228125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72" name="Straight Connector 40">
              <a:extLst>
                <a:ext uri="{FF2B5EF4-FFF2-40B4-BE49-F238E27FC236}">
                  <a16:creationId xmlns:a16="http://schemas.microsoft.com/office/drawing/2014/main" id="{F138AD21-DB13-4F4E-939C-F3C0F42C14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7800" y="1675449"/>
              <a:ext cx="228600" cy="95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6ADAFC-BC7A-45A0-A447-063C328854D3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BAA0B7-957D-481D-9645-9A7B4799046D}"/>
              </a:ext>
            </a:extLst>
          </p:cNvPr>
          <p:cNvSpPr txBox="1"/>
          <p:nvPr/>
        </p:nvSpPr>
        <p:spPr>
          <a:xfrm>
            <a:off x="990600" y="2895600"/>
            <a:ext cx="41148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Cones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Small, berry-like </a:t>
            </a:r>
            <a:br>
              <a:rPr lang="en-US" dirty="0">
                <a:latin typeface="+mn-lt"/>
                <a:cs typeface="+mn-cs"/>
              </a:rPr>
            </a:br>
            <a:r>
              <a:rPr lang="en-US" dirty="0">
                <a:latin typeface="+mn-lt"/>
                <a:cs typeface="+mn-cs"/>
              </a:rPr>
              <a:t>with </a:t>
            </a:r>
            <a:r>
              <a:rPr lang="en-US" u="sng" dirty="0">
                <a:latin typeface="+mn-lt"/>
                <a:cs typeface="+mn-cs"/>
              </a:rPr>
              <a:t>thick scales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endParaRPr lang="en-US" u="sng" dirty="0">
              <a:latin typeface="+mn-lt"/>
              <a:cs typeface="+mn-cs"/>
            </a:endParaRPr>
          </a:p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Monoecious plants </a:t>
            </a:r>
            <a:r>
              <a:rPr lang="en-US" dirty="0">
                <a:latin typeface="+mn-lt"/>
                <a:cs typeface="+mn-cs"/>
              </a:rPr>
              <a:t>(male and female flowers)</a:t>
            </a:r>
          </a:p>
        </p:txBody>
      </p:sp>
      <p:pic>
        <p:nvPicPr>
          <p:cNvPr id="29" name="Picture 28" descr="ThujaCones.jpg">
            <a:extLst>
              <a:ext uri="{FF2B5EF4-FFF2-40B4-BE49-F238E27FC236}">
                <a16:creationId xmlns:a16="http://schemas.microsoft.com/office/drawing/2014/main" id="{BEB6788E-4213-46C7-80FA-DEB04245AF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5000" b="18333"/>
          <a:stretch>
            <a:fillRect/>
          </a:stretch>
        </p:blipFill>
        <p:spPr>
          <a:xfrm flipH="1">
            <a:off x="5105400" y="2514600"/>
            <a:ext cx="33528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3013" name="Group 43">
            <a:extLst>
              <a:ext uri="{FF2B5EF4-FFF2-40B4-BE49-F238E27FC236}">
                <a16:creationId xmlns:a16="http://schemas.microsoft.com/office/drawing/2014/main" id="{D6E96B65-20F3-4DDA-9089-58AD2E568D90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609600"/>
            <a:ext cx="7315200" cy="1447800"/>
            <a:chOff x="152400" y="609600"/>
            <a:chExt cx="7315200" cy="1447800"/>
          </a:xfrm>
        </p:grpSpPr>
        <p:grpSp>
          <p:nvGrpSpPr>
            <p:cNvPr id="43014" name="Group 42">
              <a:extLst>
                <a:ext uri="{FF2B5EF4-FFF2-40B4-BE49-F238E27FC236}">
                  <a16:creationId xmlns:a16="http://schemas.microsoft.com/office/drawing/2014/main" id="{461B2FCB-2008-4980-882C-F0167CD5ED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609600"/>
              <a:ext cx="7315200" cy="1447800"/>
              <a:chOff x="152400" y="609600"/>
              <a:chExt cx="7315200" cy="1447800"/>
            </a:xfrm>
          </p:grpSpPr>
          <p:sp>
            <p:nvSpPr>
              <p:cNvPr id="33" name="Rectangle 4">
                <a:extLst>
                  <a:ext uri="{FF2B5EF4-FFF2-40B4-BE49-F238E27FC236}">
                    <a16:creationId xmlns:a16="http://schemas.microsoft.com/office/drawing/2014/main" id="{A192FEDB-E6EC-46E1-AB64-B2740DC68F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600" y="1371600"/>
                <a:ext cx="6324600" cy="685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1538288" lvl="2" indent="-401638">
                  <a:spcBef>
                    <a:spcPts val="1200"/>
                  </a:spcBef>
                  <a:buClr>
                    <a:srgbClr val="969696"/>
                  </a:buClr>
                  <a:buFont typeface="Wingdings" pitchFamily="2" charset="2"/>
                  <a:buNone/>
                  <a:defRPr/>
                </a:pPr>
                <a:r>
                  <a:rPr lang="en-US" sz="3200" b="1" i="1" kern="0" dirty="0">
                    <a:solidFill>
                      <a:srgbClr val="3333FF"/>
                    </a:solidFill>
                    <a:latin typeface="+mn-lt"/>
                    <a:cs typeface="+mn-cs"/>
                  </a:rPr>
                  <a:t>Thuja</a:t>
                </a:r>
                <a:r>
                  <a:rPr lang="en-US" sz="3200" b="1" kern="0" dirty="0">
                    <a:latin typeface="+mn-lt"/>
                    <a:cs typeface="+mn-cs"/>
                  </a:rPr>
                  <a:t> – Arborvitae</a:t>
                </a:r>
              </a:p>
              <a:p>
                <a:pPr marL="793750" lvl="1" indent="-336550">
                  <a:spcBef>
                    <a:spcPct val="20000"/>
                  </a:spcBef>
                  <a:buClr>
                    <a:srgbClr val="969696"/>
                  </a:buClr>
                  <a:buFont typeface="Wingdings" pitchFamily="2" charset="2"/>
                  <a:buChar char="l"/>
                  <a:defRPr/>
                </a:pPr>
                <a:endParaRPr lang="en-US" b="1" kern="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34" name="Rectangle 4">
                <a:extLst>
                  <a:ext uri="{FF2B5EF4-FFF2-40B4-BE49-F238E27FC236}">
                    <a16:creationId xmlns:a16="http://schemas.microsoft.com/office/drawing/2014/main" id="{D54B6C69-D65F-46BC-B874-AA67D0A537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600" y="990600"/>
                <a:ext cx="68580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850900" lvl="1" indent="-401638">
                  <a:spcBef>
                    <a:spcPts val="0"/>
                  </a:spcBef>
                  <a:buClr>
                    <a:srgbClr val="969696"/>
                  </a:buClr>
                  <a:buFont typeface="Wingdings" pitchFamily="2" charset="2"/>
                  <a:buNone/>
                  <a:defRPr/>
                </a:pPr>
                <a:r>
                  <a:rPr lang="en-US" b="1" i="1" kern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cs typeface="+mn-cs"/>
                  </a:rPr>
                  <a:t>Cupressaceae </a:t>
                </a:r>
                <a:r>
                  <a:rPr lang="en-US" kern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cs typeface="+mn-cs"/>
                  </a:rPr>
                  <a:t>– Cypress family</a:t>
                </a:r>
              </a:p>
              <a:p>
                <a:pPr marL="793750" lvl="1" indent="-336550">
                  <a:spcBef>
                    <a:spcPct val="20000"/>
                  </a:spcBef>
                  <a:buClr>
                    <a:srgbClr val="969696"/>
                  </a:buClr>
                  <a:buFont typeface="Wingdings" pitchFamily="2" charset="2"/>
                  <a:buNone/>
                  <a:defRPr/>
                </a:pPr>
                <a:endParaRPr lang="en-US" b="1" kern="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35" name="Rectangle 4">
                <a:extLst>
                  <a:ext uri="{FF2B5EF4-FFF2-40B4-BE49-F238E27FC236}">
                    <a16:creationId xmlns:a16="http://schemas.microsoft.com/office/drawing/2014/main" id="{06DD721E-A4F5-4A16-8E87-CD842F3195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609600"/>
                <a:ext cx="53340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793750" lvl="1" indent="-336550">
                  <a:spcBef>
                    <a:spcPct val="20000"/>
                  </a:spcBef>
                  <a:buClr>
                    <a:srgbClr val="969696"/>
                  </a:buClr>
                  <a:buFont typeface="Wingdings" pitchFamily="2" charset="2"/>
                  <a:buNone/>
                  <a:defRPr/>
                </a:pPr>
                <a:r>
                  <a:rPr lang="en-US" b="1" i="1" kern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cs typeface="+mn-cs"/>
                  </a:rPr>
                  <a:t>Pinophyta </a:t>
                </a:r>
                <a:r>
                  <a:rPr lang="en-US" kern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cs typeface="+mn-cs"/>
                  </a:rPr>
                  <a:t>– Conifers </a:t>
                </a:r>
              </a:p>
            </p:txBody>
          </p:sp>
        </p:grpSp>
        <p:grpSp>
          <p:nvGrpSpPr>
            <p:cNvPr id="43015" name="Group 35">
              <a:extLst>
                <a:ext uri="{FF2B5EF4-FFF2-40B4-BE49-F238E27FC236}">
                  <a16:creationId xmlns:a16="http://schemas.microsoft.com/office/drawing/2014/main" id="{89AB7211-E16F-4867-8E6D-937CCB77C3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1066800"/>
              <a:ext cx="838199" cy="609600"/>
              <a:chOff x="838201" y="1066800"/>
              <a:chExt cx="838199" cy="60960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D97EF21-42F1-4499-97A9-AD0C3B7A0DA3}"/>
                  </a:ext>
                </a:extLst>
              </p:cNvPr>
              <p:cNvCxnSpPr/>
              <p:nvPr/>
            </p:nvCxnSpPr>
            <p:spPr bwMode="auto">
              <a:xfrm rot="5400000">
                <a:off x="738981" y="1166019"/>
                <a:ext cx="200025" cy="158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B78065F-CA00-4946-9E90-1B275D4B5DDC}"/>
                  </a:ext>
                </a:extLst>
              </p:cNvPr>
              <p:cNvCxnSpPr/>
              <p:nvPr/>
            </p:nvCxnSpPr>
            <p:spPr bwMode="auto">
              <a:xfrm rot="10800000">
                <a:off x="838200" y="1266825"/>
                <a:ext cx="228600" cy="158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018" name="Straight Connector 40">
                <a:extLst>
                  <a:ext uri="{FF2B5EF4-FFF2-40B4-BE49-F238E27FC236}">
                    <a16:creationId xmlns:a16="http://schemas.microsoft.com/office/drawing/2014/main" id="{F944ECBB-E877-4B49-8450-A158530ECCD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447800" y="1447800"/>
                <a:ext cx="794" cy="228125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019" name="Straight Connector 41">
                <a:extLst>
                  <a:ext uri="{FF2B5EF4-FFF2-40B4-BE49-F238E27FC236}">
                    <a16:creationId xmlns:a16="http://schemas.microsoft.com/office/drawing/2014/main" id="{0DA07B92-09EC-4778-953D-C942196004D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447800" y="1675449"/>
                <a:ext cx="228600" cy="951"/>
              </a:xfrm>
              <a:prstGeom prst="lin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AAF364-3A0F-46F3-832C-50FE4285F257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1515A7-B59C-45C6-AA56-E7E6BFF659B5}"/>
              </a:ext>
            </a:extLst>
          </p:cNvPr>
          <p:cNvSpPr txBox="1"/>
          <p:nvPr/>
        </p:nvSpPr>
        <p:spPr>
          <a:xfrm>
            <a:off x="990600" y="2938463"/>
            <a:ext cx="281940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Forms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Upright pyramidal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Rounded  shrubs</a:t>
            </a:r>
          </a:p>
        </p:txBody>
      </p:sp>
      <p:pic>
        <p:nvPicPr>
          <p:cNvPr id="31" name="Picture 30" descr="ArborvitaeGlobe1@.jpg">
            <a:extLst>
              <a:ext uri="{FF2B5EF4-FFF2-40B4-BE49-F238E27FC236}">
                <a16:creationId xmlns:a16="http://schemas.microsoft.com/office/drawing/2014/main" id="{03D49DF6-94E1-4BA9-9B33-F45976C250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6489" r="7421"/>
          <a:stretch>
            <a:fillRect/>
          </a:stretch>
        </p:blipFill>
        <p:spPr>
          <a:xfrm>
            <a:off x="4038600" y="2514600"/>
            <a:ext cx="4419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4">
            <a:extLst>
              <a:ext uri="{FF2B5EF4-FFF2-40B4-BE49-F238E27FC236}">
                <a16:creationId xmlns:a16="http://schemas.microsoft.com/office/drawing/2014/main" id="{E361979D-9604-4EE8-9089-59931824A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716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538288" lvl="2" indent="-401638">
              <a:spcBef>
                <a:spcPts val="12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sz="3200" b="1" i="1" kern="0" dirty="0">
                <a:solidFill>
                  <a:srgbClr val="3333FF"/>
                </a:solidFill>
                <a:latin typeface="+mn-lt"/>
                <a:cs typeface="+mn-cs"/>
              </a:rPr>
              <a:t>Thuja</a:t>
            </a:r>
            <a:r>
              <a:rPr lang="en-US" sz="3200" b="1" kern="0" dirty="0">
                <a:latin typeface="+mn-lt"/>
                <a:cs typeface="+mn-cs"/>
              </a:rPr>
              <a:t> – Arborvitae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Char char="l"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4" name="Rectangle 4">
            <a:extLst>
              <a:ext uri="{FF2B5EF4-FFF2-40B4-BE49-F238E27FC236}">
                <a16:creationId xmlns:a16="http://schemas.microsoft.com/office/drawing/2014/main" id="{60E013AF-C714-4A02-AA0D-46ED0E2FE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50900" lvl="1" indent="-401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Cupressaceae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Cypress family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DA3DA2CF-D1AD-4867-96CA-E957D41A9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533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 </a:t>
            </a:r>
          </a:p>
        </p:txBody>
      </p:sp>
      <p:grpSp>
        <p:nvGrpSpPr>
          <p:cNvPr id="45064" name="Group 35">
            <a:extLst>
              <a:ext uri="{FF2B5EF4-FFF2-40B4-BE49-F238E27FC236}">
                <a16:creationId xmlns:a16="http://schemas.microsoft.com/office/drawing/2014/main" id="{711B1419-7A48-4B2C-88ED-C5E68768052C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066800"/>
            <a:ext cx="838200" cy="609600"/>
            <a:chOff x="838201" y="1066800"/>
            <a:chExt cx="838199" cy="60960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4EA1A08-A065-402C-93CE-3DAD87593C65}"/>
                </a:ext>
              </a:extLst>
            </p:cNvPr>
            <p:cNvCxnSpPr/>
            <p:nvPr/>
          </p:nvCxnSpPr>
          <p:spPr bwMode="auto">
            <a:xfrm rot="5400000">
              <a:off x="738982" y="1166019"/>
              <a:ext cx="200025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2FD14CD-E831-4BBB-BD8F-6871D45356A5}"/>
                </a:ext>
              </a:extLst>
            </p:cNvPr>
            <p:cNvCxnSpPr/>
            <p:nvPr/>
          </p:nvCxnSpPr>
          <p:spPr bwMode="auto">
            <a:xfrm rot="10800000">
              <a:off x="838201" y="1266825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067" name="Straight Connector 40">
              <a:extLst>
                <a:ext uri="{FF2B5EF4-FFF2-40B4-BE49-F238E27FC236}">
                  <a16:creationId xmlns:a16="http://schemas.microsoft.com/office/drawing/2014/main" id="{6824E749-940E-469A-B077-EC0C302D95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447800" y="1447800"/>
              <a:ext cx="794" cy="228125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68" name="Straight Connector 41">
              <a:extLst>
                <a:ext uri="{FF2B5EF4-FFF2-40B4-BE49-F238E27FC236}">
                  <a16:creationId xmlns:a16="http://schemas.microsoft.com/office/drawing/2014/main" id="{B1574B98-8DA6-40AD-BCC4-3D208B01BC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7800" y="1675449"/>
              <a:ext cx="228600" cy="95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6587DD-A70A-419D-8D4C-CBD1360570FA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95E083-40B6-4D53-950E-0D5F7A5E873B}"/>
              </a:ext>
            </a:extLst>
          </p:cNvPr>
          <p:cNvSpPr txBox="1"/>
          <p:nvPr/>
        </p:nvSpPr>
        <p:spPr>
          <a:xfrm>
            <a:off x="2438400" y="2057400"/>
            <a:ext cx="3429000" cy="352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tx2">
                  <a:lumMod val="50000"/>
                  <a:lumOff val="50000"/>
                </a:schemeClr>
              </a:buClr>
              <a:defRPr/>
            </a:pPr>
            <a:r>
              <a:rPr lang="en-US" sz="2800" b="1" i="1" dirty="0">
                <a:solidFill>
                  <a:srgbClr val="3333FF"/>
                </a:solidFill>
                <a:latin typeface="+mn-lt"/>
                <a:cs typeface="+mn-cs"/>
              </a:rPr>
              <a:t>Thuja orientalis </a:t>
            </a:r>
            <a:br>
              <a:rPr lang="en-US" b="1" i="1" dirty="0">
                <a:solidFill>
                  <a:srgbClr val="3333FF"/>
                </a:solidFill>
                <a:latin typeface="+mn-lt"/>
                <a:cs typeface="+mn-cs"/>
              </a:rPr>
            </a:br>
            <a:r>
              <a:rPr lang="en-US" b="1" dirty="0">
                <a:latin typeface="+mn-lt"/>
                <a:cs typeface="+mn-cs"/>
              </a:rPr>
              <a:t>Oriental Arborvitae</a:t>
            </a:r>
            <a:br>
              <a:rPr lang="en-US" b="1" dirty="0">
                <a:latin typeface="+mn-lt"/>
                <a:cs typeface="+mn-cs"/>
              </a:rPr>
            </a:br>
            <a:r>
              <a:rPr lang="en-US" sz="2000" dirty="0">
                <a:latin typeface="+mn-lt"/>
                <a:cs typeface="+mn-cs"/>
              </a:rPr>
              <a:t>Foliage in </a:t>
            </a:r>
            <a:r>
              <a:rPr lang="en-US" sz="2000" u="sng" dirty="0">
                <a:latin typeface="+mn-lt"/>
                <a:cs typeface="+mn-cs"/>
              </a:rPr>
              <a:t>vertical</a:t>
            </a:r>
            <a:r>
              <a:rPr lang="en-US" sz="2000" dirty="0">
                <a:latin typeface="+mn-lt"/>
                <a:cs typeface="+mn-cs"/>
              </a:rPr>
              <a:t> </a:t>
            </a:r>
            <a:br>
              <a:rPr lang="en-US" sz="2000" dirty="0">
                <a:latin typeface="+mn-lt"/>
                <a:cs typeface="+mn-cs"/>
              </a:rPr>
            </a:br>
            <a:r>
              <a:rPr lang="en-US" sz="2000" dirty="0">
                <a:latin typeface="+mn-lt"/>
                <a:cs typeface="+mn-cs"/>
              </a:rPr>
              <a:t>plate-like display</a:t>
            </a:r>
            <a:endParaRPr lang="en-US" dirty="0">
              <a:latin typeface="+mn-lt"/>
              <a:cs typeface="+mn-cs"/>
            </a:endParaRPr>
          </a:p>
          <a:p>
            <a:pPr>
              <a:spcBef>
                <a:spcPts val="1800"/>
              </a:spcBef>
              <a:buClr>
                <a:schemeClr val="tx2">
                  <a:lumMod val="50000"/>
                  <a:lumOff val="50000"/>
                </a:schemeClr>
              </a:buClr>
              <a:defRPr/>
            </a:pPr>
            <a:r>
              <a:rPr lang="en-US" sz="2800" b="1" i="1" dirty="0">
                <a:solidFill>
                  <a:srgbClr val="3333FF"/>
                </a:solidFill>
                <a:latin typeface="+mn-lt"/>
                <a:cs typeface="+mn-cs"/>
              </a:rPr>
              <a:t>Thuja occidentalis </a:t>
            </a:r>
            <a:br>
              <a:rPr lang="en-US" b="1" i="1" dirty="0">
                <a:solidFill>
                  <a:srgbClr val="3333FF"/>
                </a:solidFill>
                <a:latin typeface="+mn-lt"/>
                <a:cs typeface="+mn-cs"/>
              </a:rPr>
            </a:br>
            <a:r>
              <a:rPr lang="en-US" b="1" dirty="0">
                <a:latin typeface="+mn-lt"/>
                <a:cs typeface="+mn-cs"/>
              </a:rPr>
              <a:t>American or Eastern Arborvitae </a:t>
            </a:r>
            <a:br>
              <a:rPr lang="en-US" b="1" dirty="0">
                <a:latin typeface="+mn-lt"/>
                <a:cs typeface="+mn-cs"/>
              </a:rPr>
            </a:br>
            <a:r>
              <a:rPr lang="en-US" sz="2000" dirty="0">
                <a:latin typeface="+mn-lt"/>
                <a:cs typeface="+mn-cs"/>
              </a:rPr>
              <a:t>Foliage in </a:t>
            </a:r>
            <a:r>
              <a:rPr lang="en-US" sz="2000" u="sng" dirty="0">
                <a:latin typeface="+mn-lt"/>
                <a:cs typeface="+mn-cs"/>
              </a:rPr>
              <a:t>horizontal</a:t>
            </a:r>
            <a:r>
              <a:rPr lang="en-US" sz="2000" dirty="0">
                <a:latin typeface="+mn-lt"/>
                <a:cs typeface="+mn-cs"/>
              </a:rPr>
              <a:t> </a:t>
            </a:r>
            <a:br>
              <a:rPr lang="en-US" sz="2000" dirty="0">
                <a:latin typeface="+mn-lt"/>
                <a:cs typeface="+mn-cs"/>
              </a:rPr>
            </a:br>
            <a:r>
              <a:rPr lang="en-US" sz="2000" dirty="0">
                <a:latin typeface="+mn-lt"/>
                <a:cs typeface="+mn-cs"/>
              </a:rPr>
              <a:t>plate-like displays</a:t>
            </a:r>
            <a:endParaRPr lang="en-US" dirty="0">
              <a:latin typeface="+mn-lt"/>
              <a:cs typeface="+mn-cs"/>
            </a:endParaRPr>
          </a:p>
        </p:txBody>
      </p:sp>
      <p:pic>
        <p:nvPicPr>
          <p:cNvPr id="34" name="Picture 33" descr="Arborvitae1@.JPG">
            <a:extLst>
              <a:ext uri="{FF2B5EF4-FFF2-40B4-BE49-F238E27FC236}">
                <a16:creationId xmlns:a16="http://schemas.microsoft.com/office/drawing/2014/main" id="{704E97EE-0395-4479-B1FA-AE214C2686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46323"/>
          <a:stretch>
            <a:fillRect/>
          </a:stretch>
        </p:blipFill>
        <p:spPr>
          <a:xfrm>
            <a:off x="6162261" y="2590800"/>
            <a:ext cx="2295939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7109" name="Group 37">
            <a:extLst>
              <a:ext uri="{FF2B5EF4-FFF2-40B4-BE49-F238E27FC236}">
                <a16:creationId xmlns:a16="http://schemas.microsoft.com/office/drawing/2014/main" id="{7E36D8D4-EDA8-4C0E-8ACD-55A52A2A065D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1981200"/>
            <a:ext cx="228600" cy="1981200"/>
            <a:chOff x="2667000" y="2209800"/>
            <a:chExt cx="228600" cy="1981200"/>
          </a:xfrm>
        </p:grpSpPr>
        <p:cxnSp>
          <p:nvCxnSpPr>
            <p:cNvPr id="47118" name="Straight Connector 28">
              <a:extLst>
                <a:ext uri="{FF2B5EF4-FFF2-40B4-BE49-F238E27FC236}">
                  <a16:creationId xmlns:a16="http://schemas.microsoft.com/office/drawing/2014/main" id="{DEC1B665-F92F-45CC-96DC-BA18CF2B41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667000" y="2209800"/>
              <a:ext cx="0" cy="198120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19" name="Straight Connector 31">
              <a:extLst>
                <a:ext uri="{FF2B5EF4-FFF2-40B4-BE49-F238E27FC236}">
                  <a16:creationId xmlns:a16="http://schemas.microsoft.com/office/drawing/2014/main" id="{BF70B9F3-C53D-4384-B479-A90547A23B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667000" y="4184344"/>
              <a:ext cx="228600" cy="6656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20" name="Straight Connector 34">
              <a:extLst>
                <a:ext uri="{FF2B5EF4-FFF2-40B4-BE49-F238E27FC236}">
                  <a16:creationId xmlns:a16="http://schemas.microsoft.com/office/drawing/2014/main" id="{08365098-8640-48B1-814D-F0324D052CB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667000" y="2514600"/>
              <a:ext cx="228600" cy="6656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2" name="Rectangle 4">
            <a:extLst>
              <a:ext uri="{FF2B5EF4-FFF2-40B4-BE49-F238E27FC236}">
                <a16:creationId xmlns:a16="http://schemas.microsoft.com/office/drawing/2014/main" id="{5B28782E-83CB-429B-8FC0-52ABE90A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716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538288" lvl="2" indent="-401638">
              <a:spcBef>
                <a:spcPts val="12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sz="3200" b="1" i="1" kern="0" dirty="0">
                <a:solidFill>
                  <a:srgbClr val="3333FF"/>
                </a:solidFill>
                <a:latin typeface="+mn-lt"/>
                <a:cs typeface="+mn-cs"/>
              </a:rPr>
              <a:t>Thuja</a:t>
            </a:r>
            <a:r>
              <a:rPr lang="en-US" sz="3200" b="1" kern="0" dirty="0">
                <a:latin typeface="+mn-lt"/>
                <a:cs typeface="+mn-cs"/>
              </a:rPr>
              <a:t> – Arborvitae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Char char="l"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02BD8F5D-EAAB-4CFA-89F6-90C8033CD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50900" lvl="1" indent="-401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Cupressaceae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Cypress family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4" name="Rectangle 4">
            <a:extLst>
              <a:ext uri="{FF2B5EF4-FFF2-40B4-BE49-F238E27FC236}">
                <a16:creationId xmlns:a16="http://schemas.microsoft.com/office/drawing/2014/main" id="{9F994A63-7C10-4766-93D7-5D238A14D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533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 </a:t>
            </a:r>
          </a:p>
        </p:txBody>
      </p:sp>
      <p:grpSp>
        <p:nvGrpSpPr>
          <p:cNvPr id="47113" name="Group 44">
            <a:extLst>
              <a:ext uri="{FF2B5EF4-FFF2-40B4-BE49-F238E27FC236}">
                <a16:creationId xmlns:a16="http://schemas.microsoft.com/office/drawing/2014/main" id="{DF894628-699E-466C-A21D-F96A4FA0A835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066800"/>
            <a:ext cx="838200" cy="609600"/>
            <a:chOff x="838201" y="1066800"/>
            <a:chExt cx="838199" cy="60960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2199AA4-F918-4EA5-A16F-B8384BDF194C}"/>
                </a:ext>
              </a:extLst>
            </p:cNvPr>
            <p:cNvCxnSpPr/>
            <p:nvPr/>
          </p:nvCxnSpPr>
          <p:spPr bwMode="auto">
            <a:xfrm rot="5400000">
              <a:off x="738982" y="1166019"/>
              <a:ext cx="200025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6546442-F76C-4585-8DAC-899880A3546E}"/>
                </a:ext>
              </a:extLst>
            </p:cNvPr>
            <p:cNvCxnSpPr/>
            <p:nvPr/>
          </p:nvCxnSpPr>
          <p:spPr bwMode="auto">
            <a:xfrm rot="10800000">
              <a:off x="838201" y="1266825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116" name="Straight Connector 47">
              <a:extLst>
                <a:ext uri="{FF2B5EF4-FFF2-40B4-BE49-F238E27FC236}">
                  <a16:creationId xmlns:a16="http://schemas.microsoft.com/office/drawing/2014/main" id="{ACA34FE1-303C-4CB9-B1BA-7782C8C546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447800" y="1447800"/>
              <a:ext cx="794" cy="228125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117" name="Straight Connector 48">
              <a:extLst>
                <a:ext uri="{FF2B5EF4-FFF2-40B4-BE49-F238E27FC236}">
                  <a16:creationId xmlns:a16="http://schemas.microsoft.com/office/drawing/2014/main" id="{E0DD611A-A5F8-412C-8BAA-8B46ED1617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7800" y="1675449"/>
              <a:ext cx="228600" cy="951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>
            <a:extLst>
              <a:ext uri="{FF2B5EF4-FFF2-40B4-BE49-F238E27FC236}">
                <a16:creationId xmlns:a16="http://schemas.microsoft.com/office/drawing/2014/main" id="{380BB7EB-F766-40A8-8685-9557CA672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9D204E82-27D0-4C4A-91BA-E99573D530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371600"/>
            <a:ext cx="5105400" cy="1752600"/>
          </a:xfrm>
        </p:spPr>
        <p:txBody>
          <a:bodyPr/>
          <a:lstStyle/>
          <a:p>
            <a:pPr algn="ctr"/>
            <a:r>
              <a:rPr lang="en-US" altLang="en-US" sz="2800" b="0">
                <a:latin typeface="Comic Sans MS" panose="030F0702030302020204" pitchFamily="66" charset="0"/>
              </a:rPr>
              <a:t>What questions </a:t>
            </a:r>
            <a:br>
              <a:rPr lang="en-US" altLang="en-US" sz="2800" b="0">
                <a:latin typeface="Comic Sans MS" panose="030F0702030302020204" pitchFamily="66" charset="0"/>
              </a:rPr>
            </a:br>
            <a:r>
              <a:rPr lang="en-US" altLang="en-US" sz="2800" b="0">
                <a:latin typeface="Comic Sans MS" panose="030F0702030302020204" pitchFamily="66" charset="0"/>
              </a:rPr>
              <a:t>do you have about</a:t>
            </a:r>
            <a:br>
              <a:rPr lang="en-US" altLang="en-US" sz="3200" b="0">
                <a:latin typeface="Comic Sans MS" panose="030F0702030302020204" pitchFamily="66" charset="0"/>
              </a:rPr>
            </a:br>
            <a:r>
              <a:rPr lang="en-US" altLang="en-US" sz="3200" u="sng">
                <a:latin typeface="Comic Sans MS" panose="030F0702030302020204" pitchFamily="66" charset="0"/>
              </a:rPr>
              <a:t>identifying junipers </a:t>
            </a:r>
            <a:br>
              <a:rPr lang="en-US" altLang="en-US" sz="3200" u="sng">
                <a:latin typeface="Comic Sans MS" panose="030F0702030302020204" pitchFamily="66" charset="0"/>
              </a:rPr>
            </a:br>
            <a:r>
              <a:rPr lang="en-US" altLang="en-US" sz="3200" u="sng">
                <a:latin typeface="Comic Sans MS" panose="030F0702030302020204" pitchFamily="66" charset="0"/>
              </a:rPr>
              <a:t>and arborvitae</a:t>
            </a:r>
            <a:r>
              <a:rPr lang="en-US" altLang="en-US">
                <a:latin typeface="Comic Sans MS" panose="030F0702030302020204" pitchFamily="66" charset="0"/>
              </a:rPr>
              <a:t>?</a:t>
            </a:r>
          </a:p>
        </p:txBody>
      </p:sp>
      <p:grpSp>
        <p:nvGrpSpPr>
          <p:cNvPr id="49156" name="Group 1">
            <a:extLst>
              <a:ext uri="{FF2B5EF4-FFF2-40B4-BE49-F238E27FC236}">
                <a16:creationId xmlns:a16="http://schemas.microsoft.com/office/drawing/2014/main" id="{5640333B-5E29-43AE-8689-6DAE2D6F2621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609600"/>
            <a:ext cx="2386012" cy="5791200"/>
            <a:chOff x="6072187" y="609600"/>
            <a:chExt cx="2386013" cy="5791200"/>
          </a:xfrm>
        </p:grpSpPr>
        <p:pic>
          <p:nvPicPr>
            <p:cNvPr id="49157" name="Picture 3" descr="AMDOUBT">
              <a:extLst>
                <a:ext uri="{FF2B5EF4-FFF2-40B4-BE49-F238E27FC236}">
                  <a16:creationId xmlns:a16="http://schemas.microsoft.com/office/drawing/2014/main" id="{AF6D9F36-574C-4229-BEA2-E7AD7E30C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187" y="609600"/>
              <a:ext cx="2386013" cy="579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69AD46-4D52-482B-93C0-C1C813095B1F}"/>
                </a:ext>
              </a:extLst>
            </p:cNvPr>
            <p:cNvSpPr txBox="1"/>
            <p:nvPr/>
          </p:nvSpPr>
          <p:spPr>
            <a:xfrm>
              <a:off x="6248399" y="5791200"/>
              <a:ext cx="1219201" cy="307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  <a:cs typeface="+mn-cs"/>
                </a:rPr>
                <a:t>Microsoft clipart</a:t>
              </a:r>
            </a:p>
          </p:txBody>
        </p:sp>
      </p:grpSp>
    </p:spTree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:a16="http://schemas.microsoft.com/office/drawing/2014/main" id="{14E442C0-619D-4DF8-81D6-CD15C13518D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990600"/>
            <a:ext cx="5105400" cy="533400"/>
          </a:xfrm>
        </p:spPr>
        <p:txBody>
          <a:bodyPr/>
          <a:lstStyle/>
          <a:p>
            <a:pPr marL="850900" lvl="1" indent="-401638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en-US" sz="3200" b="1" i="1" dirty="0">
                <a:solidFill>
                  <a:srgbClr val="3333FF"/>
                </a:solidFill>
              </a:rPr>
              <a:t>Pinaceae</a:t>
            </a:r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200" b="1" dirty="0"/>
              <a:t>– Pine family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41E65-5030-4379-930B-745793FE93FA}"/>
              </a:ext>
            </a:extLst>
          </p:cNvPr>
          <p:cNvSpPr txBox="1"/>
          <p:nvPr/>
        </p:nvSpPr>
        <p:spPr>
          <a:xfrm>
            <a:off x="990600" y="2674938"/>
            <a:ext cx="21336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+mn-cs"/>
              </a:rPr>
              <a:t>Needle-like leaves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E3535-0EEC-4F2B-A2D3-25368496D5EC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pic>
        <p:nvPicPr>
          <p:cNvPr id="7" name="Picture 6" descr="Pine.jpg">
            <a:extLst>
              <a:ext uri="{FF2B5EF4-FFF2-40B4-BE49-F238E27FC236}">
                <a16:creationId xmlns:a16="http://schemas.microsoft.com/office/drawing/2014/main" id="{841ABD04-6B2E-4876-9A1E-FF76CE9CE8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8525" y="2286000"/>
            <a:ext cx="5019675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11EF8AFA-D15F-4356-8AEF-94FF36515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533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 </a:t>
            </a:r>
          </a:p>
        </p:txBody>
      </p:sp>
      <p:grpSp>
        <p:nvGrpSpPr>
          <p:cNvPr id="51207" name="Group 16">
            <a:extLst>
              <a:ext uri="{FF2B5EF4-FFF2-40B4-BE49-F238E27FC236}">
                <a16:creationId xmlns:a16="http://schemas.microsoft.com/office/drawing/2014/main" id="{2E64A1A6-9FA9-4020-ADF7-025A5F7B0430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51208" name="Straight Connector 14">
              <a:extLst>
                <a:ext uri="{FF2B5EF4-FFF2-40B4-BE49-F238E27FC236}">
                  <a16:creationId xmlns:a16="http://schemas.microsoft.com/office/drawing/2014/main" id="{C7593D79-BCE5-4C4B-AD0A-F0F1B71D766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09" name="Straight Connector 15">
              <a:extLst>
                <a:ext uri="{FF2B5EF4-FFF2-40B4-BE49-F238E27FC236}">
                  <a16:creationId xmlns:a16="http://schemas.microsoft.com/office/drawing/2014/main" id="{3446B58C-A8E0-4714-A430-38D64749DA9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:a16="http://schemas.microsoft.com/office/drawing/2014/main" id="{FBB6A771-6310-4E1B-986B-77B9178499E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609600"/>
            <a:ext cx="8001000" cy="1219200"/>
          </a:xfrm>
        </p:spPr>
        <p:txBody>
          <a:bodyPr/>
          <a:lstStyle/>
          <a:p>
            <a:pPr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2400" b="1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Pinophyta 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Pinaceae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Pine family</a:t>
            </a:r>
          </a:p>
          <a:p>
            <a:pPr marL="1143000" lvl="2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3200" b="1" i="1" dirty="0">
                <a:solidFill>
                  <a:srgbClr val="3333FF"/>
                </a:solidFill>
              </a:rPr>
              <a:t>Pinus  </a:t>
            </a:r>
            <a:r>
              <a:rPr lang="en-US" sz="3200" b="1" dirty="0"/>
              <a:t>– Pine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endParaRPr lang="en-US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8A97C-6239-4A09-A4E9-6070BCC12069}"/>
              </a:ext>
            </a:extLst>
          </p:cNvPr>
          <p:cNvSpPr txBox="1"/>
          <p:nvPr/>
        </p:nvSpPr>
        <p:spPr>
          <a:xfrm>
            <a:off x="685800" y="2925763"/>
            <a:ext cx="4267200" cy="1276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Needles</a:t>
            </a:r>
          </a:p>
          <a:p>
            <a:pPr marL="804863" lvl="2" indent="-347663">
              <a:spcBef>
                <a:spcPts val="6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Sheathed at base in bundles of 2s, 3s, or 5s</a:t>
            </a:r>
          </a:p>
        </p:txBody>
      </p:sp>
      <p:pic>
        <p:nvPicPr>
          <p:cNvPr id="4" name="Picture 3" descr="Pine.jpg">
            <a:extLst>
              <a:ext uri="{FF2B5EF4-FFF2-40B4-BE49-F238E27FC236}">
                <a16:creationId xmlns:a16="http://schemas.microsoft.com/office/drawing/2014/main" id="{8508E1C2-9822-4618-AA38-E87FFD73B6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27011"/>
          <a:stretch>
            <a:fillRect/>
          </a:stretch>
        </p:blipFill>
        <p:spPr>
          <a:xfrm>
            <a:off x="4957763" y="2133600"/>
            <a:ext cx="3500437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5AA73-3C8A-44DF-B3B6-DF55548BC255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grpSp>
        <p:nvGrpSpPr>
          <p:cNvPr id="53254" name="Group 6">
            <a:extLst>
              <a:ext uri="{FF2B5EF4-FFF2-40B4-BE49-F238E27FC236}">
                <a16:creationId xmlns:a16="http://schemas.microsoft.com/office/drawing/2014/main" id="{7D396C55-077A-4C82-96D4-0712C76E3E7A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EF1A9F1-A0C9-418C-81D0-D88E9CBA9667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3AC0B1F-8AF0-4DDD-A6F2-EA878F4CFE64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3255" name="Group 9">
            <a:extLst>
              <a:ext uri="{FF2B5EF4-FFF2-40B4-BE49-F238E27FC236}">
                <a16:creationId xmlns:a16="http://schemas.microsoft.com/office/drawing/2014/main" id="{C4266ED0-AB98-40A5-8824-C7FE3B8362FE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53256" name="Straight Connector 10">
              <a:extLst>
                <a:ext uri="{FF2B5EF4-FFF2-40B4-BE49-F238E27FC236}">
                  <a16:creationId xmlns:a16="http://schemas.microsoft.com/office/drawing/2014/main" id="{A900B5DF-E06F-4346-981C-361C03ABE0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257" name="Straight Connector 11">
              <a:extLst>
                <a:ext uri="{FF2B5EF4-FFF2-40B4-BE49-F238E27FC236}">
                  <a16:creationId xmlns:a16="http://schemas.microsoft.com/office/drawing/2014/main" id="{DF496E46-798E-47FB-848E-16335D2FA90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8F22DEB-F7BA-4BF2-B97E-4EF5347CC433}"/>
              </a:ext>
            </a:extLst>
          </p:cNvPr>
          <p:cNvSpPr txBox="1"/>
          <p:nvPr/>
        </p:nvSpPr>
        <p:spPr>
          <a:xfrm>
            <a:off x="685800" y="2925763"/>
            <a:ext cx="42672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Needles</a:t>
            </a:r>
          </a:p>
          <a:p>
            <a:pPr marL="804863" lvl="2" indent="-347663"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Bundles rounded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347CCE-2521-4F0A-AB88-ACC380C999FE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310</a:t>
            </a:r>
          </a:p>
        </p:txBody>
      </p:sp>
      <p:pic>
        <p:nvPicPr>
          <p:cNvPr id="55300" name="Picture 20" descr="PineTurn.jpg">
            <a:extLst>
              <a:ext uri="{FF2B5EF4-FFF2-40B4-BE49-F238E27FC236}">
                <a16:creationId xmlns:a16="http://schemas.microsoft.com/office/drawing/2014/main" id="{E3EA712D-B527-482D-B825-1378EF1A6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3589338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78F7F9-D5EB-4CA3-932F-11D07CB47B0B}"/>
              </a:ext>
            </a:extLst>
          </p:cNvPr>
          <p:cNvSpPr txBox="1"/>
          <p:nvPr/>
        </p:nvSpPr>
        <p:spPr>
          <a:xfrm>
            <a:off x="2819400" y="4895850"/>
            <a:ext cx="30734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+mn-lt"/>
                <a:cs typeface="+mn-cs"/>
              </a:rPr>
              <a:t>“Twisted needled”</a:t>
            </a:r>
          </a:p>
          <a:p>
            <a:pPr algn="ctr">
              <a:defRPr/>
            </a:pPr>
            <a:r>
              <a:rPr lang="en-US" sz="2000" dirty="0">
                <a:latin typeface="+mn-lt"/>
                <a:cs typeface="+mn-cs"/>
              </a:rPr>
              <a:t>Seam between needle bunch turns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E4D0637-4063-41FA-BF32-DFD1FDE08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8001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Pinaceae</a:t>
            </a:r>
            <a:r>
              <a:rPr 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Pine family</a:t>
            </a:r>
          </a:p>
          <a:p>
            <a:pPr marL="1143000" lvl="2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sz="3200" b="1" i="1" kern="0" dirty="0" err="1">
                <a:solidFill>
                  <a:srgbClr val="3333FF"/>
                </a:solidFill>
                <a:latin typeface="+mn-lt"/>
                <a:cs typeface="+mn-cs"/>
              </a:rPr>
              <a:t>Pinus</a:t>
            </a:r>
            <a:r>
              <a:rPr lang="en-US" sz="3200" b="1" i="1" kern="0" dirty="0">
                <a:solidFill>
                  <a:srgbClr val="3333FF"/>
                </a:solidFill>
                <a:latin typeface="+mn-lt"/>
                <a:cs typeface="+mn-cs"/>
              </a:rPr>
              <a:t>  </a:t>
            </a:r>
            <a:r>
              <a:rPr lang="en-US" sz="3200" b="1" kern="0" dirty="0">
                <a:latin typeface="+mn-lt"/>
                <a:cs typeface="+mn-cs"/>
              </a:rPr>
              <a:t>– Pine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55303" name="Group 8">
            <a:extLst>
              <a:ext uri="{FF2B5EF4-FFF2-40B4-BE49-F238E27FC236}">
                <a16:creationId xmlns:a16="http://schemas.microsoft.com/office/drawing/2014/main" id="{A52C1968-4DB6-4474-869D-D12A98BEB0E6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8814EF8-8B72-466D-AAA5-777C9494FE8A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8B1DA50-A598-4F29-B776-B5EFFF0DBC2F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5304" name="Group 11">
            <a:extLst>
              <a:ext uri="{FF2B5EF4-FFF2-40B4-BE49-F238E27FC236}">
                <a16:creationId xmlns:a16="http://schemas.microsoft.com/office/drawing/2014/main" id="{8D0BD582-CDF9-4FC8-8028-465C185C1779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55305" name="Straight Connector 12">
              <a:extLst>
                <a:ext uri="{FF2B5EF4-FFF2-40B4-BE49-F238E27FC236}">
                  <a16:creationId xmlns:a16="http://schemas.microsoft.com/office/drawing/2014/main" id="{4818EF0F-56C4-4668-B7A8-1475E9A1ABA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306" name="Straight Connector 13">
              <a:extLst>
                <a:ext uri="{FF2B5EF4-FFF2-40B4-BE49-F238E27FC236}">
                  <a16:creationId xmlns:a16="http://schemas.microsoft.com/office/drawing/2014/main" id="{05CBF314-5530-4AEA-A8EF-13AC3A3BB38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94CDD7-AA31-4053-BFDC-4636A9F27DE7}"/>
              </a:ext>
            </a:extLst>
          </p:cNvPr>
          <p:cNvSpPr txBox="1"/>
          <p:nvPr/>
        </p:nvSpPr>
        <p:spPr>
          <a:xfrm>
            <a:off x="609600" y="2057400"/>
            <a:ext cx="6248400" cy="4616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u="sng" dirty="0">
                <a:latin typeface="+mn-lt"/>
                <a:cs typeface="+mn-cs"/>
              </a:rPr>
              <a:t>Needles in 2s</a:t>
            </a:r>
          </a:p>
          <a:p>
            <a:pPr marL="804863" lvl="2" indent="-347663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b="1" i="1" dirty="0">
                <a:solidFill>
                  <a:srgbClr val="3333FF"/>
                </a:solidFill>
                <a:latin typeface="+mn-lt"/>
                <a:cs typeface="+mn-cs"/>
              </a:rPr>
              <a:t>Pinus edulis</a:t>
            </a:r>
            <a:br>
              <a:rPr lang="en-US" i="1" dirty="0">
                <a:solidFill>
                  <a:srgbClr val="3333FF"/>
                </a:solidFill>
                <a:latin typeface="+mn-lt"/>
                <a:cs typeface="+mn-cs"/>
              </a:rPr>
            </a:br>
            <a:r>
              <a:rPr lang="en-US" sz="2000" dirty="0">
                <a:latin typeface="+mn-lt"/>
                <a:cs typeface="+mn-cs"/>
              </a:rPr>
              <a:t>Pinon Pine</a:t>
            </a:r>
            <a:endParaRPr lang="en-US" dirty="0">
              <a:latin typeface="+mn-lt"/>
              <a:cs typeface="+mn-cs"/>
            </a:endParaRPr>
          </a:p>
          <a:p>
            <a:pPr marL="804863" lvl="2" indent="-347663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b="1" i="1" dirty="0">
                <a:solidFill>
                  <a:srgbClr val="3333FF"/>
                </a:solidFill>
                <a:latin typeface="+mn-lt"/>
                <a:cs typeface="+mn-cs"/>
              </a:rPr>
              <a:t>Pinus contorta</a:t>
            </a:r>
            <a:br>
              <a:rPr lang="en-US" i="1" dirty="0">
                <a:solidFill>
                  <a:srgbClr val="3333FF"/>
                </a:solidFill>
                <a:latin typeface="+mn-lt"/>
                <a:cs typeface="+mn-cs"/>
              </a:rPr>
            </a:br>
            <a:r>
              <a:rPr lang="en-US" sz="2000" dirty="0">
                <a:latin typeface="+mn-lt"/>
                <a:cs typeface="+mn-cs"/>
              </a:rPr>
              <a:t>Lodgepole Pine</a:t>
            </a:r>
            <a:endParaRPr lang="en-US" dirty="0">
              <a:latin typeface="+mn-lt"/>
              <a:cs typeface="+mn-cs"/>
            </a:endParaRPr>
          </a:p>
          <a:p>
            <a:pPr marL="804863" lvl="2" indent="-347663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b="1" i="1" dirty="0">
                <a:solidFill>
                  <a:srgbClr val="3333FF"/>
                </a:solidFill>
                <a:latin typeface="+mn-lt"/>
                <a:cs typeface="+mn-cs"/>
              </a:rPr>
              <a:t>Pinus mugo</a:t>
            </a:r>
            <a:br>
              <a:rPr lang="en-US" i="1" dirty="0">
                <a:solidFill>
                  <a:srgbClr val="3333FF"/>
                </a:solidFill>
                <a:latin typeface="+mn-lt"/>
                <a:cs typeface="+mn-cs"/>
              </a:rPr>
            </a:br>
            <a:r>
              <a:rPr lang="en-US" sz="2000" dirty="0">
                <a:latin typeface="+mn-lt"/>
                <a:cs typeface="+mn-cs"/>
              </a:rPr>
              <a:t>Mugo Pine</a:t>
            </a:r>
            <a:endParaRPr lang="en-US" dirty="0">
              <a:latin typeface="+mn-lt"/>
              <a:cs typeface="+mn-cs"/>
            </a:endParaRPr>
          </a:p>
          <a:p>
            <a:pPr marL="804863" lvl="2" indent="-347663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b="1" i="1" dirty="0">
                <a:solidFill>
                  <a:srgbClr val="3333FF"/>
                </a:solidFill>
                <a:latin typeface="+mn-lt"/>
                <a:cs typeface="+mn-cs"/>
              </a:rPr>
              <a:t>Pinus nigra</a:t>
            </a:r>
            <a:br>
              <a:rPr lang="en-US" i="1" dirty="0">
                <a:solidFill>
                  <a:srgbClr val="3333FF"/>
                </a:solidFill>
                <a:latin typeface="+mn-lt"/>
                <a:cs typeface="+mn-cs"/>
              </a:rPr>
            </a:br>
            <a:r>
              <a:rPr lang="en-US" sz="2000" dirty="0">
                <a:latin typeface="+mn-lt"/>
                <a:cs typeface="+mn-cs"/>
              </a:rPr>
              <a:t>Austrian Pine</a:t>
            </a:r>
            <a:endParaRPr lang="en-US" dirty="0">
              <a:latin typeface="+mn-lt"/>
              <a:cs typeface="+mn-cs"/>
            </a:endParaRPr>
          </a:p>
          <a:p>
            <a:pPr marL="804863" lvl="2" indent="-347663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b="1" i="1" dirty="0">
                <a:solidFill>
                  <a:srgbClr val="3333FF"/>
                </a:solidFill>
                <a:latin typeface="+mn-lt"/>
                <a:cs typeface="+mn-cs"/>
              </a:rPr>
              <a:t>Pinus </a:t>
            </a:r>
            <a:r>
              <a:rPr lang="en-US" b="1" i="1" dirty="0" err="1">
                <a:solidFill>
                  <a:srgbClr val="3333FF"/>
                </a:solidFill>
                <a:latin typeface="+mn-lt"/>
                <a:cs typeface="+mn-cs"/>
              </a:rPr>
              <a:t>sylvestris</a:t>
            </a:r>
            <a:br>
              <a:rPr lang="en-US" i="1" dirty="0">
                <a:solidFill>
                  <a:srgbClr val="3333FF"/>
                </a:solidFill>
                <a:latin typeface="+mn-lt"/>
                <a:cs typeface="+mn-cs"/>
              </a:rPr>
            </a:br>
            <a:r>
              <a:rPr lang="en-US" sz="2000" dirty="0">
                <a:latin typeface="+mn-lt"/>
                <a:cs typeface="+mn-cs"/>
              </a:rPr>
              <a:t>Scotch Pine</a:t>
            </a:r>
            <a:endParaRPr lang="en-US" dirty="0">
              <a:latin typeface="+mn-lt"/>
              <a:cs typeface="+mn-cs"/>
            </a:endParaRPr>
          </a:p>
        </p:txBody>
      </p:sp>
      <p:pic>
        <p:nvPicPr>
          <p:cNvPr id="4" name="Picture 3" descr="Pine.jpg">
            <a:extLst>
              <a:ext uri="{FF2B5EF4-FFF2-40B4-BE49-F238E27FC236}">
                <a16:creationId xmlns:a16="http://schemas.microsoft.com/office/drawing/2014/main" id="{109F9F46-11BE-4915-9861-8445044FB4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22770"/>
          <a:stretch>
            <a:fillRect/>
          </a:stretch>
        </p:blipFill>
        <p:spPr>
          <a:xfrm>
            <a:off x="4581525" y="2514600"/>
            <a:ext cx="3876675" cy="333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7FC1CA75-95B6-4EEF-B3BB-4502725FC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8001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Pinaceae</a:t>
            </a:r>
            <a:r>
              <a:rPr 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Pine family</a:t>
            </a:r>
          </a:p>
          <a:p>
            <a:pPr marL="1143000" lvl="2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sz="3200" b="1" i="1" kern="0" dirty="0" err="1">
                <a:solidFill>
                  <a:srgbClr val="3333FF"/>
                </a:solidFill>
                <a:latin typeface="+mn-lt"/>
                <a:cs typeface="+mn-cs"/>
              </a:rPr>
              <a:t>Pinus</a:t>
            </a:r>
            <a:r>
              <a:rPr lang="en-US" sz="3200" b="1" i="1" kern="0" dirty="0">
                <a:solidFill>
                  <a:srgbClr val="3333FF"/>
                </a:solidFill>
                <a:latin typeface="+mn-lt"/>
                <a:cs typeface="+mn-cs"/>
              </a:rPr>
              <a:t>  </a:t>
            </a:r>
            <a:r>
              <a:rPr lang="en-US" sz="3200" b="1" kern="0" dirty="0">
                <a:latin typeface="+mn-lt"/>
                <a:cs typeface="+mn-cs"/>
              </a:rPr>
              <a:t>– Pine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57349" name="Group 8">
            <a:extLst>
              <a:ext uri="{FF2B5EF4-FFF2-40B4-BE49-F238E27FC236}">
                <a16:creationId xmlns:a16="http://schemas.microsoft.com/office/drawing/2014/main" id="{81D267DE-7C4A-4ABF-92D1-B715617E25FF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577841-66C5-4258-ADFC-D12495E3BA95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164C4F7-B1D4-41FF-866C-8F7F2AB49D32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7350" name="Group 11">
            <a:extLst>
              <a:ext uri="{FF2B5EF4-FFF2-40B4-BE49-F238E27FC236}">
                <a16:creationId xmlns:a16="http://schemas.microsoft.com/office/drawing/2014/main" id="{F365FA11-58B1-4F05-82C1-AD625F2EA312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57351" name="Straight Connector 12">
              <a:extLst>
                <a:ext uri="{FF2B5EF4-FFF2-40B4-BE49-F238E27FC236}">
                  <a16:creationId xmlns:a16="http://schemas.microsoft.com/office/drawing/2014/main" id="{1F13FF86-13A9-47CC-BACC-FF694DF602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352" name="Straight Connector 13">
              <a:extLst>
                <a:ext uri="{FF2B5EF4-FFF2-40B4-BE49-F238E27FC236}">
                  <a16:creationId xmlns:a16="http://schemas.microsoft.com/office/drawing/2014/main" id="{160879FA-E15E-4E8D-9385-C88CE7EC48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D7C9EF7-FC0C-4872-A2B1-2F932730EAC7}"/>
              </a:ext>
            </a:extLst>
          </p:cNvPr>
          <p:cNvSpPr txBox="1"/>
          <p:nvPr/>
        </p:nvSpPr>
        <p:spPr>
          <a:xfrm>
            <a:off x="609600" y="2400300"/>
            <a:ext cx="6248400" cy="2324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lvl="1" indent="-347663">
              <a:spcBef>
                <a:spcPts val="180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u="sng" dirty="0">
                <a:latin typeface="+mn-lt"/>
                <a:cs typeface="+mn-cs"/>
              </a:rPr>
              <a:t>Needles in 2s and 3s</a:t>
            </a:r>
          </a:p>
          <a:p>
            <a:pPr marL="804863" lvl="2" indent="-347663">
              <a:spcBef>
                <a:spcPts val="18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b="1" i="1" dirty="0">
                <a:solidFill>
                  <a:srgbClr val="3333FF"/>
                </a:solidFill>
                <a:latin typeface="+mn-lt"/>
                <a:cs typeface="+mn-cs"/>
              </a:rPr>
              <a:t>Pinus ponderosa</a:t>
            </a:r>
            <a:br>
              <a:rPr lang="en-US" i="1" dirty="0">
                <a:solidFill>
                  <a:srgbClr val="3333FF"/>
                </a:solidFill>
                <a:latin typeface="+mn-lt"/>
                <a:cs typeface="+mn-cs"/>
              </a:rPr>
            </a:br>
            <a:r>
              <a:rPr lang="en-US" sz="2000" dirty="0">
                <a:latin typeface="+mn-lt"/>
                <a:cs typeface="+mn-cs"/>
              </a:rPr>
              <a:t>Ponderosa Pine</a:t>
            </a:r>
            <a:endParaRPr lang="en-US" dirty="0">
              <a:latin typeface="+mn-lt"/>
              <a:cs typeface="+mn-cs"/>
            </a:endParaRPr>
          </a:p>
          <a:p>
            <a:pPr marL="804863" lvl="2" indent="-347663">
              <a:spcBef>
                <a:spcPts val="6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endParaRPr lang="en-US" dirty="0">
              <a:latin typeface="+mn-lt"/>
              <a:cs typeface="+mn-cs"/>
            </a:endParaRPr>
          </a:p>
          <a:p>
            <a:pPr marL="804863" lvl="2" indent="-347663">
              <a:spcBef>
                <a:spcPts val="6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5" name="Picture 4" descr="PonderosaPine.jpg">
            <a:extLst>
              <a:ext uri="{FF2B5EF4-FFF2-40B4-BE49-F238E27FC236}">
                <a16:creationId xmlns:a16="http://schemas.microsoft.com/office/drawing/2014/main" id="{17D1B259-6447-474E-9B2A-A5C6EF2BBE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24819"/>
          <a:stretch>
            <a:fillRect/>
          </a:stretch>
        </p:blipFill>
        <p:spPr>
          <a:xfrm>
            <a:off x="5257800" y="2514600"/>
            <a:ext cx="32004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9045E5-A23A-4600-A3C1-955C72CC8F5F}"/>
              </a:ext>
            </a:extLst>
          </p:cNvPr>
          <p:cNvSpPr txBox="1"/>
          <p:nvPr/>
        </p:nvSpPr>
        <p:spPr>
          <a:xfrm>
            <a:off x="609600" y="594360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310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4CCD0A1-1F6F-4287-B703-7C61F7B01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8001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Pinaceae</a:t>
            </a:r>
            <a:r>
              <a:rPr 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Pine family</a:t>
            </a:r>
          </a:p>
          <a:p>
            <a:pPr marL="1143000" lvl="2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sz="3200" b="1" i="1" kern="0" dirty="0" err="1">
                <a:solidFill>
                  <a:srgbClr val="3333FF"/>
                </a:solidFill>
                <a:latin typeface="+mn-lt"/>
                <a:cs typeface="+mn-cs"/>
              </a:rPr>
              <a:t>Pinus</a:t>
            </a:r>
            <a:r>
              <a:rPr lang="en-US" sz="3200" b="1" i="1" kern="0" dirty="0">
                <a:solidFill>
                  <a:srgbClr val="3333FF"/>
                </a:solidFill>
                <a:latin typeface="+mn-lt"/>
                <a:cs typeface="+mn-cs"/>
              </a:rPr>
              <a:t>  </a:t>
            </a:r>
            <a:r>
              <a:rPr lang="en-US" sz="3200" b="1" kern="0" dirty="0">
                <a:latin typeface="+mn-lt"/>
                <a:cs typeface="+mn-cs"/>
              </a:rPr>
              <a:t>– Pine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59398" name="Group 9">
            <a:extLst>
              <a:ext uri="{FF2B5EF4-FFF2-40B4-BE49-F238E27FC236}">
                <a16:creationId xmlns:a16="http://schemas.microsoft.com/office/drawing/2014/main" id="{74558532-5B8A-48F9-BBBE-90292D645EB1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DB8FF3-2C6D-42D8-BF0D-D36AF14410D8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462EE8-0C2A-4858-81BB-66C7414F9DE5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399" name="Group 12">
            <a:extLst>
              <a:ext uri="{FF2B5EF4-FFF2-40B4-BE49-F238E27FC236}">
                <a16:creationId xmlns:a16="http://schemas.microsoft.com/office/drawing/2014/main" id="{14E3572A-972D-41F9-9B91-7677A3A0D7D4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59400" name="Straight Connector 13">
              <a:extLst>
                <a:ext uri="{FF2B5EF4-FFF2-40B4-BE49-F238E27FC236}">
                  <a16:creationId xmlns:a16="http://schemas.microsoft.com/office/drawing/2014/main" id="{4EB39000-BC54-481D-AEF6-8D906EB544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401" name="Straight Connector 14">
              <a:extLst>
                <a:ext uri="{FF2B5EF4-FFF2-40B4-BE49-F238E27FC236}">
                  <a16:creationId xmlns:a16="http://schemas.microsoft.com/office/drawing/2014/main" id="{B3223E55-174C-45F1-86E5-1128BE6770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AE803A5-EF13-438E-A360-FEF37A549C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Helpful information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5347AD2-597F-4A12-94B2-F08BBDB185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53000" y="1219200"/>
            <a:ext cx="3505200" cy="46482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3200" b="1" u="sng">
                <a:solidFill>
                  <a:srgbClr val="3333FF"/>
                </a:solidFill>
              </a:rPr>
              <a:t>Deciduous</a:t>
            </a:r>
          </a:p>
          <a:p>
            <a:pPr>
              <a:spcBef>
                <a:spcPts val="2400"/>
              </a:spcBef>
            </a:pPr>
            <a:r>
              <a:rPr lang="en-US" altLang="en-US"/>
              <a:t>Most broadleaf-flowering trees and shrubs</a:t>
            </a:r>
          </a:p>
          <a:p>
            <a:r>
              <a:rPr lang="en-US" altLang="en-US"/>
              <a:t>Some </a:t>
            </a:r>
            <a:r>
              <a:rPr lang="en-US" altLang="en-US" i="1"/>
              <a:t>Larix</a:t>
            </a:r>
            <a:r>
              <a:rPr lang="en-US" altLang="en-US"/>
              <a:t> (Larch), </a:t>
            </a:r>
            <a:br>
              <a:rPr lang="en-US" altLang="en-US"/>
            </a:br>
            <a:r>
              <a:rPr lang="en-US" altLang="en-US"/>
              <a:t>a Conifer</a:t>
            </a:r>
          </a:p>
          <a:p>
            <a:pPr lvl="1"/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07A6EF-2681-4161-9C2A-DA050A24B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19200"/>
            <a:ext cx="3429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sz="3200" b="1" u="sng" kern="0" dirty="0">
                <a:solidFill>
                  <a:srgbClr val="3333FF"/>
                </a:solidFill>
                <a:latin typeface="+mn-lt"/>
                <a:cs typeface="+mn-cs"/>
              </a:rPr>
              <a:t>Evergreen</a:t>
            </a:r>
          </a:p>
          <a:p>
            <a:pPr marL="342900" indent="-342900">
              <a:spcBef>
                <a:spcPts val="2400"/>
              </a:spcBef>
              <a:buClr>
                <a:srgbClr val="969696"/>
              </a:buClr>
              <a:buFont typeface="Wingdings" pitchFamily="2" charset="2"/>
              <a:buChar char="l"/>
              <a:defRPr/>
            </a:pPr>
            <a:r>
              <a:rPr lang="en-US" kern="0" dirty="0">
                <a:latin typeface="+mn-lt"/>
                <a:cs typeface="+mn-cs"/>
              </a:rPr>
              <a:t>Most Conifers</a:t>
            </a:r>
          </a:p>
          <a:p>
            <a:pPr marL="342900" indent="-34290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Char char="l"/>
              <a:defRPr/>
            </a:pPr>
            <a:r>
              <a:rPr lang="en-US" kern="0" dirty="0">
                <a:latin typeface="+mn-lt"/>
                <a:cs typeface="+mn-cs"/>
              </a:rPr>
              <a:t>Some broadleaf-flowering trees and shrubs, like </a:t>
            </a:r>
            <a:r>
              <a:rPr lang="en-US" i="1" kern="0" dirty="0">
                <a:latin typeface="+mn-lt"/>
                <a:cs typeface="+mn-cs"/>
              </a:rPr>
              <a:t>Mahonia</a:t>
            </a:r>
            <a:r>
              <a:rPr lang="en-US" kern="0" dirty="0">
                <a:latin typeface="+mn-lt"/>
                <a:cs typeface="+mn-cs"/>
              </a:rPr>
              <a:t> (Oregon Grape</a:t>
            </a:r>
            <a:r>
              <a:rPr lang="en-US" i="1" kern="0" dirty="0">
                <a:latin typeface="+mn-lt"/>
                <a:cs typeface="+mn-cs"/>
              </a:rPr>
              <a:t>)</a:t>
            </a:r>
            <a:endParaRPr lang="en-US" kern="0" dirty="0">
              <a:latin typeface="+mn-lt"/>
              <a:cs typeface="+mn-cs"/>
            </a:endParaRP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Char char="l"/>
              <a:defRPr/>
            </a:pPr>
            <a:endParaRPr lang="en-US" kern="0" dirty="0">
              <a:latin typeface="+mn-lt"/>
              <a:cs typeface="+mn-cs"/>
            </a:endParaRPr>
          </a:p>
        </p:txBody>
      </p:sp>
      <p:pic>
        <p:nvPicPr>
          <p:cNvPr id="5" name="Picture 4" descr="OregonGrape1@.jpg">
            <a:extLst>
              <a:ext uri="{FF2B5EF4-FFF2-40B4-BE49-F238E27FC236}">
                <a16:creationId xmlns:a16="http://schemas.microsoft.com/office/drawing/2014/main" id="{31BE9088-38D8-498B-8BFC-AB7B46A859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7485" y="3962400"/>
            <a:ext cx="3829029" cy="2673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B12F12-2469-4D5C-9243-894F080E23B3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307</a:t>
            </a:r>
          </a:p>
        </p:txBody>
      </p:sp>
    </p:spTree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7E5D03-C044-48BC-9A99-91C3E9774E3C}"/>
              </a:ext>
            </a:extLst>
          </p:cNvPr>
          <p:cNvSpPr txBox="1"/>
          <p:nvPr/>
        </p:nvSpPr>
        <p:spPr>
          <a:xfrm>
            <a:off x="609600" y="2227263"/>
            <a:ext cx="5715000" cy="4370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u="sng" dirty="0">
                <a:latin typeface="+mn-lt"/>
                <a:cs typeface="+mn-cs"/>
              </a:rPr>
              <a:t>Needles in 5s</a:t>
            </a:r>
            <a:r>
              <a:rPr lang="en-US" b="1" dirty="0">
                <a:latin typeface="+mn-lt"/>
                <a:cs typeface="+mn-cs"/>
              </a:rPr>
              <a:t> – </a:t>
            </a:r>
            <a:r>
              <a:rPr lang="en-US" dirty="0">
                <a:latin typeface="+mn-lt"/>
                <a:cs typeface="+mn-cs"/>
              </a:rPr>
              <a:t>White Pines</a:t>
            </a:r>
          </a:p>
          <a:p>
            <a:pPr marL="804863" lvl="2" indent="-347663">
              <a:spcBef>
                <a:spcPts val="18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b="1" i="1" dirty="0">
                <a:solidFill>
                  <a:srgbClr val="3333FF"/>
                </a:solidFill>
                <a:latin typeface="+mn-lt"/>
                <a:cs typeface="+mn-cs"/>
              </a:rPr>
              <a:t>Pinus aristata</a:t>
            </a:r>
            <a:br>
              <a:rPr lang="en-US" i="1" dirty="0">
                <a:latin typeface="+mn-lt"/>
                <a:cs typeface="+mn-cs"/>
              </a:rPr>
            </a:br>
            <a:r>
              <a:rPr lang="en-US" sz="2000" dirty="0">
                <a:latin typeface="+mn-lt"/>
                <a:cs typeface="+mn-cs"/>
              </a:rPr>
              <a:t>Bristlecone Pine</a:t>
            </a:r>
            <a:endParaRPr lang="en-US" dirty="0">
              <a:latin typeface="+mn-lt"/>
              <a:cs typeface="+mn-cs"/>
            </a:endParaRPr>
          </a:p>
          <a:p>
            <a:pPr marL="804863" lvl="2" indent="-347663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b="1" i="1" dirty="0">
                <a:solidFill>
                  <a:srgbClr val="3333FF"/>
                </a:solidFill>
                <a:latin typeface="+mn-lt"/>
                <a:cs typeface="+mn-cs"/>
              </a:rPr>
              <a:t>Pinus flexilis</a:t>
            </a:r>
            <a:br>
              <a:rPr lang="en-US" i="1" dirty="0">
                <a:latin typeface="+mn-lt"/>
                <a:cs typeface="+mn-cs"/>
              </a:rPr>
            </a:br>
            <a:r>
              <a:rPr lang="en-US" sz="2000" dirty="0">
                <a:latin typeface="+mn-lt"/>
                <a:cs typeface="+mn-cs"/>
              </a:rPr>
              <a:t>Limber Pine</a:t>
            </a:r>
            <a:endParaRPr lang="en-US" dirty="0">
              <a:latin typeface="+mn-lt"/>
              <a:cs typeface="+mn-cs"/>
            </a:endParaRPr>
          </a:p>
          <a:p>
            <a:pPr marL="804863" lvl="2" indent="-347663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b="1" i="1" dirty="0">
                <a:solidFill>
                  <a:srgbClr val="3333FF"/>
                </a:solidFill>
                <a:latin typeface="+mn-lt"/>
                <a:cs typeface="+mn-cs"/>
              </a:rPr>
              <a:t>Pinus strobus </a:t>
            </a:r>
            <a:br>
              <a:rPr lang="en-US" i="1" dirty="0">
                <a:latin typeface="+mn-lt"/>
                <a:cs typeface="+mn-cs"/>
              </a:rPr>
            </a:br>
            <a:r>
              <a:rPr lang="en-US" sz="2000" dirty="0">
                <a:latin typeface="+mn-lt"/>
                <a:cs typeface="+mn-cs"/>
              </a:rPr>
              <a:t>Eastern White Pine</a:t>
            </a:r>
            <a:endParaRPr lang="en-US" dirty="0">
              <a:latin typeface="+mn-lt"/>
              <a:cs typeface="+mn-cs"/>
            </a:endParaRPr>
          </a:p>
          <a:p>
            <a:pPr marL="804863" lvl="2" indent="-347663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b="1" i="1" dirty="0">
                <a:solidFill>
                  <a:srgbClr val="3333FF"/>
                </a:solidFill>
                <a:latin typeface="+mn-lt"/>
                <a:cs typeface="+mn-cs"/>
              </a:rPr>
              <a:t>Pinus strobiformis</a:t>
            </a:r>
            <a:br>
              <a:rPr lang="en-US" i="1" dirty="0">
                <a:latin typeface="+mn-lt"/>
                <a:cs typeface="+mn-cs"/>
              </a:rPr>
            </a:br>
            <a:r>
              <a:rPr lang="en-US" sz="2000" dirty="0">
                <a:latin typeface="+mn-lt"/>
                <a:cs typeface="+mn-cs"/>
              </a:rPr>
              <a:t>Southwest White Pine</a:t>
            </a:r>
            <a:endParaRPr lang="en-US" dirty="0">
              <a:latin typeface="+mn-lt"/>
              <a:cs typeface="+mn-cs"/>
            </a:endParaRPr>
          </a:p>
          <a:p>
            <a:pPr marL="804863" lvl="2" indent="-347663">
              <a:spcBef>
                <a:spcPts val="6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4" name="Picture 3" descr="Pine5s.jpg">
            <a:extLst>
              <a:ext uri="{FF2B5EF4-FFF2-40B4-BE49-F238E27FC236}">
                <a16:creationId xmlns:a16="http://schemas.microsoft.com/office/drawing/2014/main" id="{B2EF1F81-D2C9-46C5-B371-53955FCDFB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505" r="10277"/>
          <a:stretch>
            <a:fillRect/>
          </a:stretch>
        </p:blipFill>
        <p:spPr>
          <a:xfrm>
            <a:off x="4856018" y="2895600"/>
            <a:ext cx="3602182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5BFBF9E5-CEA7-4955-9AD3-B05EB67FF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8001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Pinaceae</a:t>
            </a:r>
            <a:r>
              <a:rPr 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Pine family</a:t>
            </a:r>
          </a:p>
          <a:p>
            <a:pPr marL="1143000" lvl="2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sz="3200" b="1" i="1" kern="0" dirty="0" err="1">
                <a:solidFill>
                  <a:srgbClr val="3333FF"/>
                </a:solidFill>
                <a:latin typeface="+mn-lt"/>
                <a:cs typeface="+mn-cs"/>
              </a:rPr>
              <a:t>Pinus</a:t>
            </a:r>
            <a:r>
              <a:rPr lang="en-US" sz="3200" b="1" i="1" kern="0" dirty="0">
                <a:solidFill>
                  <a:srgbClr val="3333FF"/>
                </a:solidFill>
                <a:latin typeface="+mn-lt"/>
                <a:cs typeface="+mn-cs"/>
              </a:rPr>
              <a:t>  </a:t>
            </a:r>
            <a:r>
              <a:rPr lang="en-US" sz="3200" b="1" kern="0" dirty="0">
                <a:latin typeface="+mn-lt"/>
                <a:cs typeface="+mn-cs"/>
              </a:rPr>
              <a:t>– Pine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61445" name="Group 8">
            <a:extLst>
              <a:ext uri="{FF2B5EF4-FFF2-40B4-BE49-F238E27FC236}">
                <a16:creationId xmlns:a16="http://schemas.microsoft.com/office/drawing/2014/main" id="{81F63D45-C547-4CF3-AEE2-1CFCDECE282D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A9C2F8-5C44-499C-9DA8-0BD86E07500F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E15C2B9-636D-4E4A-99EF-1D3F7B914CC2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1446" name="Group 11">
            <a:extLst>
              <a:ext uri="{FF2B5EF4-FFF2-40B4-BE49-F238E27FC236}">
                <a16:creationId xmlns:a16="http://schemas.microsoft.com/office/drawing/2014/main" id="{24BF7655-9D1E-4EB5-A421-E9C0E850A91F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61448" name="Straight Connector 12">
              <a:extLst>
                <a:ext uri="{FF2B5EF4-FFF2-40B4-BE49-F238E27FC236}">
                  <a16:creationId xmlns:a16="http://schemas.microsoft.com/office/drawing/2014/main" id="{6D9A6C37-6FCE-4CE8-8B4D-E7BFC5C751D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49" name="Straight Connector 13">
              <a:extLst>
                <a:ext uri="{FF2B5EF4-FFF2-40B4-BE49-F238E27FC236}">
                  <a16:creationId xmlns:a16="http://schemas.microsoft.com/office/drawing/2014/main" id="{DE109F54-D954-4A1F-9AD6-F38400E3ED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C27F24-1E06-43A0-A684-6BAEB957A107}"/>
              </a:ext>
            </a:extLst>
          </p:cNvPr>
          <p:cNvSpPr txBox="1"/>
          <p:nvPr/>
        </p:nvSpPr>
        <p:spPr>
          <a:xfrm>
            <a:off x="609600" y="594360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310</a:t>
            </a:r>
          </a:p>
        </p:txBody>
      </p:sp>
    </p:spTree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30FB742-6F9A-42CF-8E9D-FE6E249F3074}"/>
              </a:ext>
            </a:extLst>
          </p:cNvPr>
          <p:cNvSpPr txBox="1"/>
          <p:nvPr/>
        </p:nvSpPr>
        <p:spPr>
          <a:xfrm>
            <a:off x="685800" y="2514600"/>
            <a:ext cx="4191000" cy="1724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Cones</a:t>
            </a:r>
          </a:p>
          <a:p>
            <a:pPr marL="804863" lvl="2" indent="-347663">
              <a:spcBef>
                <a:spcPts val="6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solidFill>
                  <a:srgbClr val="3333FF"/>
                </a:solidFill>
                <a:latin typeface="+mn-lt"/>
                <a:cs typeface="+mn-cs"/>
              </a:rPr>
              <a:t>Scales thick and woody with swollen tips</a:t>
            </a:r>
          </a:p>
          <a:p>
            <a:pPr marL="804863" lvl="2" indent="-347663">
              <a:spcBef>
                <a:spcPts val="600"/>
              </a:spcBef>
              <a:buClr>
                <a:schemeClr val="tx2">
                  <a:lumMod val="50000"/>
                  <a:lumOff val="50000"/>
                </a:schemeClr>
              </a:buClr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4" name="Picture 3" descr="Pine.jpg">
            <a:extLst>
              <a:ext uri="{FF2B5EF4-FFF2-40B4-BE49-F238E27FC236}">
                <a16:creationId xmlns:a16="http://schemas.microsoft.com/office/drawing/2014/main" id="{7647552F-C650-4C6A-A62B-39197430C3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54649" b="18286"/>
          <a:stretch>
            <a:fillRect/>
          </a:stretch>
        </p:blipFill>
        <p:spPr>
          <a:xfrm flipH="1">
            <a:off x="5257800" y="2133600"/>
            <a:ext cx="3200400" cy="3829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5D1282-0572-4B7E-8633-D53268E19EFF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310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9E52E4A-3C6C-4A75-AE6E-9897BC7A9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8001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Pinaceae</a:t>
            </a:r>
            <a:r>
              <a:rPr 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Pine family</a:t>
            </a:r>
          </a:p>
          <a:p>
            <a:pPr marL="1143000" lvl="2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sz="3200" b="1" i="1" kern="0" dirty="0">
                <a:solidFill>
                  <a:srgbClr val="3333FF"/>
                </a:solidFill>
                <a:latin typeface="+mn-lt"/>
                <a:cs typeface="+mn-cs"/>
              </a:rPr>
              <a:t>Pinus  </a:t>
            </a:r>
            <a:r>
              <a:rPr lang="en-US" sz="3200" b="1" kern="0" dirty="0">
                <a:latin typeface="+mn-lt"/>
                <a:cs typeface="+mn-cs"/>
              </a:rPr>
              <a:t>– Pine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63494" name="Group 8">
            <a:extLst>
              <a:ext uri="{FF2B5EF4-FFF2-40B4-BE49-F238E27FC236}">
                <a16:creationId xmlns:a16="http://schemas.microsoft.com/office/drawing/2014/main" id="{57DE926D-0E84-4DA4-BFEE-21210FB094A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6A4750F-B5CF-40BB-84AC-979AED18FF2E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FAAAF-A680-416C-9228-FCC467583E2F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3495" name="Group 11">
            <a:extLst>
              <a:ext uri="{FF2B5EF4-FFF2-40B4-BE49-F238E27FC236}">
                <a16:creationId xmlns:a16="http://schemas.microsoft.com/office/drawing/2014/main" id="{5E368886-6BB2-4902-9731-EB6894C0F459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63496" name="Straight Connector 12">
              <a:extLst>
                <a:ext uri="{FF2B5EF4-FFF2-40B4-BE49-F238E27FC236}">
                  <a16:creationId xmlns:a16="http://schemas.microsoft.com/office/drawing/2014/main" id="{B0929976-1927-4634-913E-52219BA29C7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97" name="Straight Connector 13">
              <a:extLst>
                <a:ext uri="{FF2B5EF4-FFF2-40B4-BE49-F238E27FC236}">
                  <a16:creationId xmlns:a16="http://schemas.microsoft.com/office/drawing/2014/main" id="{6305DB72-6C18-4F0F-BA8D-13785C4695F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44C3C1-44F5-48E9-A651-098D0C36F049}"/>
              </a:ext>
            </a:extLst>
          </p:cNvPr>
          <p:cNvSpPr txBox="1"/>
          <p:nvPr/>
        </p:nvSpPr>
        <p:spPr>
          <a:xfrm>
            <a:off x="685800" y="2514600"/>
            <a:ext cx="4267200" cy="2692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Needles</a:t>
            </a:r>
          </a:p>
          <a:p>
            <a:pPr marL="804863" lvl="2" indent="-347663">
              <a:spcBef>
                <a:spcPts val="6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Single</a:t>
            </a:r>
          </a:p>
          <a:p>
            <a:pPr marL="804863" lvl="2" indent="-347663"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u="sng" dirty="0">
                <a:latin typeface="+mn-lt"/>
                <a:cs typeface="+mn-cs"/>
              </a:rPr>
              <a:t>Flat</a:t>
            </a:r>
            <a:r>
              <a:rPr lang="en-US" dirty="0">
                <a:latin typeface="+mn-lt"/>
                <a:cs typeface="+mn-cs"/>
              </a:rPr>
              <a:t> in cross-section</a:t>
            </a:r>
          </a:p>
          <a:p>
            <a:pPr marL="804863" lvl="2" indent="-347663"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Flexible, soft</a:t>
            </a:r>
          </a:p>
          <a:p>
            <a:pPr marL="347663" indent="-347663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Leaf scar oval</a:t>
            </a:r>
          </a:p>
          <a:p>
            <a:pPr marL="347663" indent="-347663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Bud tips pointed</a:t>
            </a:r>
          </a:p>
        </p:txBody>
      </p:sp>
      <p:pic>
        <p:nvPicPr>
          <p:cNvPr id="8" name="Picture 7" descr="DouglasFir2.jpg">
            <a:extLst>
              <a:ext uri="{FF2B5EF4-FFF2-40B4-BE49-F238E27FC236}">
                <a16:creationId xmlns:a16="http://schemas.microsoft.com/office/drawing/2014/main" id="{E4EB71F3-C364-44F8-8089-BE84CA280B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7857" r="14286"/>
          <a:stretch>
            <a:fillRect/>
          </a:stretch>
        </p:blipFill>
        <p:spPr>
          <a:xfrm flipH="1">
            <a:off x="4800600" y="2205789"/>
            <a:ext cx="3657600" cy="4042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E1379D-4547-4758-8E72-A931BC94005D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sp>
        <p:nvSpPr>
          <p:cNvPr id="65541" name="Rectangle 6">
            <a:extLst>
              <a:ext uri="{FF2B5EF4-FFF2-40B4-BE49-F238E27FC236}">
                <a16:creationId xmlns:a16="http://schemas.microsoft.com/office/drawing/2014/main" id="{68378A8D-DB52-4AF5-9EC5-73C6D1730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971800"/>
            <a:ext cx="838200" cy="152400"/>
          </a:xfrm>
          <a:prstGeom prst="rect">
            <a:avLst/>
          </a:prstGeom>
          <a:solidFill>
            <a:srgbClr val="00CC66"/>
          </a:solidFill>
          <a:ln w="28575" algn="ctr">
            <a:solidFill>
              <a:srgbClr val="0066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D053AF2-5D08-4A86-B959-CA48DE336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Pinaceae</a:t>
            </a:r>
            <a:r>
              <a:rPr 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Pine family</a:t>
            </a:r>
          </a:p>
          <a:p>
            <a:pPr marL="1379538" lvl="2" indent="-236538">
              <a:spcBef>
                <a:spcPts val="0"/>
              </a:spcBef>
              <a:defRPr/>
            </a:pPr>
            <a:r>
              <a:rPr lang="en-US" sz="2900" b="1" i="1" dirty="0" err="1">
                <a:solidFill>
                  <a:srgbClr val="3333FF"/>
                </a:solidFill>
                <a:latin typeface="+mn-lt"/>
                <a:cs typeface="+mn-cs"/>
              </a:rPr>
              <a:t>Pseudotsuga</a:t>
            </a:r>
            <a:r>
              <a:rPr lang="en-US" sz="2900" b="1" i="1" dirty="0">
                <a:solidFill>
                  <a:srgbClr val="3333FF"/>
                </a:solidFill>
                <a:latin typeface="+mn-lt"/>
                <a:cs typeface="+mn-cs"/>
              </a:rPr>
              <a:t> menziesii </a:t>
            </a:r>
            <a:r>
              <a:rPr lang="en-US" sz="2900" b="1" dirty="0">
                <a:latin typeface="+mn-lt"/>
                <a:cs typeface="+mn-cs"/>
              </a:rPr>
              <a:t>– Douglas-Fir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65543" name="Group 9">
            <a:extLst>
              <a:ext uri="{FF2B5EF4-FFF2-40B4-BE49-F238E27FC236}">
                <a16:creationId xmlns:a16="http://schemas.microsoft.com/office/drawing/2014/main" id="{1FF6C182-FA98-4857-99DA-B671E3FB5C95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F80B0DF-270F-4D86-82F1-2F6C5E4CD09E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56A371-AC46-4964-B0E0-95856E1F4DEB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5544" name="Group 12">
            <a:extLst>
              <a:ext uri="{FF2B5EF4-FFF2-40B4-BE49-F238E27FC236}">
                <a16:creationId xmlns:a16="http://schemas.microsoft.com/office/drawing/2014/main" id="{4F79F47E-5255-4966-AECE-34540DD99406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65545" name="Straight Connector 13">
              <a:extLst>
                <a:ext uri="{FF2B5EF4-FFF2-40B4-BE49-F238E27FC236}">
                  <a16:creationId xmlns:a16="http://schemas.microsoft.com/office/drawing/2014/main" id="{7ED09A38-F5E2-4B69-A4A2-CD740804762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546" name="Straight Connector 14">
              <a:extLst>
                <a:ext uri="{FF2B5EF4-FFF2-40B4-BE49-F238E27FC236}">
                  <a16:creationId xmlns:a16="http://schemas.microsoft.com/office/drawing/2014/main" id="{2C432BEB-CA82-461D-A8DA-7D2BD67624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936A49-6154-4E8E-BA74-3271E66D01E8}"/>
              </a:ext>
            </a:extLst>
          </p:cNvPr>
          <p:cNvSpPr txBox="1"/>
          <p:nvPr/>
        </p:nvSpPr>
        <p:spPr>
          <a:xfrm>
            <a:off x="685800" y="2514600"/>
            <a:ext cx="3429000" cy="1724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Cones</a:t>
            </a:r>
          </a:p>
          <a:p>
            <a:pPr marL="804863" lvl="2" indent="-347663">
              <a:spcBef>
                <a:spcPts val="6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3-pronged tongue-like bract</a:t>
            </a:r>
          </a:p>
          <a:p>
            <a:pPr marL="804863" lvl="2" indent="-347663">
              <a:spcBef>
                <a:spcPts val="600"/>
              </a:spcBef>
              <a:buClr>
                <a:schemeClr val="tx2">
                  <a:lumMod val="50000"/>
                  <a:lumOff val="50000"/>
                </a:schemeClr>
              </a:buClr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C81AF-CED2-4E3B-9BBD-2F10480F30A4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pic>
        <p:nvPicPr>
          <p:cNvPr id="7" name="Picture 6" descr="DougFirCone2.jpg">
            <a:extLst>
              <a:ext uri="{FF2B5EF4-FFF2-40B4-BE49-F238E27FC236}">
                <a16:creationId xmlns:a16="http://schemas.microsoft.com/office/drawing/2014/main" id="{E16EA7F9-FDC2-4E0E-A49D-C8F2EC06C4E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2323253"/>
            <a:ext cx="2667000" cy="4077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4F97D372-A8E4-4357-9069-0904F5768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Pinaceae</a:t>
            </a:r>
            <a:r>
              <a:rPr 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Pine family</a:t>
            </a:r>
          </a:p>
          <a:p>
            <a:pPr marL="1379538" lvl="2" indent="-236538">
              <a:spcBef>
                <a:spcPts val="0"/>
              </a:spcBef>
              <a:defRPr/>
            </a:pPr>
            <a:r>
              <a:rPr lang="en-US" sz="2900" b="1" i="1" dirty="0" err="1">
                <a:solidFill>
                  <a:srgbClr val="3333FF"/>
                </a:solidFill>
                <a:latin typeface="+mn-lt"/>
                <a:cs typeface="+mn-cs"/>
              </a:rPr>
              <a:t>Pseudotsuga</a:t>
            </a:r>
            <a:r>
              <a:rPr lang="en-US" sz="2900" b="1" i="1" dirty="0">
                <a:solidFill>
                  <a:srgbClr val="3333FF"/>
                </a:solidFill>
                <a:latin typeface="+mn-lt"/>
                <a:cs typeface="+mn-cs"/>
              </a:rPr>
              <a:t> menziesii </a:t>
            </a:r>
            <a:r>
              <a:rPr lang="en-US" sz="2900" b="1" dirty="0">
                <a:latin typeface="+mn-lt"/>
                <a:cs typeface="+mn-cs"/>
              </a:rPr>
              <a:t>– Douglas-Fir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67590" name="Group 9">
            <a:extLst>
              <a:ext uri="{FF2B5EF4-FFF2-40B4-BE49-F238E27FC236}">
                <a16:creationId xmlns:a16="http://schemas.microsoft.com/office/drawing/2014/main" id="{DAA47CDB-52DF-4C0A-AD9B-E8CEE9BAC1BF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381C287-634B-4C40-8D50-44FF23B59D2D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F1F512B-ABD7-40D1-8C8A-3F9D248BEEAD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7591" name="Group 12">
            <a:extLst>
              <a:ext uri="{FF2B5EF4-FFF2-40B4-BE49-F238E27FC236}">
                <a16:creationId xmlns:a16="http://schemas.microsoft.com/office/drawing/2014/main" id="{0922391D-E61B-4CFB-B1BC-E9EE2061A0C8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67592" name="Straight Connector 13">
              <a:extLst>
                <a:ext uri="{FF2B5EF4-FFF2-40B4-BE49-F238E27FC236}">
                  <a16:creationId xmlns:a16="http://schemas.microsoft.com/office/drawing/2014/main" id="{4EA39695-4255-4687-8EE2-0242BD6924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593" name="Straight Connector 14">
              <a:extLst>
                <a:ext uri="{FF2B5EF4-FFF2-40B4-BE49-F238E27FC236}">
                  <a16:creationId xmlns:a16="http://schemas.microsoft.com/office/drawing/2014/main" id="{E622A6E5-40AA-4D48-BF61-E76A2BA8B7E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>
            <a:extLst>
              <a:ext uri="{FF2B5EF4-FFF2-40B4-BE49-F238E27FC236}">
                <a16:creationId xmlns:a16="http://schemas.microsoft.com/office/drawing/2014/main" id="{DDD423AA-AC73-43F2-8183-D46AA2965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Pinaceae</a:t>
            </a:r>
            <a:r>
              <a:rPr 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Pine family</a:t>
            </a:r>
          </a:p>
          <a:p>
            <a:pPr marL="1379538" lvl="2" indent="-236538">
              <a:spcBef>
                <a:spcPts val="0"/>
              </a:spcBef>
              <a:defRPr/>
            </a:pPr>
            <a:r>
              <a:rPr lang="en-US" sz="3200" b="1" i="1" dirty="0">
                <a:solidFill>
                  <a:srgbClr val="3333FF"/>
                </a:solidFill>
                <a:latin typeface="+mn-lt"/>
                <a:cs typeface="+mn-cs"/>
              </a:rPr>
              <a:t>Abies </a:t>
            </a:r>
            <a:r>
              <a:rPr lang="en-US" sz="3200" b="1" dirty="0">
                <a:latin typeface="+mn-lt"/>
                <a:cs typeface="+mn-cs"/>
              </a:rPr>
              <a:t>– Fir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AFBDFC-F1CD-4C24-952F-B65ECE3FECF2}"/>
              </a:ext>
            </a:extLst>
          </p:cNvPr>
          <p:cNvSpPr txBox="1"/>
          <p:nvPr/>
        </p:nvSpPr>
        <p:spPr>
          <a:xfrm>
            <a:off x="685800" y="2514600"/>
            <a:ext cx="4267200" cy="2692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Needles</a:t>
            </a:r>
          </a:p>
          <a:p>
            <a:pPr marL="804863" lvl="2" indent="-347663">
              <a:spcBef>
                <a:spcPts val="6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Single</a:t>
            </a:r>
          </a:p>
          <a:p>
            <a:pPr marL="804863" lvl="2" indent="-347663"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u="sng" dirty="0">
                <a:latin typeface="+mn-lt"/>
                <a:cs typeface="+mn-cs"/>
              </a:rPr>
              <a:t>Flat</a:t>
            </a:r>
            <a:r>
              <a:rPr lang="en-US" dirty="0">
                <a:latin typeface="+mn-lt"/>
                <a:cs typeface="+mn-cs"/>
              </a:rPr>
              <a:t> in cross-section</a:t>
            </a:r>
          </a:p>
          <a:p>
            <a:pPr marL="804863" lvl="2" indent="-347663"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Flexible</a:t>
            </a:r>
          </a:p>
          <a:p>
            <a:pPr marL="347663" indent="-347663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Leaf scar round</a:t>
            </a:r>
          </a:p>
          <a:p>
            <a:pPr marL="347663" indent="-347663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Bud tips roundish</a:t>
            </a:r>
          </a:p>
        </p:txBody>
      </p:sp>
      <p:pic>
        <p:nvPicPr>
          <p:cNvPr id="4" name="Picture 3" descr="Fir1@.JPG">
            <a:extLst>
              <a:ext uri="{FF2B5EF4-FFF2-40B4-BE49-F238E27FC236}">
                <a16:creationId xmlns:a16="http://schemas.microsoft.com/office/drawing/2014/main" id="{10F467AC-D582-4441-AF67-9B5706BC1A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2656" r="14844" b="10938"/>
          <a:stretch>
            <a:fillRect/>
          </a:stretch>
        </p:blipFill>
        <p:spPr>
          <a:xfrm flipH="1">
            <a:off x="4800600" y="2133600"/>
            <a:ext cx="3657600" cy="390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5D0430-07F6-4D0D-911F-505D881AC624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sp>
        <p:nvSpPr>
          <p:cNvPr id="69638" name="Rectangle 6">
            <a:extLst>
              <a:ext uri="{FF2B5EF4-FFF2-40B4-BE49-F238E27FC236}">
                <a16:creationId xmlns:a16="http://schemas.microsoft.com/office/drawing/2014/main" id="{DFCA3D6C-5402-40F2-9500-263CDAC33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895600"/>
            <a:ext cx="838200" cy="152400"/>
          </a:xfrm>
          <a:prstGeom prst="rect">
            <a:avLst/>
          </a:prstGeom>
          <a:solidFill>
            <a:srgbClr val="00CC66"/>
          </a:solidFill>
          <a:ln w="28575" algn="ctr">
            <a:solidFill>
              <a:srgbClr val="0066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69639" name="Group 7">
            <a:extLst>
              <a:ext uri="{FF2B5EF4-FFF2-40B4-BE49-F238E27FC236}">
                <a16:creationId xmlns:a16="http://schemas.microsoft.com/office/drawing/2014/main" id="{5C78FD59-701B-4DB9-A97E-85C1CD68B1B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F4503AF-FDED-4418-8C0A-C0C52BCBAD3C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958B7E0-919B-4951-91ED-40F9401A38FA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9640" name="Group 10">
            <a:extLst>
              <a:ext uri="{FF2B5EF4-FFF2-40B4-BE49-F238E27FC236}">
                <a16:creationId xmlns:a16="http://schemas.microsoft.com/office/drawing/2014/main" id="{35D515D3-8E0A-4A72-B9CE-D49E5CC50D02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69641" name="Straight Connector 11">
              <a:extLst>
                <a:ext uri="{FF2B5EF4-FFF2-40B4-BE49-F238E27FC236}">
                  <a16:creationId xmlns:a16="http://schemas.microsoft.com/office/drawing/2014/main" id="{B5251601-C50F-4656-97B1-685B842EDA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642" name="Straight Connector 12">
              <a:extLst>
                <a:ext uri="{FF2B5EF4-FFF2-40B4-BE49-F238E27FC236}">
                  <a16:creationId xmlns:a16="http://schemas.microsoft.com/office/drawing/2014/main" id="{945249B0-C358-4B9E-BB3B-7736E3FA77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453CD3-7237-44D5-B04D-266CF2E4B7B5}"/>
              </a:ext>
            </a:extLst>
          </p:cNvPr>
          <p:cNvSpPr txBox="1"/>
          <p:nvPr/>
        </p:nvSpPr>
        <p:spPr>
          <a:xfrm>
            <a:off x="685800" y="2514600"/>
            <a:ext cx="3048000" cy="290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Cones</a:t>
            </a:r>
          </a:p>
          <a:p>
            <a:pPr marL="804863" lvl="2" indent="-347663">
              <a:spcBef>
                <a:spcPts val="6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Grow upright on branch</a:t>
            </a:r>
          </a:p>
          <a:p>
            <a:pPr marL="804863" lvl="2" indent="-347663">
              <a:spcBef>
                <a:spcPts val="6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Usually disintegrating before falling</a:t>
            </a:r>
          </a:p>
          <a:p>
            <a:pPr marL="804863" lvl="2" indent="-347663">
              <a:spcBef>
                <a:spcPts val="600"/>
              </a:spcBef>
              <a:buClr>
                <a:schemeClr val="tx2">
                  <a:lumMod val="50000"/>
                  <a:lumOff val="50000"/>
                </a:schemeClr>
              </a:buClr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5" name="Picture 4" descr="DSC02114.jpg">
            <a:extLst>
              <a:ext uri="{FF2B5EF4-FFF2-40B4-BE49-F238E27FC236}">
                <a16:creationId xmlns:a16="http://schemas.microsoft.com/office/drawing/2014/main" id="{04E7F6E4-8F28-4013-86FC-CF2E0CAE16C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7979"/>
          <a:stretch>
            <a:fillRect/>
          </a:stretch>
        </p:blipFill>
        <p:spPr>
          <a:xfrm>
            <a:off x="4343400" y="2209799"/>
            <a:ext cx="4114799" cy="3353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6A3D3-A038-4657-AEE8-D8FAD81F8F72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5BAD611-F5B0-4DCD-9FE0-1676E9210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Pinaceae</a:t>
            </a:r>
            <a:r>
              <a:rPr 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Pine family</a:t>
            </a:r>
          </a:p>
          <a:p>
            <a:pPr marL="1379538" lvl="2" indent="-236538">
              <a:spcBef>
                <a:spcPts val="0"/>
              </a:spcBef>
              <a:defRPr/>
            </a:pPr>
            <a:r>
              <a:rPr lang="en-US" sz="3200" b="1" i="1" dirty="0">
                <a:solidFill>
                  <a:srgbClr val="3333FF"/>
                </a:solidFill>
                <a:latin typeface="+mn-lt"/>
                <a:cs typeface="+mn-cs"/>
              </a:rPr>
              <a:t>Abies </a:t>
            </a:r>
            <a:r>
              <a:rPr lang="en-US" sz="3200" b="1" dirty="0">
                <a:latin typeface="+mn-lt"/>
                <a:cs typeface="+mn-cs"/>
              </a:rPr>
              <a:t>– Fir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71686" name="Group 9">
            <a:extLst>
              <a:ext uri="{FF2B5EF4-FFF2-40B4-BE49-F238E27FC236}">
                <a16:creationId xmlns:a16="http://schemas.microsoft.com/office/drawing/2014/main" id="{760A5B73-A2AD-4E09-8AF8-746BA39EE755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C6B3CD4-9209-4F5F-8F88-FDDD0BE35564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A535BEE-F773-4D2C-9826-B8D29240A7C8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1687" name="Group 12">
            <a:extLst>
              <a:ext uri="{FF2B5EF4-FFF2-40B4-BE49-F238E27FC236}">
                <a16:creationId xmlns:a16="http://schemas.microsoft.com/office/drawing/2014/main" id="{A3B7E144-4562-4474-B6CE-F85E4AE7F89C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71688" name="Straight Connector 13">
              <a:extLst>
                <a:ext uri="{FF2B5EF4-FFF2-40B4-BE49-F238E27FC236}">
                  <a16:creationId xmlns:a16="http://schemas.microsoft.com/office/drawing/2014/main" id="{C8DD9251-CE6E-42E0-BCC8-5031FEF65FE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689" name="Straight Connector 14">
              <a:extLst>
                <a:ext uri="{FF2B5EF4-FFF2-40B4-BE49-F238E27FC236}">
                  <a16:creationId xmlns:a16="http://schemas.microsoft.com/office/drawing/2014/main" id="{E6D0F8B9-934E-4758-B337-E7AC25D1D8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:a16="http://schemas.microsoft.com/office/drawing/2014/main" id="{571FEA29-9AFD-41F7-BC34-177FD6991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Pinaceae</a:t>
            </a:r>
            <a:r>
              <a:rPr 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Pine family</a:t>
            </a:r>
          </a:p>
          <a:p>
            <a:pPr marL="1379538" lvl="2" indent="-236538">
              <a:spcBef>
                <a:spcPts val="0"/>
              </a:spcBef>
              <a:defRPr/>
            </a:pPr>
            <a:r>
              <a:rPr lang="en-US" sz="3200" b="1" i="1" dirty="0">
                <a:solidFill>
                  <a:srgbClr val="3333FF"/>
                </a:solidFill>
                <a:latin typeface="+mn-lt"/>
                <a:cs typeface="+mn-cs"/>
              </a:rPr>
              <a:t>Picea </a:t>
            </a:r>
            <a:r>
              <a:rPr lang="en-US" sz="3200" b="1" dirty="0">
                <a:latin typeface="+mn-lt"/>
                <a:cs typeface="+mn-cs"/>
              </a:rPr>
              <a:t>– Spruce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F5EB1A-667E-4F0B-9327-E62A75B60158}"/>
              </a:ext>
            </a:extLst>
          </p:cNvPr>
          <p:cNvSpPr txBox="1"/>
          <p:nvPr/>
        </p:nvSpPr>
        <p:spPr>
          <a:xfrm>
            <a:off x="685800" y="2514600"/>
            <a:ext cx="4267200" cy="275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Needles</a:t>
            </a:r>
          </a:p>
          <a:p>
            <a:pPr marL="804863" lvl="2" indent="-347663">
              <a:spcBef>
                <a:spcPts val="6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Single</a:t>
            </a:r>
          </a:p>
          <a:p>
            <a:pPr marL="804863" lvl="2" indent="-347663"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u="sng" dirty="0">
                <a:latin typeface="+mn-lt"/>
                <a:cs typeface="+mn-cs"/>
              </a:rPr>
              <a:t>Square</a:t>
            </a:r>
            <a:r>
              <a:rPr lang="en-US" dirty="0">
                <a:latin typeface="+mn-lt"/>
                <a:cs typeface="+mn-cs"/>
              </a:rPr>
              <a:t> in cross-section</a:t>
            </a:r>
          </a:p>
          <a:p>
            <a:pPr marL="804863" lvl="2" indent="-347663"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Stiff</a:t>
            </a:r>
          </a:p>
          <a:p>
            <a:pPr marL="804863" lvl="2" indent="-347663"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Older twigs studded with persistent stumps of fallen needles</a:t>
            </a:r>
          </a:p>
        </p:txBody>
      </p:sp>
      <p:pic>
        <p:nvPicPr>
          <p:cNvPr id="5" name="Picture 4" descr="SitkaSpruce.jpg">
            <a:extLst>
              <a:ext uri="{FF2B5EF4-FFF2-40B4-BE49-F238E27FC236}">
                <a16:creationId xmlns:a16="http://schemas.microsoft.com/office/drawing/2014/main" id="{5C3A9F34-4113-42C3-9D5F-A8818C6D52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5376" y="2133600"/>
            <a:ext cx="3092824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6369E7-3BE9-4BD4-B584-540501D4CD63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sp>
        <p:nvSpPr>
          <p:cNvPr id="73734" name="Rectangle 7">
            <a:extLst>
              <a:ext uri="{FF2B5EF4-FFF2-40B4-BE49-F238E27FC236}">
                <a16:creationId xmlns:a16="http://schemas.microsoft.com/office/drawing/2014/main" id="{04098779-ACA8-4FFF-8CBF-23C6AEB77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667000"/>
            <a:ext cx="304800" cy="304800"/>
          </a:xfrm>
          <a:prstGeom prst="rect">
            <a:avLst/>
          </a:prstGeom>
          <a:solidFill>
            <a:srgbClr val="00CC66"/>
          </a:solidFill>
          <a:ln w="28575" algn="ctr">
            <a:solidFill>
              <a:srgbClr val="0066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73735" name="Group 8">
            <a:extLst>
              <a:ext uri="{FF2B5EF4-FFF2-40B4-BE49-F238E27FC236}">
                <a16:creationId xmlns:a16="http://schemas.microsoft.com/office/drawing/2014/main" id="{4FC4484A-304C-42E1-9FB4-C2AA2C7059B6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4D57B01-FBBE-4E92-8203-81D3D4C5A1B7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7C86D7D-4557-422F-ACB8-5F60817696D5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3736" name="Group 11">
            <a:extLst>
              <a:ext uri="{FF2B5EF4-FFF2-40B4-BE49-F238E27FC236}">
                <a16:creationId xmlns:a16="http://schemas.microsoft.com/office/drawing/2014/main" id="{99850C9B-79E1-48B2-BD1D-30785420E2E9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73737" name="Straight Connector 12">
              <a:extLst>
                <a:ext uri="{FF2B5EF4-FFF2-40B4-BE49-F238E27FC236}">
                  <a16:creationId xmlns:a16="http://schemas.microsoft.com/office/drawing/2014/main" id="{47098B72-8D4B-4DC5-B304-2F66197FEA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738" name="Straight Connector 13">
              <a:extLst>
                <a:ext uri="{FF2B5EF4-FFF2-40B4-BE49-F238E27FC236}">
                  <a16:creationId xmlns:a16="http://schemas.microsoft.com/office/drawing/2014/main" id="{C0F2C674-3DC4-4FB2-838F-CEE7D5DE3E9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12AAF2-4E45-44D5-99CC-8E8AEAD8899D}"/>
              </a:ext>
            </a:extLst>
          </p:cNvPr>
          <p:cNvSpPr txBox="1"/>
          <p:nvPr/>
        </p:nvSpPr>
        <p:spPr>
          <a:xfrm>
            <a:off x="685800" y="2514600"/>
            <a:ext cx="4267200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Cones</a:t>
            </a:r>
          </a:p>
          <a:p>
            <a:pPr marL="804863" lvl="2" indent="-347663">
              <a:spcBef>
                <a:spcPts val="6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Papery scales</a:t>
            </a:r>
          </a:p>
        </p:txBody>
      </p:sp>
      <p:pic>
        <p:nvPicPr>
          <p:cNvPr id="7" name="Picture 6" descr="SpruceCones.jpg">
            <a:extLst>
              <a:ext uri="{FF2B5EF4-FFF2-40B4-BE49-F238E27FC236}">
                <a16:creationId xmlns:a16="http://schemas.microsoft.com/office/drawing/2014/main" id="{4D24E466-1B76-41C1-9FBE-DB8E2388B8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2209800"/>
            <a:ext cx="3235569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1D136F-6F4F-4FB3-9830-3FEE1F605D27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ED035407-2D44-48AB-889D-73BF69ABB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Pinaceae</a:t>
            </a:r>
            <a:r>
              <a:rPr 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Pine family</a:t>
            </a:r>
          </a:p>
          <a:p>
            <a:pPr marL="1379538" lvl="2" indent="-236538">
              <a:spcBef>
                <a:spcPts val="0"/>
              </a:spcBef>
              <a:defRPr/>
            </a:pPr>
            <a:r>
              <a:rPr lang="en-US" sz="3200" b="1" i="1" dirty="0">
                <a:solidFill>
                  <a:srgbClr val="3333FF"/>
                </a:solidFill>
                <a:latin typeface="+mn-lt"/>
                <a:cs typeface="+mn-cs"/>
              </a:rPr>
              <a:t>Picea </a:t>
            </a:r>
            <a:r>
              <a:rPr lang="en-US" sz="3200" b="1" dirty="0">
                <a:latin typeface="+mn-lt"/>
                <a:cs typeface="+mn-cs"/>
              </a:rPr>
              <a:t>– Spruce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75782" name="Group 9">
            <a:extLst>
              <a:ext uri="{FF2B5EF4-FFF2-40B4-BE49-F238E27FC236}">
                <a16:creationId xmlns:a16="http://schemas.microsoft.com/office/drawing/2014/main" id="{D3AEBC53-734F-4A61-88ED-2332609989B7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3044DC1-B0DF-430B-B92F-641D117E3C53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679BBCE-F5E8-46C8-9B45-A9B4D4FDDC52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5783" name="Group 12">
            <a:extLst>
              <a:ext uri="{FF2B5EF4-FFF2-40B4-BE49-F238E27FC236}">
                <a16:creationId xmlns:a16="http://schemas.microsoft.com/office/drawing/2014/main" id="{5CCED695-0DBE-4317-ABEA-EED686483077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75784" name="Straight Connector 13">
              <a:extLst>
                <a:ext uri="{FF2B5EF4-FFF2-40B4-BE49-F238E27FC236}">
                  <a16:creationId xmlns:a16="http://schemas.microsoft.com/office/drawing/2014/main" id="{60590509-730B-43E7-BFF2-C7CBEB2CDE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785" name="Straight Connector 14">
              <a:extLst>
                <a:ext uri="{FF2B5EF4-FFF2-40B4-BE49-F238E27FC236}">
                  <a16:creationId xmlns:a16="http://schemas.microsoft.com/office/drawing/2014/main" id="{02B46DCB-57B4-44EB-AA20-7EDB535E38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96056D-0528-452F-A374-435DE37FAC10}"/>
              </a:ext>
            </a:extLst>
          </p:cNvPr>
          <p:cNvSpPr txBox="1"/>
          <p:nvPr/>
        </p:nvSpPr>
        <p:spPr>
          <a:xfrm>
            <a:off x="685800" y="2514600"/>
            <a:ext cx="36576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Needles</a:t>
            </a:r>
          </a:p>
          <a:p>
            <a:pPr marL="804863" lvl="2" indent="-347663"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Short</a:t>
            </a:r>
          </a:p>
          <a:p>
            <a:pPr marL="804863" lvl="2" indent="-347663"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Tufts of ten or more</a:t>
            </a:r>
          </a:p>
          <a:p>
            <a:pPr marL="804863" lvl="2" indent="-347663">
              <a:buClr>
                <a:schemeClr val="tx2">
                  <a:lumMod val="50000"/>
                  <a:lumOff val="50000"/>
                </a:schemeClr>
              </a:buClr>
              <a:defRPr/>
            </a:pPr>
            <a:endParaRPr lang="en-US" dirty="0">
              <a:latin typeface="+mn-lt"/>
              <a:cs typeface="+mn-cs"/>
            </a:endParaRPr>
          </a:p>
          <a:p>
            <a:pPr marL="347663" lvl="1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May be deciduous</a:t>
            </a:r>
          </a:p>
        </p:txBody>
      </p:sp>
      <p:pic>
        <p:nvPicPr>
          <p:cNvPr id="5" name="Picture 4" descr="Larch5.bmp">
            <a:extLst>
              <a:ext uri="{FF2B5EF4-FFF2-40B4-BE49-F238E27FC236}">
                <a16:creationId xmlns:a16="http://schemas.microsoft.com/office/drawing/2014/main" id="{DDF7E4B0-E1E8-4F9D-A022-44E968FB3D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8682"/>
          <a:stretch>
            <a:fillRect/>
          </a:stretch>
        </p:blipFill>
        <p:spPr>
          <a:xfrm>
            <a:off x="5181600" y="2133599"/>
            <a:ext cx="2971800" cy="409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7A22A8-CDA5-4E80-A01B-011883DB1B0B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  <p:grpSp>
        <p:nvGrpSpPr>
          <p:cNvPr id="77829" name="Group 7">
            <a:extLst>
              <a:ext uri="{FF2B5EF4-FFF2-40B4-BE49-F238E27FC236}">
                <a16:creationId xmlns:a16="http://schemas.microsoft.com/office/drawing/2014/main" id="{F0033ABA-CB8E-4E9E-AC07-A9739338E496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62906B7-1F22-4B99-A3BD-4C9A009991B7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4D05CCD-F18B-4C24-AB09-5719604CCCCB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7830" name="Group 10">
            <a:extLst>
              <a:ext uri="{FF2B5EF4-FFF2-40B4-BE49-F238E27FC236}">
                <a16:creationId xmlns:a16="http://schemas.microsoft.com/office/drawing/2014/main" id="{1A583E48-B2AB-4E3F-8546-1E04CBD95B9C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77832" name="Straight Connector 11">
              <a:extLst>
                <a:ext uri="{FF2B5EF4-FFF2-40B4-BE49-F238E27FC236}">
                  <a16:creationId xmlns:a16="http://schemas.microsoft.com/office/drawing/2014/main" id="{14CAA4FA-BA62-4BC7-B15E-4B516CFDCA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833" name="Straight Connector 12">
              <a:extLst>
                <a:ext uri="{FF2B5EF4-FFF2-40B4-BE49-F238E27FC236}">
                  <a16:creationId xmlns:a16="http://schemas.microsoft.com/office/drawing/2014/main" id="{A113C3AF-1305-408A-8FDF-3066C46DBC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Rectangle 4">
            <a:extLst>
              <a:ext uri="{FF2B5EF4-FFF2-40B4-BE49-F238E27FC236}">
                <a16:creationId xmlns:a16="http://schemas.microsoft.com/office/drawing/2014/main" id="{B048B093-EFE1-4B08-8816-9CEE8E914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8382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2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Pinaceae</a:t>
            </a:r>
            <a:r>
              <a:rPr lang="en-US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Pine family</a:t>
            </a:r>
          </a:p>
          <a:p>
            <a:pPr marL="1379538" lvl="2" indent="-236538">
              <a:spcBef>
                <a:spcPts val="0"/>
              </a:spcBef>
              <a:defRPr/>
            </a:pPr>
            <a:r>
              <a:rPr lang="en-US" sz="3200" b="1" i="1" dirty="0">
                <a:solidFill>
                  <a:srgbClr val="3333FF"/>
                </a:solidFill>
                <a:latin typeface="+mn-lt"/>
                <a:cs typeface="+mn-cs"/>
              </a:rPr>
              <a:t>Larix </a:t>
            </a:r>
            <a:r>
              <a:rPr lang="en-US" sz="3200" b="1" dirty="0">
                <a:latin typeface="+mn-lt"/>
                <a:cs typeface="+mn-cs"/>
              </a:rPr>
              <a:t>– Larch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en-US" b="1" kern="0" dirty="0">
              <a:solidFill>
                <a:schemeClr val="tx2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>
            <a:extLst>
              <a:ext uri="{FF2B5EF4-FFF2-40B4-BE49-F238E27FC236}">
                <a16:creationId xmlns:a16="http://schemas.microsoft.com/office/drawing/2014/main" id="{57C89165-C8CA-48A9-B5C8-2409987DF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E2B8CEE3-734D-46FD-8341-0B298DB7CB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371600"/>
            <a:ext cx="5105400" cy="1752600"/>
          </a:xfrm>
        </p:spPr>
        <p:txBody>
          <a:bodyPr/>
          <a:lstStyle/>
          <a:p>
            <a:pPr algn="ctr"/>
            <a:r>
              <a:rPr lang="en-US" altLang="en-US" sz="2800" b="0">
                <a:latin typeface="Comic Sans MS" panose="030F0702030302020204" pitchFamily="66" charset="0"/>
              </a:rPr>
              <a:t>What questions </a:t>
            </a:r>
            <a:br>
              <a:rPr lang="en-US" altLang="en-US" sz="2800" b="0">
                <a:latin typeface="Comic Sans MS" panose="030F0702030302020204" pitchFamily="66" charset="0"/>
              </a:rPr>
            </a:br>
            <a:r>
              <a:rPr lang="en-US" altLang="en-US" sz="2800" b="0">
                <a:latin typeface="Comic Sans MS" panose="030F0702030302020204" pitchFamily="66" charset="0"/>
              </a:rPr>
              <a:t>do you have about</a:t>
            </a:r>
            <a:br>
              <a:rPr lang="en-US" altLang="en-US" sz="3200" b="0">
                <a:latin typeface="Comic Sans MS" panose="030F0702030302020204" pitchFamily="66" charset="0"/>
              </a:rPr>
            </a:br>
            <a:r>
              <a:rPr lang="en-US" altLang="en-US" sz="3200" u="sng">
                <a:latin typeface="Comic Sans MS" panose="030F0702030302020204" pitchFamily="66" charset="0"/>
              </a:rPr>
              <a:t>identifying the </a:t>
            </a:r>
            <a:br>
              <a:rPr lang="en-US" altLang="en-US" sz="3200" u="sng">
                <a:latin typeface="Comic Sans MS" panose="030F0702030302020204" pitchFamily="66" charset="0"/>
              </a:rPr>
            </a:br>
            <a:r>
              <a:rPr lang="en-US" altLang="en-US" sz="3200" u="sng">
                <a:latin typeface="Comic Sans MS" panose="030F0702030302020204" pitchFamily="66" charset="0"/>
              </a:rPr>
              <a:t>pine family</a:t>
            </a:r>
            <a:r>
              <a:rPr lang="en-US" altLang="en-US">
                <a:latin typeface="Comic Sans MS" panose="030F0702030302020204" pitchFamily="66" charset="0"/>
              </a:rPr>
              <a:t>?</a:t>
            </a:r>
          </a:p>
        </p:txBody>
      </p:sp>
      <p:grpSp>
        <p:nvGrpSpPr>
          <p:cNvPr id="79876" name="Group 1">
            <a:extLst>
              <a:ext uri="{FF2B5EF4-FFF2-40B4-BE49-F238E27FC236}">
                <a16:creationId xmlns:a16="http://schemas.microsoft.com/office/drawing/2014/main" id="{2E5BE6A3-6BA5-42AF-9894-3AD138FCC922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609600"/>
            <a:ext cx="2386012" cy="5791200"/>
            <a:chOff x="6072187" y="609600"/>
            <a:chExt cx="2386013" cy="5791200"/>
          </a:xfrm>
        </p:grpSpPr>
        <p:pic>
          <p:nvPicPr>
            <p:cNvPr id="79877" name="Picture 3" descr="AMDOUBT">
              <a:extLst>
                <a:ext uri="{FF2B5EF4-FFF2-40B4-BE49-F238E27FC236}">
                  <a16:creationId xmlns:a16="http://schemas.microsoft.com/office/drawing/2014/main" id="{7B47348A-3793-4999-A0E4-AB5DEFEDF4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187" y="609600"/>
              <a:ext cx="2386013" cy="579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B6C65A-7FFF-4F0F-9585-B91EB13D1A07}"/>
                </a:ext>
              </a:extLst>
            </p:cNvPr>
            <p:cNvSpPr txBox="1"/>
            <p:nvPr/>
          </p:nvSpPr>
          <p:spPr>
            <a:xfrm>
              <a:off x="6248399" y="5791200"/>
              <a:ext cx="1219201" cy="307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  <a:cs typeface="+mn-cs"/>
                </a:rPr>
                <a:t>Microsoft clipart</a:t>
              </a:r>
            </a:p>
          </p:txBody>
        </p:sp>
      </p:grpSp>
    </p:spTree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6E4CA9C-5F5D-4236-9FBB-28076B4B9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Helpful information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32B3CEF-C257-4843-B985-09DAB4BCD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3505200" cy="46482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3200" b="1" u="sng">
                <a:solidFill>
                  <a:srgbClr val="3333FF"/>
                </a:solidFill>
              </a:rPr>
              <a:t>Tree</a:t>
            </a:r>
          </a:p>
          <a:p>
            <a:pPr>
              <a:spcBef>
                <a:spcPts val="2400"/>
              </a:spcBef>
            </a:pPr>
            <a:r>
              <a:rPr lang="en-US" altLang="en-US"/>
              <a:t>Typically over 12 feet tall with dominant trunk</a:t>
            </a:r>
          </a:p>
          <a:p>
            <a:pPr lvl="1">
              <a:buFont typeface="Wingdings" panose="05000000000000000000" pitchFamily="2" charset="2"/>
              <a:buNone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5BFB38-8A94-49C1-B3C8-568766232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219200"/>
            <a:ext cx="3733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sz="3200" b="1" u="sng" kern="0" dirty="0">
                <a:solidFill>
                  <a:srgbClr val="3333FF"/>
                </a:solidFill>
                <a:latin typeface="+mn-lt"/>
                <a:cs typeface="+mn-cs"/>
              </a:rPr>
              <a:t>Shrub</a:t>
            </a:r>
          </a:p>
          <a:p>
            <a:pPr marL="342900" indent="-342900">
              <a:spcBef>
                <a:spcPts val="2400"/>
              </a:spcBef>
              <a:buClr>
                <a:srgbClr val="969696"/>
              </a:buClr>
              <a:buFont typeface="Wingdings" pitchFamily="2" charset="2"/>
              <a:buChar char="l"/>
              <a:defRPr/>
            </a:pPr>
            <a:r>
              <a:rPr lang="en-US" kern="0" dirty="0">
                <a:latin typeface="+mn-lt"/>
                <a:cs typeface="+mn-cs"/>
              </a:rPr>
              <a:t>Typically less than 12 feet tall, with multiple branches from the ground</a:t>
            </a:r>
          </a:p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Char char="l"/>
              <a:defRPr/>
            </a:pPr>
            <a:endParaRPr lang="en-US" kern="0" dirty="0">
              <a:latin typeface="+mn-lt"/>
              <a:cs typeface="+mn-cs"/>
            </a:endParaRPr>
          </a:p>
        </p:txBody>
      </p:sp>
      <p:pic>
        <p:nvPicPr>
          <p:cNvPr id="10245" name="Picture 5" descr="Dec2-green.JPG">
            <a:extLst>
              <a:ext uri="{FF2B5EF4-FFF2-40B4-BE49-F238E27FC236}">
                <a16:creationId xmlns:a16="http://schemas.microsoft.com/office/drawing/2014/main" id="{B97724BB-E4B6-427E-A547-E6CA89AA4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84550"/>
            <a:ext cx="2195513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Shrub.jpg">
            <a:extLst>
              <a:ext uri="{FF2B5EF4-FFF2-40B4-BE49-F238E27FC236}">
                <a16:creationId xmlns:a16="http://schemas.microsoft.com/office/drawing/2014/main" id="{3D51B30B-4773-4715-9F2D-19A0EB723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3380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5C13EE-6C52-445C-AC32-AB38D1992CD2}"/>
              </a:ext>
            </a:extLst>
          </p:cNvPr>
          <p:cNvSpPr txBox="1"/>
          <p:nvPr/>
        </p:nvSpPr>
        <p:spPr>
          <a:xfrm>
            <a:off x="3352800" y="3962400"/>
            <a:ext cx="2362200" cy="2154238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en-US" dirty="0">
                <a:latin typeface="+mn-lt"/>
                <a:cs typeface="+mn-cs"/>
              </a:rPr>
              <a:t>Some plant can be trees or  shrubs.</a:t>
            </a:r>
          </a:p>
          <a:p>
            <a:pPr algn="ctr">
              <a:spcBef>
                <a:spcPts val="1200"/>
              </a:spcBef>
              <a:defRPr/>
            </a:pPr>
            <a:r>
              <a:rPr lang="en-US" sz="200" dirty="0">
                <a:latin typeface="+mn-lt"/>
                <a:cs typeface="+mn-cs"/>
              </a:rPr>
              <a:t> </a:t>
            </a:r>
            <a:br>
              <a:rPr lang="en-US" dirty="0">
                <a:latin typeface="+mn-lt"/>
                <a:cs typeface="+mn-cs"/>
              </a:rPr>
            </a:br>
            <a:r>
              <a:rPr lang="en-US" dirty="0">
                <a:latin typeface="+mn-lt"/>
                <a:cs typeface="+mn-cs"/>
              </a:rPr>
              <a:t>What does it look like?</a:t>
            </a:r>
            <a:endParaRPr lang="en-US" dirty="0"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4476B5-1A7E-4A7F-BADA-6354B329E42E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307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:a16="http://schemas.microsoft.com/office/drawing/2014/main" id="{FC7BBCD0-621C-40DC-B2A0-4C6C716DEA7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990600"/>
            <a:ext cx="5105400" cy="533400"/>
          </a:xfrm>
        </p:spPr>
        <p:txBody>
          <a:bodyPr/>
          <a:lstStyle/>
          <a:p>
            <a:pPr marL="850900" lvl="1" indent="-401638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en-US" sz="3200" b="1" i="1" dirty="0" err="1">
                <a:solidFill>
                  <a:srgbClr val="3333FF"/>
                </a:solidFill>
              </a:rPr>
              <a:t>Taxaceae</a:t>
            </a:r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200" b="1" dirty="0"/>
              <a:t>– Yew family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8193E-F8DB-4599-BF3E-A685EC1BF71F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310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6335FC93-0877-41AA-904B-7603A3137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533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93750" lvl="1" indent="-336550">
              <a:spcBef>
                <a:spcPct val="2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b="1" i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Pinophyta </a:t>
            </a:r>
            <a:r>
              <a:rPr lang="en-US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– Conifers </a:t>
            </a:r>
          </a:p>
        </p:txBody>
      </p:sp>
      <p:grpSp>
        <p:nvGrpSpPr>
          <p:cNvPr id="81925" name="Group 16">
            <a:extLst>
              <a:ext uri="{FF2B5EF4-FFF2-40B4-BE49-F238E27FC236}">
                <a16:creationId xmlns:a16="http://schemas.microsoft.com/office/drawing/2014/main" id="{CEDB0EAA-AB92-4856-A41E-C6DDFAC73984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81927" name="Straight Connector 14">
              <a:extLst>
                <a:ext uri="{FF2B5EF4-FFF2-40B4-BE49-F238E27FC236}">
                  <a16:creationId xmlns:a16="http://schemas.microsoft.com/office/drawing/2014/main" id="{7F877AEB-830E-47CE-B641-D6811004550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928" name="Straight Connector 15">
              <a:extLst>
                <a:ext uri="{FF2B5EF4-FFF2-40B4-BE49-F238E27FC236}">
                  <a16:creationId xmlns:a16="http://schemas.microsoft.com/office/drawing/2014/main" id="{DFB8592B-1DCC-4A30-A5A6-43776331962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0" name="Picture 9" descr="Yew2@.jpg">
            <a:extLst>
              <a:ext uri="{FF2B5EF4-FFF2-40B4-BE49-F238E27FC236}">
                <a16:creationId xmlns:a16="http://schemas.microsoft.com/office/drawing/2014/main" id="{2080C5CD-C891-48D4-AE5E-CF22ACBD26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5356" y="2667000"/>
            <a:ext cx="5132844" cy="3486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:a16="http://schemas.microsoft.com/office/drawing/2014/main" id="{3B1D386F-112C-4B26-8D94-4411D5773C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609600"/>
            <a:ext cx="8001000" cy="1219200"/>
          </a:xfrm>
        </p:spPr>
        <p:txBody>
          <a:bodyPr/>
          <a:lstStyle/>
          <a:p>
            <a:pPr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2400" b="1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Pinophyta 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Taxaceae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Yew family</a:t>
            </a:r>
          </a:p>
          <a:p>
            <a:pPr marL="1143000" lvl="2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3200" b="1" i="1" dirty="0" err="1">
                <a:solidFill>
                  <a:srgbClr val="3333FF"/>
                </a:solidFill>
              </a:rPr>
              <a:t>Taxus</a:t>
            </a:r>
            <a:r>
              <a:rPr lang="en-US" sz="3200" b="1" i="1" dirty="0">
                <a:solidFill>
                  <a:srgbClr val="3333FF"/>
                </a:solidFill>
              </a:rPr>
              <a:t>  </a:t>
            </a:r>
            <a:r>
              <a:rPr lang="en-US" sz="3200" b="1" dirty="0"/>
              <a:t>– Yew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endParaRPr lang="en-US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D13CB-4711-45FC-8D68-15ECA24817AA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310</a:t>
            </a:r>
          </a:p>
        </p:txBody>
      </p:sp>
      <p:grpSp>
        <p:nvGrpSpPr>
          <p:cNvPr id="83972" name="Group 6">
            <a:extLst>
              <a:ext uri="{FF2B5EF4-FFF2-40B4-BE49-F238E27FC236}">
                <a16:creationId xmlns:a16="http://schemas.microsoft.com/office/drawing/2014/main" id="{BB8D746F-B58D-4B3F-A08F-556823A47EA2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1C6DC9A-4228-4512-A2F5-6CA079B1F523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97DCB46-E3B0-4FE1-B571-3F2090F35F0B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3973" name="Group 9">
            <a:extLst>
              <a:ext uri="{FF2B5EF4-FFF2-40B4-BE49-F238E27FC236}">
                <a16:creationId xmlns:a16="http://schemas.microsoft.com/office/drawing/2014/main" id="{3E425A72-D04B-4611-911D-A8511CA48225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83976" name="Straight Connector 10">
              <a:extLst>
                <a:ext uri="{FF2B5EF4-FFF2-40B4-BE49-F238E27FC236}">
                  <a16:creationId xmlns:a16="http://schemas.microsoft.com/office/drawing/2014/main" id="{7A350A44-364A-4128-B504-9A05DCCA740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977" name="Straight Connector 11">
              <a:extLst>
                <a:ext uri="{FF2B5EF4-FFF2-40B4-BE49-F238E27FC236}">
                  <a16:creationId xmlns:a16="http://schemas.microsoft.com/office/drawing/2014/main" id="{B3C7EB42-094A-4FD4-8690-F125253A083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FC34336-2AE3-4AD3-AA27-9F9D8232DEFF}"/>
              </a:ext>
            </a:extLst>
          </p:cNvPr>
          <p:cNvSpPr txBox="1"/>
          <p:nvPr/>
        </p:nvSpPr>
        <p:spPr>
          <a:xfrm>
            <a:off x="990600" y="2362200"/>
            <a:ext cx="4267200" cy="275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Leaves</a:t>
            </a:r>
            <a:r>
              <a:rPr lang="en-US" sz="2800" b="1" dirty="0">
                <a:latin typeface="+mn-lt"/>
                <a:cs typeface="+mn-cs"/>
              </a:rPr>
              <a:t> </a:t>
            </a:r>
          </a:p>
          <a:p>
            <a:pPr marL="804863" lvl="1" indent="-347663">
              <a:spcBef>
                <a:spcPts val="1800"/>
              </a:spcBef>
              <a:buFont typeface="Courier New" pitchFamily="49" charset="0"/>
              <a:buChar char="o"/>
              <a:defRPr/>
            </a:pPr>
            <a:r>
              <a:rPr lang="en-US" u="sng" dirty="0">
                <a:latin typeface="+mn-lt"/>
                <a:cs typeface="+mn-cs"/>
              </a:rPr>
              <a:t>Flat, linear-shaped in feather-like display</a:t>
            </a:r>
          </a:p>
          <a:p>
            <a:pPr marL="804863" lvl="1" indent="-347663">
              <a:spcBef>
                <a:spcPts val="1200"/>
              </a:spcBef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Leathery, deep green on top, lighter on bottom</a:t>
            </a:r>
          </a:p>
        </p:txBody>
      </p:sp>
      <p:pic>
        <p:nvPicPr>
          <p:cNvPr id="14" name="Picture 13" descr="Yew1@.jpg">
            <a:extLst>
              <a:ext uri="{FF2B5EF4-FFF2-40B4-BE49-F238E27FC236}">
                <a16:creationId xmlns:a16="http://schemas.microsoft.com/office/drawing/2014/main" id="{BEF63F31-8A3E-499F-883A-09BDBC70F8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1111" r="14286"/>
          <a:stretch>
            <a:fillRect/>
          </a:stretch>
        </p:blipFill>
        <p:spPr>
          <a:xfrm>
            <a:off x="5029200" y="1981200"/>
            <a:ext cx="3581400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:a16="http://schemas.microsoft.com/office/drawing/2014/main" id="{136A777E-D055-413F-97C4-89D7C469208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609600"/>
            <a:ext cx="8001000" cy="1219200"/>
          </a:xfrm>
        </p:spPr>
        <p:txBody>
          <a:bodyPr/>
          <a:lstStyle/>
          <a:p>
            <a:pPr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2400" b="1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Pinophyta 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Taxaceae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Yew family</a:t>
            </a:r>
          </a:p>
          <a:p>
            <a:pPr marL="1143000" lvl="2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3200" b="1" i="1" dirty="0" err="1">
                <a:solidFill>
                  <a:srgbClr val="3333FF"/>
                </a:solidFill>
              </a:rPr>
              <a:t>Taxus</a:t>
            </a:r>
            <a:r>
              <a:rPr lang="en-US" sz="3200" b="1" i="1" dirty="0">
                <a:solidFill>
                  <a:srgbClr val="3333FF"/>
                </a:solidFill>
              </a:rPr>
              <a:t>  </a:t>
            </a:r>
            <a:r>
              <a:rPr lang="en-US" sz="3200" b="1" dirty="0"/>
              <a:t>– Yew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endParaRPr lang="en-US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7C4F6B-38F8-408D-9675-A2CA0114D87B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310</a:t>
            </a:r>
          </a:p>
        </p:txBody>
      </p:sp>
      <p:grpSp>
        <p:nvGrpSpPr>
          <p:cNvPr id="86020" name="Group 6">
            <a:extLst>
              <a:ext uri="{FF2B5EF4-FFF2-40B4-BE49-F238E27FC236}">
                <a16:creationId xmlns:a16="http://schemas.microsoft.com/office/drawing/2014/main" id="{14D8C7B5-AFC0-458E-8BC2-EB113B6D65B4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CD153FD-9FB8-45C0-B299-282B6E734D18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1850730-9DC0-46F8-A8F1-350CCD934A57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6021" name="Group 9">
            <a:extLst>
              <a:ext uri="{FF2B5EF4-FFF2-40B4-BE49-F238E27FC236}">
                <a16:creationId xmlns:a16="http://schemas.microsoft.com/office/drawing/2014/main" id="{A303E2C4-9033-4394-8322-2682556A5C01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86024" name="Straight Connector 10">
              <a:extLst>
                <a:ext uri="{FF2B5EF4-FFF2-40B4-BE49-F238E27FC236}">
                  <a16:creationId xmlns:a16="http://schemas.microsoft.com/office/drawing/2014/main" id="{790D7A08-3910-4A8F-BFCA-38A417B8CE6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025" name="Straight Connector 11">
              <a:extLst>
                <a:ext uri="{FF2B5EF4-FFF2-40B4-BE49-F238E27FC236}">
                  <a16:creationId xmlns:a16="http://schemas.microsoft.com/office/drawing/2014/main" id="{B3780940-120A-46DB-B319-E3FC8004E2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1FD88DC-7165-4A4E-BCD0-4B12A021C4AB}"/>
              </a:ext>
            </a:extLst>
          </p:cNvPr>
          <p:cNvSpPr txBox="1"/>
          <p:nvPr/>
        </p:nvSpPr>
        <p:spPr>
          <a:xfrm>
            <a:off x="990600" y="2438400"/>
            <a:ext cx="39624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Cones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Red, berry-like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endParaRPr lang="en-US" dirty="0">
              <a:latin typeface="+mn-lt"/>
              <a:cs typeface="+mn-cs"/>
            </a:endParaRPr>
          </a:p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dirty="0">
                <a:latin typeface="+mn-lt"/>
                <a:cs typeface="+mn-cs"/>
              </a:rPr>
              <a:t>Generally</a:t>
            </a:r>
            <a:r>
              <a:rPr lang="en-US" b="1" dirty="0">
                <a:latin typeface="+mn-lt"/>
                <a:cs typeface="+mn-cs"/>
              </a:rPr>
              <a:t> dioecious</a:t>
            </a:r>
            <a:r>
              <a:rPr lang="en-US" dirty="0">
                <a:latin typeface="+mn-lt"/>
                <a:cs typeface="+mn-cs"/>
              </a:rPr>
              <a:t> (male and female plants)</a:t>
            </a:r>
          </a:p>
        </p:txBody>
      </p:sp>
      <p:pic>
        <p:nvPicPr>
          <p:cNvPr id="16" name="Picture 15" descr="YewCone.jpg">
            <a:extLst>
              <a:ext uri="{FF2B5EF4-FFF2-40B4-BE49-F238E27FC236}">
                <a16:creationId xmlns:a16="http://schemas.microsoft.com/office/drawing/2014/main" id="{3BD5936C-D1CB-450D-BB8C-39984A82AB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6338" r="5340"/>
          <a:stretch>
            <a:fillRect/>
          </a:stretch>
        </p:blipFill>
        <p:spPr>
          <a:xfrm flipH="1">
            <a:off x="5029200" y="2133600"/>
            <a:ext cx="3352800" cy="4038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:a16="http://schemas.microsoft.com/office/drawing/2014/main" id="{342FBD38-C26B-43FB-93DF-FFD3A75955B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609600"/>
            <a:ext cx="8001000" cy="1219200"/>
          </a:xfrm>
        </p:spPr>
        <p:txBody>
          <a:bodyPr/>
          <a:lstStyle/>
          <a:p>
            <a:pPr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2400" b="1" i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Pinophyta 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– Conifers</a:t>
            </a:r>
          </a:p>
          <a:p>
            <a:pPr marL="850900" lvl="1" indent="-274638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Taxaceae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Yew family</a:t>
            </a:r>
          </a:p>
          <a:p>
            <a:pPr marL="1143000" lvl="2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sz="3200" b="1" i="1" dirty="0" err="1">
                <a:solidFill>
                  <a:srgbClr val="3333FF"/>
                </a:solidFill>
              </a:rPr>
              <a:t>Taxus</a:t>
            </a:r>
            <a:r>
              <a:rPr lang="en-US" sz="3200" b="1" i="1" dirty="0">
                <a:solidFill>
                  <a:srgbClr val="3333FF"/>
                </a:solidFill>
              </a:rPr>
              <a:t>  </a:t>
            </a:r>
            <a:r>
              <a:rPr lang="en-US" sz="3200" b="1" dirty="0"/>
              <a:t>– Yew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endParaRPr lang="en-US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0B3377-FF14-4579-B701-093CBF0318AD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310</a:t>
            </a:r>
          </a:p>
        </p:txBody>
      </p:sp>
      <p:grpSp>
        <p:nvGrpSpPr>
          <p:cNvPr id="88068" name="Group 6">
            <a:extLst>
              <a:ext uri="{FF2B5EF4-FFF2-40B4-BE49-F238E27FC236}">
                <a16:creationId xmlns:a16="http://schemas.microsoft.com/office/drawing/2014/main" id="{3184FFF8-66F9-4EDD-A128-DB8452CCF876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066800"/>
            <a:ext cx="228600" cy="230188"/>
            <a:chOff x="914400" y="1066800"/>
            <a:chExt cx="228600" cy="23018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8FFF4CA-7EC9-4972-9CF1-055184F22257}"/>
                </a:ext>
              </a:extLst>
            </p:cNvPr>
            <p:cNvCxnSpPr/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459496E-E9FC-4D52-9ACB-644E88E53B25}"/>
                </a:ext>
              </a:extLst>
            </p:cNvPr>
            <p:cNvCxnSpPr/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8069" name="Group 9">
            <a:extLst>
              <a:ext uri="{FF2B5EF4-FFF2-40B4-BE49-F238E27FC236}">
                <a16:creationId xmlns:a16="http://schemas.microsoft.com/office/drawing/2014/main" id="{BB16B3C4-5080-44CE-B25D-A496685331DD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447800"/>
            <a:ext cx="228600" cy="230188"/>
            <a:chOff x="914400" y="1066800"/>
            <a:chExt cx="228600" cy="230188"/>
          </a:xfrm>
        </p:grpSpPr>
        <p:cxnSp>
          <p:nvCxnSpPr>
            <p:cNvPr id="88072" name="Straight Connector 10">
              <a:extLst>
                <a:ext uri="{FF2B5EF4-FFF2-40B4-BE49-F238E27FC236}">
                  <a16:creationId xmlns:a16="http://schemas.microsoft.com/office/drawing/2014/main" id="{A1E65952-7844-4078-B89A-FBBC710C868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800894" y="1180306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073" name="Straight Connector 11">
              <a:extLst>
                <a:ext uri="{FF2B5EF4-FFF2-40B4-BE49-F238E27FC236}">
                  <a16:creationId xmlns:a16="http://schemas.microsoft.com/office/drawing/2014/main" id="{26FF727F-C7A0-45A2-865C-B6E12A6C145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914400" y="1295400"/>
              <a:ext cx="22860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0CC199F-3BEB-4270-8547-6FBF45110602}"/>
              </a:ext>
            </a:extLst>
          </p:cNvPr>
          <p:cNvSpPr txBox="1"/>
          <p:nvPr/>
        </p:nvSpPr>
        <p:spPr>
          <a:xfrm>
            <a:off x="990600" y="2438400"/>
            <a:ext cx="39624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663" indent="-347663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b="1" dirty="0">
                <a:latin typeface="+mn-lt"/>
                <a:cs typeface="+mn-cs"/>
              </a:rPr>
              <a:t>Forms – small shrubs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Upright</a:t>
            </a:r>
          </a:p>
          <a:p>
            <a:pPr marL="804863" lvl="1" indent="-347663">
              <a:buFont typeface="Courier New" pitchFamily="49" charset="0"/>
              <a:buChar char="o"/>
              <a:defRPr/>
            </a:pPr>
            <a:r>
              <a:rPr lang="en-US" dirty="0">
                <a:latin typeface="+mn-lt"/>
                <a:cs typeface="+mn-cs"/>
              </a:rPr>
              <a:t>Spreading</a:t>
            </a:r>
          </a:p>
        </p:txBody>
      </p:sp>
      <p:pic>
        <p:nvPicPr>
          <p:cNvPr id="14" name="Picture 13" descr="Yew-NDSU.jpg">
            <a:extLst>
              <a:ext uri="{FF2B5EF4-FFF2-40B4-BE49-F238E27FC236}">
                <a16:creationId xmlns:a16="http://schemas.microsoft.com/office/drawing/2014/main" id="{F1415723-A523-41FA-9F33-B75B36ACD9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9091" b="10986"/>
          <a:stretch>
            <a:fillRect/>
          </a:stretch>
        </p:blipFill>
        <p:spPr>
          <a:xfrm>
            <a:off x="4343400" y="3429000"/>
            <a:ext cx="4114363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>
            <a:extLst>
              <a:ext uri="{FF2B5EF4-FFF2-40B4-BE49-F238E27FC236}">
                <a16:creationId xmlns:a16="http://schemas.microsoft.com/office/drawing/2014/main" id="{B875D0A9-E282-4028-A55F-9AB3C9D86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6C009880-4BC6-4134-905B-A8FEBB9CC7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371600"/>
            <a:ext cx="5105400" cy="1752600"/>
          </a:xfrm>
        </p:spPr>
        <p:txBody>
          <a:bodyPr/>
          <a:lstStyle/>
          <a:p>
            <a:pPr algn="ctr"/>
            <a:r>
              <a:rPr lang="en-US" altLang="en-US" sz="2800" b="0">
                <a:latin typeface="Comic Sans MS" panose="030F0702030302020204" pitchFamily="66" charset="0"/>
              </a:rPr>
              <a:t>What questions </a:t>
            </a:r>
            <a:br>
              <a:rPr lang="en-US" altLang="en-US" sz="2800" b="0">
                <a:latin typeface="Comic Sans MS" panose="030F0702030302020204" pitchFamily="66" charset="0"/>
              </a:rPr>
            </a:br>
            <a:r>
              <a:rPr lang="en-US" altLang="en-US" sz="2800" b="0">
                <a:latin typeface="Comic Sans MS" panose="030F0702030302020204" pitchFamily="66" charset="0"/>
              </a:rPr>
              <a:t>do you have about</a:t>
            </a:r>
            <a:br>
              <a:rPr lang="en-US" altLang="en-US" sz="3200" b="0">
                <a:latin typeface="Comic Sans MS" panose="030F0702030302020204" pitchFamily="66" charset="0"/>
              </a:rPr>
            </a:br>
            <a:r>
              <a:rPr lang="en-US" altLang="en-US" sz="3200" u="sng">
                <a:latin typeface="Comic Sans MS" panose="030F0702030302020204" pitchFamily="66" charset="0"/>
              </a:rPr>
              <a:t>identifying yews</a:t>
            </a:r>
            <a:r>
              <a:rPr lang="en-US" altLang="en-US">
                <a:latin typeface="Comic Sans MS" panose="030F0702030302020204" pitchFamily="66" charset="0"/>
              </a:rPr>
              <a:t>?</a:t>
            </a:r>
          </a:p>
        </p:txBody>
      </p:sp>
      <p:grpSp>
        <p:nvGrpSpPr>
          <p:cNvPr id="90116" name="Group 1">
            <a:extLst>
              <a:ext uri="{FF2B5EF4-FFF2-40B4-BE49-F238E27FC236}">
                <a16:creationId xmlns:a16="http://schemas.microsoft.com/office/drawing/2014/main" id="{71CDEE54-0994-4F5F-B33B-C7A5AF44A768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609600"/>
            <a:ext cx="2386012" cy="5791200"/>
            <a:chOff x="6072187" y="609600"/>
            <a:chExt cx="2386013" cy="5791200"/>
          </a:xfrm>
        </p:grpSpPr>
        <p:pic>
          <p:nvPicPr>
            <p:cNvPr id="90117" name="Picture 3" descr="AMDOUBT">
              <a:extLst>
                <a:ext uri="{FF2B5EF4-FFF2-40B4-BE49-F238E27FC236}">
                  <a16:creationId xmlns:a16="http://schemas.microsoft.com/office/drawing/2014/main" id="{645822C8-7DC0-4BA9-B5D0-69033E96B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187" y="609600"/>
              <a:ext cx="2386013" cy="579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74854F-341B-4C91-970D-CB91FA37A807}"/>
                </a:ext>
              </a:extLst>
            </p:cNvPr>
            <p:cNvSpPr txBox="1"/>
            <p:nvPr/>
          </p:nvSpPr>
          <p:spPr>
            <a:xfrm>
              <a:off x="6248399" y="5791200"/>
              <a:ext cx="1219201" cy="307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  <a:cs typeface="+mn-cs"/>
                </a:rPr>
                <a:t>Microsoft clipart</a:t>
              </a:r>
            </a:p>
          </p:txBody>
        </p:sp>
      </p:grpSp>
    </p:spTree>
  </p:cSld>
  <p:clrMapOvr>
    <a:masterClrMapping/>
  </p:clrMapOvr>
  <p:transition spd="slow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5E622-9409-4900-BC2E-4DA17072D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Key to Conifers</a:t>
            </a:r>
            <a:endParaRPr lang="en-US" sz="2800" b="0" dirty="0"/>
          </a:p>
        </p:txBody>
      </p:sp>
      <p:sp>
        <p:nvSpPr>
          <p:cNvPr id="92163" name="Content Placeholder 2">
            <a:extLst>
              <a:ext uri="{FF2B5EF4-FFF2-40B4-BE49-F238E27FC236}">
                <a16:creationId xmlns:a16="http://schemas.microsoft.com/office/drawing/2014/main" id="{F3E93A04-CCFD-483C-85B9-E0DD38FA7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4191000" cy="4648200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AutoNum type="alphaUcPeriod"/>
            </a:pPr>
            <a:r>
              <a:rPr lang="en-US" altLang="en-US"/>
              <a:t>Leaves scale-like or </a:t>
            </a:r>
            <a:br>
              <a:rPr lang="en-US" altLang="en-US"/>
            </a:br>
            <a:r>
              <a:rPr lang="en-US" altLang="en-US"/>
              <a:t>awl-like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AutoNum type="alphaUcPeriod"/>
            </a:pPr>
            <a:r>
              <a:rPr lang="en-US" altLang="en-US"/>
              <a:t>Leaves needle-like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AutoNum type="alphaUcPeriod"/>
            </a:pPr>
            <a:r>
              <a:rPr lang="en-US" altLang="en-US"/>
              <a:t>Leaves flat, linear-shaped</a:t>
            </a:r>
            <a:br>
              <a:rPr lang="en-US" altLang="en-US"/>
            </a:br>
            <a:r>
              <a:rPr lang="en-US" altLang="en-US"/>
              <a:t>in a feather-like display</a:t>
            </a:r>
          </a:p>
        </p:txBody>
      </p:sp>
      <p:pic>
        <p:nvPicPr>
          <p:cNvPr id="348164" name="Picture 4" descr="http://www.mobot.org/gardeninghelp/images/Pests/Pest383.jpg">
            <a:extLst>
              <a:ext uri="{FF2B5EF4-FFF2-40B4-BE49-F238E27FC236}">
                <a16:creationId xmlns:a16="http://schemas.microsoft.com/office/drawing/2014/main" id="{C5B1692C-3FFB-4487-8733-894F4A9E6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3778"/>
          <a:stretch>
            <a:fillRect/>
          </a:stretch>
        </p:blipFill>
        <p:spPr bwMode="auto">
          <a:xfrm>
            <a:off x="4865688" y="685800"/>
            <a:ext cx="3592512" cy="4752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E16A4-516D-4A88-B8D1-31EE5426158A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</p:spTree>
  </p:cSld>
  <p:clrMapOvr>
    <a:masterClrMapping/>
  </p:clrMapOvr>
  <p:transition spd="slow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CF9C-A1A7-48FF-9027-B0F8ECFCA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Key to Conifers</a:t>
            </a:r>
            <a:endParaRPr lang="en-US" sz="2800" b="0" dirty="0"/>
          </a:p>
        </p:txBody>
      </p:sp>
      <p:sp>
        <p:nvSpPr>
          <p:cNvPr id="94211" name="Content Placeholder 2">
            <a:extLst>
              <a:ext uri="{FF2B5EF4-FFF2-40B4-BE49-F238E27FC236}">
                <a16:creationId xmlns:a16="http://schemas.microsoft.com/office/drawing/2014/main" id="{6D382668-EB90-43E3-88E5-7EE1D54E4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4724400" cy="46482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AutoNum type="alphaUcPeriod"/>
            </a:pPr>
            <a:r>
              <a:rPr lang="en-US" altLang="en-US">
                <a:solidFill>
                  <a:schemeClr val="bg2"/>
                </a:solidFill>
              </a:rPr>
              <a:t>Leaves scale-like or awl-like</a:t>
            </a:r>
          </a:p>
          <a:p>
            <a:pPr marL="457200" indent="-457200">
              <a:buFont typeface="Wingdings" panose="05000000000000000000" pitchFamily="2" charset="2"/>
              <a:buAutoNum type="alphaUcPeriod"/>
            </a:pPr>
            <a:r>
              <a:rPr lang="en-US" altLang="en-US" b="1"/>
              <a:t>Leaves needle-like</a:t>
            </a:r>
          </a:p>
          <a:p>
            <a:pPr marL="457200" indent="-457200">
              <a:buFont typeface="Wingdings" panose="05000000000000000000" pitchFamily="2" charset="2"/>
              <a:buAutoNum type="alphaUcPeriod"/>
            </a:pPr>
            <a:r>
              <a:rPr lang="en-US" altLang="en-US">
                <a:solidFill>
                  <a:schemeClr val="bg2"/>
                </a:solidFill>
              </a:rPr>
              <a:t>Leaves flat, linear-shaped</a:t>
            </a:r>
            <a:br>
              <a:rPr lang="en-US" altLang="en-US">
                <a:solidFill>
                  <a:schemeClr val="bg2"/>
                </a:solidFill>
              </a:rPr>
            </a:br>
            <a:r>
              <a:rPr lang="en-US" altLang="en-US">
                <a:solidFill>
                  <a:schemeClr val="bg2"/>
                </a:solidFill>
              </a:rPr>
              <a:t>in a feather-like display</a:t>
            </a:r>
          </a:p>
        </p:txBody>
      </p:sp>
      <p:pic>
        <p:nvPicPr>
          <p:cNvPr id="348162" name="Picture 2" descr="http://www.ashland-city.k12.oh.us/ahs/classes/hort/plants/plants1/mugo.pine.jpg">
            <a:extLst>
              <a:ext uri="{FF2B5EF4-FFF2-40B4-BE49-F238E27FC236}">
                <a16:creationId xmlns:a16="http://schemas.microsoft.com/office/drawing/2014/main" id="{9836DEBE-0F2B-4FDF-B42A-A281C9E7B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167" r="4167" b="3704"/>
          <a:stretch>
            <a:fillRect/>
          </a:stretch>
        </p:blipFill>
        <p:spPr bwMode="auto">
          <a:xfrm>
            <a:off x="5410200" y="457200"/>
            <a:ext cx="3481388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8164" name="Picture 4" descr="http://www.mobot.org/gardeninghelp/images/Pests/Pest383.jpg">
            <a:extLst>
              <a:ext uri="{FF2B5EF4-FFF2-40B4-BE49-F238E27FC236}">
                <a16:creationId xmlns:a16="http://schemas.microsoft.com/office/drawing/2014/main" id="{94524070-D0DD-4325-8F39-710835B9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r="3778"/>
          <a:stretch>
            <a:fillRect/>
          </a:stretch>
        </p:blipFill>
        <p:spPr bwMode="auto">
          <a:xfrm>
            <a:off x="4953000" y="2971800"/>
            <a:ext cx="2678113" cy="3543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7D3409-EB33-4016-9246-76CB4EDF62AB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</p:spTree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75725-E3CC-4BBB-84B2-CD5CA0440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Key to Conifers</a:t>
            </a:r>
            <a:endParaRPr lang="en-US" sz="28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12182-C0D7-4DFD-8FD5-718D31B7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4572000" cy="46482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B.  Leaves needle-like</a:t>
            </a:r>
          </a:p>
          <a:p>
            <a:pPr marL="908050" lvl="1" indent="-457200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en-US" dirty="0"/>
              <a:t>1.	Needles single</a:t>
            </a:r>
          </a:p>
          <a:p>
            <a:pPr marL="908050" lvl="1" indent="-457200">
              <a:buFont typeface="Wingdings" panose="05000000000000000000" pitchFamily="2" charset="2"/>
              <a:buNone/>
              <a:defRPr/>
            </a:pPr>
            <a:r>
              <a:rPr lang="en-US" dirty="0"/>
              <a:t>2.	Needles sheathed at the base in bundles of 2-5</a:t>
            </a:r>
          </a:p>
          <a:p>
            <a:pPr marL="908050" lvl="1" indent="-457200">
              <a:buFont typeface="Wingdings" panose="05000000000000000000" pitchFamily="2" charset="2"/>
              <a:buNone/>
              <a:defRPr/>
            </a:pPr>
            <a:r>
              <a:rPr lang="en-US" dirty="0"/>
              <a:t>3.	Short needles in tufts </a:t>
            </a:r>
            <a:br>
              <a:rPr lang="en-US" dirty="0"/>
            </a:br>
            <a:r>
              <a:rPr lang="en-US" dirty="0"/>
              <a:t>of ten or more</a:t>
            </a:r>
          </a:p>
        </p:txBody>
      </p:sp>
      <p:pic>
        <p:nvPicPr>
          <p:cNvPr id="348162" name="Picture 2" descr="http://www.ashland-city.k12.oh.us/ahs/classes/hort/plants/plants1/mugo.pine.jpg">
            <a:extLst>
              <a:ext uri="{FF2B5EF4-FFF2-40B4-BE49-F238E27FC236}">
                <a16:creationId xmlns:a16="http://schemas.microsoft.com/office/drawing/2014/main" id="{72EF422D-B2B1-4BC8-9E1D-EAAEAD2C6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167" r="4167" b="3704"/>
          <a:stretch>
            <a:fillRect/>
          </a:stretch>
        </p:blipFill>
        <p:spPr bwMode="auto">
          <a:xfrm>
            <a:off x="5410200" y="457200"/>
            <a:ext cx="3481388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8164" name="Picture 4" descr="http://www.mobot.org/gardeninghelp/images/Pests/Pest383.jpg">
            <a:extLst>
              <a:ext uri="{FF2B5EF4-FFF2-40B4-BE49-F238E27FC236}">
                <a16:creationId xmlns:a16="http://schemas.microsoft.com/office/drawing/2014/main" id="{64E24B12-37D2-4CB7-A58B-1C63C03D0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r="3778"/>
          <a:stretch>
            <a:fillRect/>
          </a:stretch>
        </p:blipFill>
        <p:spPr bwMode="auto">
          <a:xfrm>
            <a:off x="4953000" y="2971800"/>
            <a:ext cx="2678113" cy="3543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8E6835-AE68-4E38-AD42-119CBCA4691E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</p:spTree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0D711-E1A0-4EEA-8C0C-13DFB6016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Key to Conifers</a:t>
            </a:r>
            <a:endParaRPr lang="en-US" sz="28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C1738-65E2-4410-8C06-6D133B0C2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4648200" cy="46482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B.  Leaves needle-like</a:t>
            </a:r>
          </a:p>
          <a:p>
            <a:pPr marL="908050" lvl="1" indent="-457200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	Needles single</a:t>
            </a:r>
          </a:p>
          <a:p>
            <a:pPr marL="908050" lvl="1" indent="-457200">
              <a:buFont typeface="Wingdings" panose="05000000000000000000" pitchFamily="2" charset="2"/>
              <a:buNone/>
              <a:defRPr/>
            </a:pPr>
            <a:r>
              <a:rPr lang="en-US" b="1" dirty="0"/>
              <a:t>2.	Needles sheathed at the base in bundles of 2-5</a:t>
            </a:r>
          </a:p>
          <a:p>
            <a:pPr marL="908050" lvl="1" indent="-457200"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	Short needles in tufts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 ten or more</a:t>
            </a:r>
          </a:p>
        </p:txBody>
      </p:sp>
      <p:pic>
        <p:nvPicPr>
          <p:cNvPr id="348164" name="Picture 4" descr="http://www.mobot.org/gardeninghelp/images/Pests/Pest383.jpg">
            <a:extLst>
              <a:ext uri="{FF2B5EF4-FFF2-40B4-BE49-F238E27FC236}">
                <a16:creationId xmlns:a16="http://schemas.microsoft.com/office/drawing/2014/main" id="{C48AC81D-26DB-407C-B7AF-FB5F58890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4980" r="18440"/>
          <a:stretch>
            <a:fillRect/>
          </a:stretch>
        </p:blipFill>
        <p:spPr bwMode="auto">
          <a:xfrm>
            <a:off x="5410200" y="685800"/>
            <a:ext cx="3048000" cy="582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1BD9CD-BEFD-4E92-9809-03CC3742B7B7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</p:spTree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BE5AF-8F77-4800-A03F-4FD893FE7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Key to Conifers</a:t>
            </a:r>
            <a:endParaRPr lang="en-US" sz="2800" b="0" dirty="0"/>
          </a:p>
        </p:txBody>
      </p:sp>
      <p:sp>
        <p:nvSpPr>
          <p:cNvPr id="100355" name="Content Placeholder 2">
            <a:extLst>
              <a:ext uri="{FF2B5EF4-FFF2-40B4-BE49-F238E27FC236}">
                <a16:creationId xmlns:a16="http://schemas.microsoft.com/office/drawing/2014/main" id="{0CA19ACE-E2D1-4946-A700-E590DBF42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4724400" cy="46482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None/>
            </a:pPr>
            <a:r>
              <a:rPr lang="en-US" altLang="en-US" b="1"/>
              <a:t>B.  Leaves needle-like</a:t>
            </a:r>
          </a:p>
          <a:p>
            <a:pPr marL="908050" lvl="1" indent="-457200">
              <a:buFont typeface="Wingdings" panose="05000000000000000000" pitchFamily="2" charset="2"/>
              <a:buNone/>
            </a:pPr>
            <a:r>
              <a:rPr lang="en-US" altLang="en-US" b="1"/>
              <a:t>2.	Needles sheathed at the base in bundles of 2-5</a:t>
            </a:r>
          </a:p>
          <a:p>
            <a:pPr marL="1436688" lvl="2" indent="-457200">
              <a:buFont typeface="Wingdings" panose="05000000000000000000" pitchFamily="2" charset="2"/>
              <a:buNone/>
            </a:pPr>
            <a:r>
              <a:rPr lang="en-US" altLang="en-US" sz="2800" b="1" i="1">
                <a:solidFill>
                  <a:srgbClr val="3333FF"/>
                </a:solidFill>
              </a:rPr>
              <a:t>Pinus</a:t>
            </a:r>
            <a:r>
              <a:rPr lang="en-US" altLang="en-US" sz="2800" b="1">
                <a:solidFill>
                  <a:srgbClr val="3333FF"/>
                </a:solidFill>
              </a:rPr>
              <a:t> (Pine)</a:t>
            </a:r>
          </a:p>
        </p:txBody>
      </p:sp>
      <p:pic>
        <p:nvPicPr>
          <p:cNvPr id="348164" name="Picture 4" descr="http://www.mobot.org/gardeninghelp/images/Pests/Pest383.jpg">
            <a:extLst>
              <a:ext uri="{FF2B5EF4-FFF2-40B4-BE49-F238E27FC236}">
                <a16:creationId xmlns:a16="http://schemas.microsoft.com/office/drawing/2014/main" id="{E21E3534-E63C-4005-8C68-AB4CDCD57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4980" r="18440"/>
          <a:stretch>
            <a:fillRect/>
          </a:stretch>
        </p:blipFill>
        <p:spPr bwMode="auto">
          <a:xfrm>
            <a:off x="5410200" y="685800"/>
            <a:ext cx="3048000" cy="582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5ABE56-0703-4139-916D-80AD22F48B90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309</a:t>
            </a:r>
          </a:p>
        </p:txBody>
      </p:sp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ElPaso.JPG">
            <a:extLst>
              <a:ext uri="{FF2B5EF4-FFF2-40B4-BE49-F238E27FC236}">
                <a16:creationId xmlns:a16="http://schemas.microsoft.com/office/drawing/2014/main" id="{EB61F6BF-F942-42FE-B338-0831F243F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59E018-B020-4B7D-A889-B966355C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8A25A-1375-4D00-AA0D-D0AE70E48B40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308</a:t>
            </a:r>
          </a:p>
        </p:txBody>
      </p:sp>
    </p:spTree>
  </p:cSld>
  <p:clrMapOvr>
    <a:masterClrMapping/>
  </p:clrMapOvr>
  <p:transition spd="slow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4F7E9-21B8-41B3-BAEE-B6621B277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Key to </a:t>
            </a:r>
            <a:r>
              <a:rPr lang="en-US" sz="2800" i="1" dirty="0" err="1"/>
              <a:t>Pinus</a:t>
            </a:r>
            <a:r>
              <a:rPr lang="en-US" sz="2800" dirty="0"/>
              <a:t> (Pines)</a:t>
            </a:r>
            <a:endParaRPr lang="en-US" sz="2800" b="0" dirty="0"/>
          </a:p>
        </p:txBody>
      </p:sp>
      <p:sp>
        <p:nvSpPr>
          <p:cNvPr id="102403" name="Content Placeholder 2">
            <a:extLst>
              <a:ext uri="{FF2B5EF4-FFF2-40B4-BE49-F238E27FC236}">
                <a16:creationId xmlns:a16="http://schemas.microsoft.com/office/drawing/2014/main" id="{EDE342E8-78D8-48F6-8C85-B9431EDB3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6172200" cy="46482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None/>
            </a:pPr>
            <a:r>
              <a:rPr lang="en-US" altLang="en-US"/>
              <a:t>1.	Two needles per bundle</a:t>
            </a:r>
          </a:p>
          <a:p>
            <a:pPr marL="457200" indent="-457200">
              <a:buFont typeface="Wingdings" panose="05000000000000000000" pitchFamily="2" charset="2"/>
              <a:buNone/>
            </a:pPr>
            <a:r>
              <a:rPr lang="en-US" altLang="en-US"/>
              <a:t>2.	Two and three needles per bundle</a:t>
            </a:r>
          </a:p>
          <a:p>
            <a:pPr marL="457200" indent="-457200">
              <a:buFont typeface="Wingdings" panose="05000000000000000000" pitchFamily="2" charset="2"/>
              <a:buNone/>
            </a:pPr>
            <a:r>
              <a:rPr lang="en-US" altLang="en-US"/>
              <a:t>3.	Five needles per bundle</a:t>
            </a:r>
          </a:p>
        </p:txBody>
      </p:sp>
      <p:pic>
        <p:nvPicPr>
          <p:cNvPr id="5" name="Picture 4" descr="http://www.mobot.org/gardeninghelp/images/Pests/Pest383.jpg">
            <a:extLst>
              <a:ext uri="{FF2B5EF4-FFF2-40B4-BE49-F238E27FC236}">
                <a16:creationId xmlns:a16="http://schemas.microsoft.com/office/drawing/2014/main" id="{2EEF94FD-069E-4AFD-A3A0-543024442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43475" r="3778"/>
          <a:stretch>
            <a:fillRect/>
          </a:stretch>
        </p:blipFill>
        <p:spPr bwMode="auto">
          <a:xfrm>
            <a:off x="4484688" y="3276600"/>
            <a:ext cx="3973512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1F81FD-17A3-46F3-BF6B-6357A2BB08EF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310</a:t>
            </a:r>
          </a:p>
        </p:txBody>
      </p:sp>
    </p:spTree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63D3-8A72-4CCA-B9D9-33DCEA1A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Key to </a:t>
            </a:r>
            <a:r>
              <a:rPr lang="en-US" sz="2800" i="1" dirty="0" err="1"/>
              <a:t>Pinus</a:t>
            </a:r>
            <a:r>
              <a:rPr lang="en-US" sz="2800" dirty="0"/>
              <a:t> (Pines)</a:t>
            </a:r>
            <a:endParaRPr lang="en-US" sz="2800" b="0" dirty="0"/>
          </a:p>
        </p:txBody>
      </p:sp>
      <p:sp>
        <p:nvSpPr>
          <p:cNvPr id="104451" name="Content Placeholder 2">
            <a:extLst>
              <a:ext uri="{FF2B5EF4-FFF2-40B4-BE49-F238E27FC236}">
                <a16:creationId xmlns:a16="http://schemas.microsoft.com/office/drawing/2014/main" id="{4CF8ECDA-49B2-4248-8670-C2DECF9C4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6172200" cy="46482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None/>
            </a:pPr>
            <a:r>
              <a:rPr lang="en-US" altLang="en-US"/>
              <a:t>1.	Two needles per bundle</a:t>
            </a:r>
          </a:p>
          <a:p>
            <a:pPr marL="457200" indent="-457200">
              <a:buFont typeface="Wingdings" panose="05000000000000000000" pitchFamily="2" charset="2"/>
              <a:buNone/>
            </a:pPr>
            <a:r>
              <a:rPr lang="en-US" altLang="en-US"/>
              <a:t>2.	Two and three needles per bundle</a:t>
            </a:r>
          </a:p>
          <a:p>
            <a:pPr marL="457200" indent="-457200">
              <a:buFont typeface="Wingdings" panose="05000000000000000000" pitchFamily="2" charset="2"/>
              <a:buNone/>
            </a:pPr>
            <a:r>
              <a:rPr lang="en-US" altLang="en-US"/>
              <a:t>3.	Five needles per bundle</a:t>
            </a:r>
          </a:p>
        </p:txBody>
      </p:sp>
      <p:pic>
        <p:nvPicPr>
          <p:cNvPr id="5" name="Picture 4" descr="http://www.mobot.org/gardeninghelp/images/Pests/Pest383.jpg">
            <a:extLst>
              <a:ext uri="{FF2B5EF4-FFF2-40B4-BE49-F238E27FC236}">
                <a16:creationId xmlns:a16="http://schemas.microsoft.com/office/drawing/2014/main" id="{FB63CB8D-AACC-4595-A26F-84AB9CE4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43475" r="3778"/>
          <a:stretch>
            <a:fillRect/>
          </a:stretch>
        </p:blipFill>
        <p:spPr bwMode="auto">
          <a:xfrm>
            <a:off x="4484688" y="3276600"/>
            <a:ext cx="3973512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1606AC-C8B8-4570-9469-F756438C3600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310</a:t>
            </a:r>
          </a:p>
        </p:txBody>
      </p:sp>
    </p:spTree>
  </p:cSld>
  <p:clrMapOvr>
    <a:masterClrMapping/>
  </p:clrMapOvr>
  <p:transition spd="slow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23629-022D-45EF-8304-1CD2D15F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Key to </a:t>
            </a:r>
            <a:r>
              <a:rPr lang="en-US" sz="2800" i="1" dirty="0" err="1"/>
              <a:t>Pinus</a:t>
            </a:r>
            <a:r>
              <a:rPr lang="en-US" sz="2800" dirty="0"/>
              <a:t> (Pines)</a:t>
            </a:r>
            <a:endParaRPr lang="en-US" sz="2800" b="0" dirty="0"/>
          </a:p>
        </p:txBody>
      </p:sp>
      <p:sp>
        <p:nvSpPr>
          <p:cNvPr id="106499" name="Content Placeholder 2">
            <a:extLst>
              <a:ext uri="{FF2B5EF4-FFF2-40B4-BE49-F238E27FC236}">
                <a16:creationId xmlns:a16="http://schemas.microsoft.com/office/drawing/2014/main" id="{A4AD73E5-3A4E-4D44-84BC-139488736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6172200" cy="46482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None/>
            </a:pPr>
            <a:r>
              <a:rPr lang="en-US" altLang="en-US" b="1"/>
              <a:t>1.	Two needles per bundle</a:t>
            </a:r>
          </a:p>
          <a:p>
            <a:pPr marL="457200" indent="-457200"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bg2"/>
                </a:solidFill>
              </a:rPr>
              <a:t>2.	Two and three needles per bundle</a:t>
            </a:r>
          </a:p>
          <a:p>
            <a:pPr marL="457200" indent="-457200"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bg2"/>
                </a:solidFill>
              </a:rPr>
              <a:t>3.	Five needles per bundle</a:t>
            </a:r>
          </a:p>
        </p:txBody>
      </p:sp>
      <p:pic>
        <p:nvPicPr>
          <p:cNvPr id="5" name="Picture 4" descr="http://www.mobot.org/gardeninghelp/images/Pests/Pest383.jpg">
            <a:extLst>
              <a:ext uri="{FF2B5EF4-FFF2-40B4-BE49-F238E27FC236}">
                <a16:creationId xmlns:a16="http://schemas.microsoft.com/office/drawing/2014/main" id="{989FAB71-8FAD-4A99-9DD7-272B0218B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43475" r="3778"/>
          <a:stretch>
            <a:fillRect/>
          </a:stretch>
        </p:blipFill>
        <p:spPr bwMode="auto">
          <a:xfrm>
            <a:off x="4484688" y="3276600"/>
            <a:ext cx="3973512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86E2A3-E4B1-483D-B0FB-D270B84CA0BC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310</a:t>
            </a:r>
          </a:p>
        </p:txBody>
      </p:sp>
    </p:spTree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2CB20-5BE7-4364-BD20-9C2CDE8F6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Key to </a:t>
            </a:r>
            <a:r>
              <a:rPr lang="en-US" sz="2800" i="1" dirty="0" err="1"/>
              <a:t>Pinus</a:t>
            </a:r>
            <a:r>
              <a:rPr lang="en-US" sz="2800" dirty="0"/>
              <a:t> (Pines)</a:t>
            </a:r>
            <a:endParaRPr lang="en-US" sz="2800" b="0" dirty="0"/>
          </a:p>
        </p:txBody>
      </p:sp>
      <p:sp>
        <p:nvSpPr>
          <p:cNvPr id="108547" name="Content Placeholder 2">
            <a:extLst>
              <a:ext uri="{FF2B5EF4-FFF2-40B4-BE49-F238E27FC236}">
                <a16:creationId xmlns:a16="http://schemas.microsoft.com/office/drawing/2014/main" id="{E2E61702-084D-42C0-8B9B-906BBF04E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7696200" cy="46482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None/>
            </a:pPr>
            <a:r>
              <a:rPr lang="en-US" altLang="en-US" b="1"/>
              <a:t>1.	Two needles per bundle</a:t>
            </a:r>
          </a:p>
          <a:p>
            <a:pPr marL="908050" lvl="1" indent="-45720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a)	Needles ½” to 1 ¾” long, curved, medium green </a:t>
            </a:r>
            <a:br>
              <a:rPr lang="en-US" altLang="en-US" sz="2000"/>
            </a:br>
            <a:r>
              <a:rPr lang="en-US" altLang="en-US" sz="2000"/>
              <a:t>with white lines…</a:t>
            </a:r>
          </a:p>
          <a:p>
            <a:pPr marL="908050" lvl="1" indent="-457200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b)	Needles 1-2” long, finely toothed, slightly twisted, curved, dark green, more shrub-like</a:t>
            </a:r>
          </a:p>
          <a:p>
            <a:pPr marL="908050" lvl="1" indent="-457200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c)	Needles 1-3” long, yellowish-</a:t>
            </a:r>
            <a:br>
              <a:rPr lang="en-US" altLang="en-US" sz="2000"/>
            </a:br>
            <a:r>
              <a:rPr lang="en-US" altLang="en-US" sz="2000"/>
              <a:t>green, slightly twisted…</a:t>
            </a:r>
          </a:p>
          <a:p>
            <a:pPr marL="908050" lvl="1" indent="-457200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d)	Needles 1 ½” to 3” long, </a:t>
            </a:r>
            <a:br>
              <a:rPr lang="en-US" altLang="en-US" sz="2000"/>
            </a:br>
            <a:r>
              <a:rPr lang="en-US" altLang="en-US" sz="2000"/>
              <a:t>twisted…</a:t>
            </a:r>
          </a:p>
          <a:p>
            <a:pPr marL="908050" lvl="1" indent="-457200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e)	Needles 3-6” long, stiff, dark </a:t>
            </a:r>
            <a:br>
              <a:rPr lang="en-US" altLang="en-US" sz="2000"/>
            </a:br>
            <a:r>
              <a:rPr lang="en-US" altLang="en-US" sz="2000"/>
              <a:t>green dense on the branch…</a:t>
            </a:r>
          </a:p>
        </p:txBody>
      </p:sp>
      <p:grpSp>
        <p:nvGrpSpPr>
          <p:cNvPr id="108548" name="Group 12">
            <a:extLst>
              <a:ext uri="{FF2B5EF4-FFF2-40B4-BE49-F238E27FC236}">
                <a16:creationId xmlns:a16="http://schemas.microsoft.com/office/drawing/2014/main" id="{74BB3544-CCC3-4502-906B-FC8C58E12F40}"/>
              </a:ext>
            </a:extLst>
          </p:cNvPr>
          <p:cNvGrpSpPr>
            <a:grpSpLocks/>
          </p:cNvGrpSpPr>
          <p:nvPr/>
        </p:nvGrpSpPr>
        <p:grpSpPr bwMode="auto">
          <a:xfrm>
            <a:off x="5903913" y="3657600"/>
            <a:ext cx="3087687" cy="2971800"/>
            <a:chOff x="5638800" y="3276600"/>
            <a:chExt cx="3088451" cy="2971800"/>
          </a:xfrm>
        </p:grpSpPr>
        <p:pic>
          <p:nvPicPr>
            <p:cNvPr id="8" name="Picture 7" descr="http://www.mobot.org/gardeninghelp/images/Pests/Pest383.jpg">
              <a:extLst>
                <a:ext uri="{FF2B5EF4-FFF2-40B4-BE49-F238E27FC236}">
                  <a16:creationId xmlns:a16="http://schemas.microsoft.com/office/drawing/2014/main" id="{B0EE4EBE-F2D6-433C-B141-87DD43B52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7938" t="43475" r="3778"/>
            <a:stretch>
              <a:fillRect/>
            </a:stretch>
          </p:blipFill>
          <p:spPr bwMode="auto">
            <a:xfrm>
              <a:off x="5638800" y="3276600"/>
              <a:ext cx="2820098" cy="2971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08551" name="Straight Connector 8">
              <a:extLst>
                <a:ext uri="{FF2B5EF4-FFF2-40B4-BE49-F238E27FC236}">
                  <a16:creationId xmlns:a16="http://schemas.microsoft.com/office/drawing/2014/main" id="{FF278F5A-4C41-4126-B9CF-0514B6E4D4C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39000" y="5334000"/>
              <a:ext cx="1219200" cy="60960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8552" name="TextBox 9">
              <a:extLst>
                <a:ext uri="{FF2B5EF4-FFF2-40B4-BE49-F238E27FC236}">
                  <a16:creationId xmlns:a16="http://schemas.microsoft.com/office/drawing/2014/main" id="{5A84B5A6-38EE-444A-BDA9-36E40694A8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5029200"/>
              <a:ext cx="10310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1-2”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3EDDB88-5442-410D-AE16-20BFE2CD5EEB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310</a:t>
            </a:r>
          </a:p>
        </p:txBody>
      </p:sp>
    </p:spTree>
  </p:cSld>
  <p:clrMapOvr>
    <a:masterClrMapping/>
  </p:clrMapOvr>
  <p:transition spd="slow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9350-F12C-4F8C-A765-542F002DE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Key to </a:t>
            </a:r>
            <a:r>
              <a:rPr lang="en-US" sz="2800" i="1" dirty="0" err="1"/>
              <a:t>Pinus</a:t>
            </a:r>
            <a:r>
              <a:rPr lang="en-US" sz="2800" dirty="0"/>
              <a:t> (Pines)</a:t>
            </a:r>
            <a:endParaRPr lang="en-US" sz="2800" b="0" dirty="0"/>
          </a:p>
        </p:txBody>
      </p:sp>
      <p:sp>
        <p:nvSpPr>
          <p:cNvPr id="110595" name="Content Placeholder 2">
            <a:extLst>
              <a:ext uri="{FF2B5EF4-FFF2-40B4-BE49-F238E27FC236}">
                <a16:creationId xmlns:a16="http://schemas.microsoft.com/office/drawing/2014/main" id="{16AEC310-E1A6-425B-82DB-64A235A04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8077200" cy="46482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None/>
            </a:pPr>
            <a:r>
              <a:rPr lang="en-US" altLang="en-US" b="1"/>
              <a:t>1.	Two needles per bundle</a:t>
            </a:r>
          </a:p>
          <a:p>
            <a:pPr marL="908050" lvl="1" indent="-457200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a)	Needles ½” to 1 ¾” long, curved, medium green </a:t>
            </a:r>
            <a:br>
              <a:rPr lang="en-US" altLang="en-US" sz="2000"/>
            </a:br>
            <a:r>
              <a:rPr lang="en-US" altLang="en-US" sz="2000"/>
              <a:t>with white lines…</a:t>
            </a:r>
          </a:p>
          <a:p>
            <a:pPr marL="908050" lvl="1" indent="-457200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en-US" sz="2000" b="1"/>
              <a:t>b)	Needles 1-2” long, finely toothed, slightly twisted, curved, dark green, more shrub-like</a:t>
            </a:r>
          </a:p>
          <a:p>
            <a:pPr marL="908050" lvl="1" indent="-457200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c)	Needles 1-3” long, yellowish-</a:t>
            </a:r>
            <a:br>
              <a:rPr lang="en-US" altLang="en-US" sz="2000"/>
            </a:br>
            <a:r>
              <a:rPr lang="en-US" altLang="en-US" sz="2000"/>
              <a:t>green, slightly twisted…</a:t>
            </a:r>
          </a:p>
          <a:p>
            <a:pPr marL="908050" lvl="1" indent="-457200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d)	Needles 1 ½” to 3” long, </a:t>
            </a:r>
            <a:br>
              <a:rPr lang="en-US" altLang="en-US" sz="2000"/>
            </a:br>
            <a:r>
              <a:rPr lang="en-US" altLang="en-US" sz="2000"/>
              <a:t>twisted…</a:t>
            </a:r>
          </a:p>
          <a:p>
            <a:pPr marL="908050" lvl="1" indent="-457200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e)	Needles 3-6” long, stiff, dark </a:t>
            </a:r>
            <a:br>
              <a:rPr lang="en-US" altLang="en-US" sz="2000"/>
            </a:br>
            <a:r>
              <a:rPr lang="en-US" altLang="en-US" sz="2000"/>
              <a:t>green dense on the branch…</a:t>
            </a:r>
          </a:p>
        </p:txBody>
      </p:sp>
      <p:grpSp>
        <p:nvGrpSpPr>
          <p:cNvPr id="110596" name="Group 12">
            <a:extLst>
              <a:ext uri="{FF2B5EF4-FFF2-40B4-BE49-F238E27FC236}">
                <a16:creationId xmlns:a16="http://schemas.microsoft.com/office/drawing/2014/main" id="{C9A0E08D-BBCA-4B03-993E-4175F3D3F524}"/>
              </a:ext>
            </a:extLst>
          </p:cNvPr>
          <p:cNvGrpSpPr>
            <a:grpSpLocks/>
          </p:cNvGrpSpPr>
          <p:nvPr/>
        </p:nvGrpSpPr>
        <p:grpSpPr bwMode="auto">
          <a:xfrm>
            <a:off x="5903913" y="3657600"/>
            <a:ext cx="3087687" cy="2971800"/>
            <a:chOff x="5638800" y="3276600"/>
            <a:chExt cx="3088451" cy="2971800"/>
          </a:xfrm>
        </p:grpSpPr>
        <p:pic>
          <p:nvPicPr>
            <p:cNvPr id="8" name="Picture 7" descr="http://www.mobot.org/gardeninghelp/images/Pests/Pest383.jpg">
              <a:extLst>
                <a:ext uri="{FF2B5EF4-FFF2-40B4-BE49-F238E27FC236}">
                  <a16:creationId xmlns:a16="http://schemas.microsoft.com/office/drawing/2014/main" id="{DBAF7A82-7175-4A94-9057-13E3675DE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7938" t="43475" r="3778"/>
            <a:stretch>
              <a:fillRect/>
            </a:stretch>
          </p:blipFill>
          <p:spPr bwMode="auto">
            <a:xfrm>
              <a:off x="5638800" y="3276600"/>
              <a:ext cx="2820098" cy="2971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10599" name="Straight Connector 8">
              <a:extLst>
                <a:ext uri="{FF2B5EF4-FFF2-40B4-BE49-F238E27FC236}">
                  <a16:creationId xmlns:a16="http://schemas.microsoft.com/office/drawing/2014/main" id="{9C66E721-1CE3-4ED5-B410-C5FC69EF92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39000" y="5334000"/>
              <a:ext cx="1219200" cy="60960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0600" name="TextBox 9">
              <a:extLst>
                <a:ext uri="{FF2B5EF4-FFF2-40B4-BE49-F238E27FC236}">
                  <a16:creationId xmlns:a16="http://schemas.microsoft.com/office/drawing/2014/main" id="{2EDE64F1-DCC9-4572-A3DA-41C0A37FFA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5029200"/>
              <a:ext cx="10310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1-2”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B5A3657-3749-4270-9399-E8DC9BD7AD8C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310</a:t>
            </a:r>
          </a:p>
        </p:txBody>
      </p:sp>
    </p:spTree>
  </p:cSld>
  <p:clrMapOvr>
    <a:masterClrMapping/>
  </p:clrMapOvr>
  <p:transition spd="slow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DB7E-B983-4FE3-BE88-8E5162C15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Key to </a:t>
            </a:r>
            <a:r>
              <a:rPr lang="en-US" sz="2800" i="1" dirty="0" err="1"/>
              <a:t>Pinus</a:t>
            </a:r>
            <a:r>
              <a:rPr lang="en-US" sz="2800" dirty="0"/>
              <a:t> (Pines)</a:t>
            </a:r>
            <a:endParaRPr lang="en-US" sz="2800" b="0" dirty="0"/>
          </a:p>
        </p:txBody>
      </p:sp>
      <p:sp>
        <p:nvSpPr>
          <p:cNvPr id="112643" name="Content Placeholder 2">
            <a:extLst>
              <a:ext uri="{FF2B5EF4-FFF2-40B4-BE49-F238E27FC236}">
                <a16:creationId xmlns:a16="http://schemas.microsoft.com/office/drawing/2014/main" id="{D8E2DC30-21F5-47D8-AB0A-B41F5C959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7696200" cy="46482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None/>
            </a:pPr>
            <a:r>
              <a:rPr lang="en-US" altLang="en-US" b="1"/>
              <a:t>1.	Two needles per bundle</a:t>
            </a:r>
          </a:p>
          <a:p>
            <a:pPr marL="908050" lvl="1" indent="-457200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en-US" sz="2000"/>
              <a:t>b)	Needles 1-2” long, finely toothed, slightly twisted, curved, dark green… more shrub-like</a:t>
            </a:r>
          </a:p>
          <a:p>
            <a:pPr marL="1436688" lvl="2" indent="-522288">
              <a:spcBef>
                <a:spcPts val="1200"/>
              </a:spcBef>
              <a:buFont typeface="Wingdings" panose="05000000000000000000" pitchFamily="2" charset="2"/>
              <a:buNone/>
            </a:pPr>
            <a:r>
              <a:rPr lang="en-US" altLang="en-US" sz="2800" b="1" i="1">
                <a:solidFill>
                  <a:srgbClr val="3333FF"/>
                </a:solidFill>
              </a:rPr>
              <a:t>Pinus mugo </a:t>
            </a:r>
            <a:r>
              <a:rPr lang="en-US" altLang="en-US" sz="2800" b="1">
                <a:solidFill>
                  <a:srgbClr val="3333FF"/>
                </a:solidFill>
              </a:rPr>
              <a:t>(Mugo Pine)</a:t>
            </a:r>
          </a:p>
        </p:txBody>
      </p:sp>
      <p:grpSp>
        <p:nvGrpSpPr>
          <p:cNvPr id="112644" name="Group 12">
            <a:extLst>
              <a:ext uri="{FF2B5EF4-FFF2-40B4-BE49-F238E27FC236}">
                <a16:creationId xmlns:a16="http://schemas.microsoft.com/office/drawing/2014/main" id="{FF1A182B-8E3A-49CC-92DA-00BA75B73F8D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3505200"/>
            <a:ext cx="3087688" cy="2971800"/>
            <a:chOff x="5638800" y="3276600"/>
            <a:chExt cx="3088451" cy="2971800"/>
          </a:xfrm>
        </p:grpSpPr>
        <p:pic>
          <p:nvPicPr>
            <p:cNvPr id="8" name="Picture 7" descr="http://www.mobot.org/gardeninghelp/images/Pests/Pest383.jpg">
              <a:extLst>
                <a:ext uri="{FF2B5EF4-FFF2-40B4-BE49-F238E27FC236}">
                  <a16:creationId xmlns:a16="http://schemas.microsoft.com/office/drawing/2014/main" id="{BA07D6C8-D8CC-4B3A-88A4-2EBC8D7D7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7938" t="43475" r="3778"/>
            <a:stretch>
              <a:fillRect/>
            </a:stretch>
          </p:blipFill>
          <p:spPr bwMode="auto">
            <a:xfrm>
              <a:off x="5638800" y="3276600"/>
              <a:ext cx="2820097" cy="2971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12648" name="Straight Connector 8">
              <a:extLst>
                <a:ext uri="{FF2B5EF4-FFF2-40B4-BE49-F238E27FC236}">
                  <a16:creationId xmlns:a16="http://schemas.microsoft.com/office/drawing/2014/main" id="{B13C879D-A307-4811-A0FE-7C6729C702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39000" y="5334000"/>
              <a:ext cx="1219200" cy="60960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649" name="TextBox 9">
              <a:extLst>
                <a:ext uri="{FF2B5EF4-FFF2-40B4-BE49-F238E27FC236}">
                  <a16:creationId xmlns:a16="http://schemas.microsoft.com/office/drawing/2014/main" id="{E2C4437A-5129-4F08-80FF-45146D3AED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5029200"/>
              <a:ext cx="10310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9696"/>
                </a:buClr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1-2”</a:t>
              </a:r>
            </a:p>
          </p:txBody>
        </p:sp>
      </p:grpSp>
      <p:pic>
        <p:nvPicPr>
          <p:cNvPr id="11" name="Picture 2" descr="http://www.ashland-city.k12.oh.us/ahs/classes/hort/plants/plants1/mugo.pine.jpg">
            <a:extLst>
              <a:ext uri="{FF2B5EF4-FFF2-40B4-BE49-F238E27FC236}">
                <a16:creationId xmlns:a16="http://schemas.microsoft.com/office/drawing/2014/main" id="{4AAE6C57-43D9-4C12-BB18-8F646104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167" r="4167" b="3704"/>
          <a:stretch>
            <a:fillRect/>
          </a:stretch>
        </p:blipFill>
        <p:spPr bwMode="auto">
          <a:xfrm>
            <a:off x="2057400" y="3865563"/>
            <a:ext cx="3024188" cy="2382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E37CAD-43F9-4A03-942A-AC5BC4D061C0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310</a:t>
            </a:r>
          </a:p>
        </p:txBody>
      </p:sp>
    </p:spTree>
  </p:cSld>
  <p:clrMapOvr>
    <a:masterClrMapping/>
  </p:clrMapOvr>
  <p:transition spd="slow"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4">
            <a:extLst>
              <a:ext uri="{FF2B5EF4-FFF2-40B4-BE49-F238E27FC236}">
                <a16:creationId xmlns:a16="http://schemas.microsoft.com/office/drawing/2014/main" id="{74C136B4-E41E-4B35-A8FA-AAA41E46F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741AB86F-EA4F-4049-BAC9-6BF7136FF6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371600"/>
            <a:ext cx="5105400" cy="1752600"/>
          </a:xfrm>
        </p:spPr>
        <p:txBody>
          <a:bodyPr/>
          <a:lstStyle/>
          <a:p>
            <a:pPr algn="ctr"/>
            <a:r>
              <a:rPr lang="en-US" altLang="en-US" sz="2800" b="0">
                <a:latin typeface="Comic Sans MS" panose="030F0702030302020204" pitchFamily="66" charset="0"/>
              </a:rPr>
              <a:t>What questions </a:t>
            </a:r>
            <a:br>
              <a:rPr lang="en-US" altLang="en-US" sz="2800" b="0">
                <a:latin typeface="Comic Sans MS" panose="030F0702030302020204" pitchFamily="66" charset="0"/>
              </a:rPr>
            </a:br>
            <a:r>
              <a:rPr lang="en-US" altLang="en-US" sz="2800" b="0">
                <a:latin typeface="Comic Sans MS" panose="030F0702030302020204" pitchFamily="66" charset="0"/>
              </a:rPr>
              <a:t>do you have about</a:t>
            </a:r>
            <a:br>
              <a:rPr lang="en-US" altLang="en-US" sz="3200" b="0">
                <a:latin typeface="Comic Sans MS" panose="030F0702030302020204" pitchFamily="66" charset="0"/>
              </a:rPr>
            </a:br>
            <a:r>
              <a:rPr lang="en-US" altLang="en-US" sz="3200" u="sng">
                <a:latin typeface="Comic Sans MS" panose="030F0702030302020204" pitchFamily="66" charset="0"/>
              </a:rPr>
              <a:t>using the keys</a:t>
            </a:r>
            <a:r>
              <a:rPr lang="en-US" altLang="en-US">
                <a:latin typeface="Comic Sans MS" panose="030F0702030302020204" pitchFamily="66" charset="0"/>
              </a:rPr>
              <a:t>?</a:t>
            </a:r>
          </a:p>
        </p:txBody>
      </p:sp>
      <p:grpSp>
        <p:nvGrpSpPr>
          <p:cNvPr id="114692" name="Group 1">
            <a:extLst>
              <a:ext uri="{FF2B5EF4-FFF2-40B4-BE49-F238E27FC236}">
                <a16:creationId xmlns:a16="http://schemas.microsoft.com/office/drawing/2014/main" id="{6BD82043-0243-4B41-8341-D332AE9A00BF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609600"/>
            <a:ext cx="2386012" cy="5791200"/>
            <a:chOff x="6072187" y="609600"/>
            <a:chExt cx="2386013" cy="5791200"/>
          </a:xfrm>
        </p:grpSpPr>
        <p:pic>
          <p:nvPicPr>
            <p:cNvPr id="114693" name="Picture 3" descr="AMDOUBT">
              <a:extLst>
                <a:ext uri="{FF2B5EF4-FFF2-40B4-BE49-F238E27FC236}">
                  <a16:creationId xmlns:a16="http://schemas.microsoft.com/office/drawing/2014/main" id="{128C9B05-8992-47BD-8830-C5A384C16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187" y="609600"/>
              <a:ext cx="2386013" cy="579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4DEC67-3710-430E-B10A-B482DD28337B}"/>
                </a:ext>
              </a:extLst>
            </p:cNvPr>
            <p:cNvSpPr txBox="1"/>
            <p:nvPr/>
          </p:nvSpPr>
          <p:spPr>
            <a:xfrm>
              <a:off x="6276974" y="5791200"/>
              <a:ext cx="1219201" cy="307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  <a:cs typeface="+mn-cs"/>
                </a:rPr>
                <a:t>Microsoft clipart</a:t>
              </a:r>
            </a:p>
          </p:txBody>
        </p:sp>
      </p:grpSp>
    </p:spTree>
  </p:cSld>
  <p:clrMapOvr>
    <a:masterClrMapping/>
  </p:clrMapOvr>
  <p:transition spd="slow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CE84FB-53C0-4F2B-88B8-78825901C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Working with a key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0E21F0-DC62-4339-9578-10F5A34FF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267200" cy="46482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3200" b="1" u="sng" dirty="0">
                <a:solidFill>
                  <a:srgbClr val="006600"/>
                </a:solidFill>
              </a:rPr>
              <a:t>Key</a:t>
            </a:r>
          </a:p>
          <a:p>
            <a:pPr marL="457200" indent="-284163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en-US" sz="2400" dirty="0"/>
              <a:t>+	Few characteristics</a:t>
            </a:r>
          </a:p>
          <a:p>
            <a:pPr marL="457200" indent="-284163">
              <a:buFont typeface="Wingdings" panose="05000000000000000000" pitchFamily="2" charset="2"/>
              <a:buNone/>
              <a:defRPr/>
            </a:pPr>
            <a:r>
              <a:rPr lang="en-US" sz="2400" dirty="0"/>
              <a:t>+	Word phrases</a:t>
            </a:r>
          </a:p>
          <a:p>
            <a:pPr marL="457200" indent="-284163">
              <a:buFont typeface="Wingdings" panose="05000000000000000000" pitchFamily="2" charset="2"/>
              <a:buNone/>
              <a:defRPr/>
            </a:pPr>
            <a:r>
              <a:rPr lang="en-US" sz="2400" dirty="0"/>
              <a:t>+	Subjective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006600"/>
                </a:solidFill>
              </a:rPr>
              <a:t>Easily </a:t>
            </a:r>
            <a:r>
              <a:rPr lang="en-US" b="1" dirty="0" err="1">
                <a:solidFill>
                  <a:srgbClr val="006600"/>
                </a:solidFill>
              </a:rPr>
              <a:t>mis</a:t>
            </a:r>
            <a:r>
              <a:rPr lang="en-US" b="1" dirty="0">
                <a:solidFill>
                  <a:srgbClr val="006600"/>
                </a:solidFill>
              </a:rPr>
              <a:t>-identified</a:t>
            </a:r>
          </a:p>
        </p:txBody>
      </p:sp>
      <p:cxnSp>
        <p:nvCxnSpPr>
          <p:cNvPr id="116740" name="Straight Connector 7">
            <a:extLst>
              <a:ext uri="{FF2B5EF4-FFF2-40B4-BE49-F238E27FC236}">
                <a16:creationId xmlns:a16="http://schemas.microsoft.com/office/drawing/2014/main" id="{9B284F80-B242-4C22-8E6E-9DADB96F92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5800" y="3505200"/>
            <a:ext cx="35052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FD004FF-460A-4777-A4F9-95F36D196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43" y="1498092"/>
            <a:ext cx="3383255" cy="401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6742" name="TextBox 11">
            <a:extLst>
              <a:ext uri="{FF2B5EF4-FFF2-40B4-BE49-F238E27FC236}">
                <a16:creationId xmlns:a16="http://schemas.microsoft.com/office/drawing/2014/main" id="{074E030E-9C9A-4335-9086-F57C5BBA3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5557838"/>
            <a:ext cx="3382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993300"/>
                </a:solidFill>
              </a:rPr>
              <a:t>Pines are tricky</a:t>
            </a:r>
          </a:p>
        </p:txBody>
      </p:sp>
    </p:spTree>
  </p:cSld>
  <p:clrMapOvr>
    <a:masterClrMapping/>
  </p:clrMapOvr>
  <p:transition spd="slow"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2F764B-674A-439E-BE9F-374C76620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Working with a key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EB9B02-F660-4224-BE7F-B44F6088D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267200" cy="46482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3200" b="1" u="sng" dirty="0">
                <a:solidFill>
                  <a:srgbClr val="006600"/>
                </a:solidFill>
              </a:rPr>
              <a:t>Key</a:t>
            </a:r>
          </a:p>
          <a:p>
            <a:pPr marL="457200" indent="-284163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en-US" sz="2400" dirty="0"/>
              <a:t>+	Few characteristics</a:t>
            </a:r>
          </a:p>
          <a:p>
            <a:pPr marL="457200" indent="-284163">
              <a:buFont typeface="Wingdings" panose="05000000000000000000" pitchFamily="2" charset="2"/>
              <a:buNone/>
              <a:defRPr/>
            </a:pPr>
            <a:r>
              <a:rPr lang="en-US" sz="2400" dirty="0"/>
              <a:t>+	Word phrases</a:t>
            </a:r>
          </a:p>
          <a:p>
            <a:pPr marL="457200" indent="-284163">
              <a:buFont typeface="Wingdings" panose="05000000000000000000" pitchFamily="2" charset="2"/>
              <a:buNone/>
              <a:defRPr/>
            </a:pPr>
            <a:r>
              <a:rPr lang="en-US" sz="2400" dirty="0"/>
              <a:t>+	Subjective</a:t>
            </a:r>
          </a:p>
          <a:p>
            <a:pPr marL="0" indent="0">
              <a:spcBef>
                <a:spcPts val="1800"/>
              </a:spcBef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006600"/>
                </a:solidFill>
              </a:rPr>
              <a:t>Easily </a:t>
            </a:r>
            <a:r>
              <a:rPr lang="en-US" b="1" dirty="0" err="1">
                <a:solidFill>
                  <a:srgbClr val="006600"/>
                </a:solidFill>
              </a:rPr>
              <a:t>mis</a:t>
            </a:r>
            <a:r>
              <a:rPr lang="en-US" b="1" dirty="0">
                <a:solidFill>
                  <a:srgbClr val="006600"/>
                </a:solidFill>
              </a:rPr>
              <a:t>-identified</a:t>
            </a:r>
          </a:p>
        </p:txBody>
      </p:sp>
      <p:cxnSp>
        <p:nvCxnSpPr>
          <p:cNvPr id="117764" name="Straight Connector 7">
            <a:extLst>
              <a:ext uri="{FF2B5EF4-FFF2-40B4-BE49-F238E27FC236}">
                <a16:creationId xmlns:a16="http://schemas.microsoft.com/office/drawing/2014/main" id="{AB1B8141-7B59-45CB-A5CC-AE33F635BC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5800" y="3505200"/>
            <a:ext cx="35052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123CB10-B906-47C5-96AA-C2842C317EF2}"/>
              </a:ext>
            </a:extLst>
          </p:cNvPr>
          <p:cNvSpPr txBox="1"/>
          <p:nvPr/>
        </p:nvSpPr>
        <p:spPr>
          <a:xfrm>
            <a:off x="1066800" y="4573588"/>
            <a:ext cx="5973763" cy="1370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u="sng" dirty="0">
                <a:solidFill>
                  <a:srgbClr val="3333FF"/>
                </a:solidFill>
                <a:latin typeface="Arial"/>
                <a:cs typeface="+mn-cs"/>
              </a:rPr>
              <a:t>Final step</a:t>
            </a:r>
          </a:p>
          <a:p>
            <a:pPr marL="804863" indent="-457200">
              <a:spcBef>
                <a:spcPts val="1800"/>
              </a:spcBef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solidFill>
                  <a:srgbClr val="3333FF"/>
                </a:solidFill>
                <a:latin typeface="Arial"/>
                <a:cs typeface="+mn-cs"/>
              </a:rPr>
              <a:t>Compare full plant description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3EF449-A919-4EDF-B7DF-997E75B64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82" y="1828800"/>
            <a:ext cx="3243943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8">
            <a:extLst>
              <a:ext uri="{FF2B5EF4-FFF2-40B4-BE49-F238E27FC236}">
                <a16:creationId xmlns:a16="http://schemas.microsoft.com/office/drawing/2014/main" id="{39E3BC29-7737-4680-B934-A46C86854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Gautami" panose="020B0502040204020203" pitchFamily="34" charset="0"/>
            </a:endParaRPr>
          </a:p>
        </p:txBody>
      </p:sp>
      <p:grpSp>
        <p:nvGrpSpPr>
          <p:cNvPr id="118787" name="Group 1">
            <a:extLst>
              <a:ext uri="{FF2B5EF4-FFF2-40B4-BE49-F238E27FC236}">
                <a16:creationId xmlns:a16="http://schemas.microsoft.com/office/drawing/2014/main" id="{206F5A46-B25C-4857-A056-3B272CF6AF90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228600"/>
            <a:ext cx="5114925" cy="6172200"/>
            <a:chOff x="2133600" y="228600"/>
            <a:chExt cx="5114925" cy="6172200"/>
          </a:xfrm>
        </p:grpSpPr>
        <p:pic>
          <p:nvPicPr>
            <p:cNvPr id="118789" name="Picture 5" descr="SpiralNotePad">
              <a:extLst>
                <a:ext uri="{FF2B5EF4-FFF2-40B4-BE49-F238E27FC236}">
                  <a16:creationId xmlns:a16="http://schemas.microsoft.com/office/drawing/2014/main" id="{0ECF8E19-1BF0-47B1-8A8B-55DC8D2E45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228600"/>
              <a:ext cx="5114925" cy="617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790" name="Picture 6" descr="AMIDEA">
              <a:extLst>
                <a:ext uri="{FF2B5EF4-FFF2-40B4-BE49-F238E27FC236}">
                  <a16:creationId xmlns:a16="http://schemas.microsoft.com/office/drawing/2014/main" id="{DE3E779B-EE6F-4BA5-9021-AFB093AAA4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3733800"/>
              <a:ext cx="592493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CC1E82-C39A-441D-BEAE-48AD244B6296}"/>
                </a:ext>
              </a:extLst>
            </p:cNvPr>
            <p:cNvSpPr txBox="1"/>
            <p:nvPr/>
          </p:nvSpPr>
          <p:spPr>
            <a:xfrm>
              <a:off x="2286000" y="5638800"/>
              <a:ext cx="1219200" cy="307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  <a:cs typeface="+mn-cs"/>
                </a:rPr>
                <a:t>Microsoft clipart</a:t>
              </a:r>
            </a:p>
          </p:txBody>
        </p:sp>
      </p:grpSp>
      <p:sp>
        <p:nvSpPr>
          <p:cNvPr id="452613" name="Text Box 7">
            <a:extLst>
              <a:ext uri="{FF2B5EF4-FFF2-40B4-BE49-F238E27FC236}">
                <a16:creationId xmlns:a16="http://schemas.microsoft.com/office/drawing/2014/main" id="{218FDFE0-12BB-4CE6-8282-B59B53E01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3810000" cy="200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u="sng" dirty="0">
                <a:latin typeface="Comic Sans MS" pitchFamily="66" charset="0"/>
                <a:cs typeface="+mn-cs"/>
              </a:rPr>
              <a:t>Lab Activity</a:t>
            </a:r>
          </a:p>
          <a:p>
            <a:pPr>
              <a:spcBef>
                <a:spcPct val="50000"/>
              </a:spcBef>
              <a:defRPr/>
            </a:pPr>
            <a:r>
              <a:rPr lang="en-US" b="1" i="1" dirty="0">
                <a:latin typeface="+mn-lt"/>
                <a:cs typeface="+mn-cs"/>
              </a:rPr>
              <a:t>CMG GardenNotes #154</a:t>
            </a:r>
          </a:p>
          <a:p>
            <a:pPr>
              <a:spcBef>
                <a:spcPts val="0"/>
              </a:spcBef>
              <a:defRPr/>
            </a:pPr>
            <a:r>
              <a:rPr lang="en-US" sz="2800" b="1" dirty="0">
                <a:latin typeface="+mn-lt"/>
                <a:cs typeface="+mn-cs"/>
              </a:rPr>
              <a:t>Worksheet: </a:t>
            </a:r>
            <a:r>
              <a:rPr lang="en-US" sz="2800" b="1" i="1" dirty="0">
                <a:latin typeface="+mn-lt"/>
                <a:cs typeface="+mn-cs"/>
              </a:rPr>
              <a:t>Identifying Conifers</a:t>
            </a:r>
          </a:p>
        </p:txBody>
      </p:sp>
    </p:spTree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1F170-8015-4A02-958B-60A90432A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Online Tree Identification Keys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85658-B715-47BA-BDA4-0806BE42F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n-US" sz="2800" b="1" i="1" dirty="0">
                <a:solidFill>
                  <a:srgbClr val="006600"/>
                </a:solidFill>
              </a:rPr>
              <a:t>Key to Identifying Common Colorado Landscape Trees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dirty="0"/>
              <a:t>Colorado Master Gardener Program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u="sng" dirty="0">
                <a:solidFill>
                  <a:srgbClr val="3333FF"/>
                </a:solidFill>
              </a:rPr>
              <a:t>http://www.cmg.colostate.edu/TreeID/156.html</a:t>
            </a:r>
            <a:endParaRPr lang="en-US" u="sng" dirty="0"/>
          </a:p>
          <a:p>
            <a:pPr>
              <a:defRPr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u="sng" dirty="0">
              <a:solidFill>
                <a:srgbClr val="3333FF"/>
              </a:solidFill>
            </a:endParaRPr>
          </a:p>
        </p:txBody>
      </p:sp>
      <p:pic>
        <p:nvPicPr>
          <p:cNvPr id="14340" name="Picture 3" descr="ElPaso.JPG">
            <a:extLst>
              <a:ext uri="{FF2B5EF4-FFF2-40B4-BE49-F238E27FC236}">
                <a16:creationId xmlns:a16="http://schemas.microsoft.com/office/drawing/2014/main" id="{12511791-4512-4C66-AF88-201F14AC4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"/>
          <a:stretch>
            <a:fillRect/>
          </a:stretch>
        </p:blipFill>
        <p:spPr bwMode="auto">
          <a:xfrm>
            <a:off x="4267200" y="3794125"/>
            <a:ext cx="356235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 descr="Chestnut1@.jpg">
            <a:extLst>
              <a:ext uri="{FF2B5EF4-FFF2-40B4-BE49-F238E27FC236}">
                <a16:creationId xmlns:a16="http://schemas.microsoft.com/office/drawing/2014/main" id="{3F74E421-64DD-43A6-891E-500259AAF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9F7009E6-D657-4F99-B372-FF975579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5029200"/>
            <a:ext cx="7391400" cy="1143000"/>
          </a:xfrm>
          <a:solidFill>
            <a:srgbClr val="FFFFFF">
              <a:alpha val="58039"/>
            </a:srgbClr>
          </a:solidFill>
          <a:ln>
            <a:solidFill>
              <a:srgbClr val="FFFFFF">
                <a:alpha val="54118"/>
              </a:srgbClr>
            </a:solidFill>
            <a:miter lim="800000"/>
            <a:headEnd/>
            <a:tailEnd/>
          </a:ln>
          <a:effectLst>
            <a:softEdge rad="63500"/>
          </a:effectLst>
        </p:spPr>
        <p:txBody>
          <a:bodyPr/>
          <a:lstStyle/>
          <a:p>
            <a:pPr marL="0" indent="0" algn="ctr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sz="3600" b="1" dirty="0">
                <a:solidFill>
                  <a:srgbClr val="000066"/>
                </a:solidFill>
              </a:rPr>
              <a:t>Identifying Broadleaf Flowering Trees and Shrubs</a:t>
            </a:r>
            <a:endParaRPr lang="en-US" sz="3600" b="1" i="1" dirty="0">
              <a:solidFill>
                <a:srgbClr val="000066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i="1" dirty="0">
              <a:solidFill>
                <a:schemeClr val="bg1"/>
              </a:solidFill>
              <a:latin typeface="Cooper Black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sz="2800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2101F5A-4B03-4B5F-B6D1-7C12FB416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54000"/>
            <a:ext cx="7772400" cy="1295400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2800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Leaf arrangement</a:t>
            </a: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 a tool for plant ID</a:t>
            </a: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6488533C-455B-401A-B397-C2EE571C7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8" y="1447800"/>
            <a:ext cx="2214562" cy="644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defRPr/>
            </a:pPr>
            <a:r>
              <a:rPr lang="en-US" sz="3600" b="1" u="sng" dirty="0">
                <a:solidFill>
                  <a:srgbClr val="0000CC"/>
                </a:solidFill>
                <a:latin typeface="+mn-lt"/>
                <a:cs typeface="+mn-cs"/>
              </a:rPr>
              <a:t>On 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90C51-3031-4207-89EF-2861DB74B27B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311</a:t>
            </a:r>
          </a:p>
        </p:txBody>
      </p:sp>
      <p:pic>
        <p:nvPicPr>
          <p:cNvPr id="121861" name="Picture 1">
            <a:extLst>
              <a:ext uri="{FF2B5EF4-FFF2-40B4-BE49-F238E27FC236}">
                <a16:creationId xmlns:a16="http://schemas.microsoft.com/office/drawing/2014/main" id="{4381369C-822B-4B97-9A82-91CD1CC4A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260600"/>
            <a:ext cx="797401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ABE1815-DCD5-4EFB-BDC3-A0C0CBF55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54000"/>
            <a:ext cx="7772400" cy="1295400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2800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Leaf arrangement</a:t>
            </a: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 a tool for plant ID</a:t>
            </a:r>
            <a:endParaRPr lang="en-US" sz="3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2FCFC1DB-65F4-415B-B881-51F51BE59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447800"/>
            <a:ext cx="28019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u="sng" dirty="0">
                <a:solidFill>
                  <a:srgbClr val="0000CC"/>
                </a:solidFill>
                <a:latin typeface="+mn-lt"/>
                <a:cs typeface="+mn-cs"/>
              </a:rPr>
              <a:t>Leaflets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63B553-3568-457B-B2FC-5D40B2F07D56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311</a:t>
            </a:r>
          </a:p>
        </p:txBody>
      </p:sp>
      <p:pic>
        <p:nvPicPr>
          <p:cNvPr id="123909" name="Picture 6">
            <a:extLst>
              <a:ext uri="{FF2B5EF4-FFF2-40B4-BE49-F238E27FC236}">
                <a16:creationId xmlns:a16="http://schemas.microsoft.com/office/drawing/2014/main" id="{07D3F5D9-D346-4492-8755-920B5A9FE4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006600"/>
            <a:ext cx="846137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1EA47A2A-EEED-4BC5-B4F2-92B73A594B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54000"/>
            <a:ext cx="7772400" cy="1295400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2800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Leaf arrangement</a:t>
            </a: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 a tool for plant ID</a:t>
            </a:r>
            <a:endParaRPr lang="en-US" sz="3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3E86F3E-1AE0-4861-9855-4B5CA2BB4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447800"/>
            <a:ext cx="28019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u="sng" dirty="0">
                <a:solidFill>
                  <a:srgbClr val="0000CC"/>
                </a:solidFill>
                <a:latin typeface="+mn-lt"/>
                <a:cs typeface="+mn-cs"/>
              </a:rPr>
              <a:t>Leaflets</a:t>
            </a:r>
          </a:p>
        </p:txBody>
      </p:sp>
      <p:sp>
        <p:nvSpPr>
          <p:cNvPr id="434182" name="Text Box 6">
            <a:extLst>
              <a:ext uri="{FF2B5EF4-FFF2-40B4-BE49-F238E27FC236}">
                <a16:creationId xmlns:a16="http://schemas.microsoft.com/office/drawing/2014/main" id="{3C0DB733-4023-42ED-B32A-025DD9BCC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181600"/>
            <a:ext cx="7848600" cy="9667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tabLst>
                <a:tab pos="63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tabLst>
                <a:tab pos="63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tabLst>
                <a:tab pos="63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tabLst>
                <a:tab pos="63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tabLst>
                <a:tab pos="63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tabLst>
                <a:tab pos="63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tabLst>
                <a:tab pos="63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tabLst>
                <a:tab pos="63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tabLst>
                <a:tab pos="63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2800" b="1"/>
              <a:t>Leaf or Leaflet?  </a:t>
            </a:r>
          </a:p>
          <a:p>
            <a:pPr>
              <a:buClrTx/>
              <a:buFontTx/>
              <a:buNone/>
            </a:pPr>
            <a:r>
              <a:rPr lang="en-US" altLang="en-US"/>
              <a:t>	A bud is found at the base of a leaf, but not a leaflet.</a:t>
            </a:r>
            <a:endParaRPr lang="en-US" altLang="en-US">
              <a:solidFill>
                <a:srgbClr val="A50021"/>
              </a:solidFill>
            </a:endParaRPr>
          </a:p>
        </p:txBody>
      </p:sp>
      <p:pic>
        <p:nvPicPr>
          <p:cNvPr id="125957" name="Picture 1">
            <a:extLst>
              <a:ext uri="{FF2B5EF4-FFF2-40B4-BE49-F238E27FC236}">
                <a16:creationId xmlns:a16="http://schemas.microsoft.com/office/drawing/2014/main" id="{DC185A07-D18F-4E76-B756-6A943118B5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006600"/>
            <a:ext cx="846137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82" grpId="0" animBg="1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>
            <a:extLst>
              <a:ext uri="{FF2B5EF4-FFF2-40B4-BE49-F238E27FC236}">
                <a16:creationId xmlns:a16="http://schemas.microsoft.com/office/drawing/2014/main" id="{8187FE46-2752-40C3-8B18-47637D8185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49300"/>
            <a:ext cx="8118475" cy="685800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28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Leaf venation</a:t>
            </a: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 a tool for plant ID</a:t>
            </a:r>
            <a:br>
              <a:rPr lang="en-US" b="1" dirty="0"/>
            </a:br>
            <a:endParaRPr lang="en-US" sz="2800" b="1" dirty="0"/>
          </a:p>
        </p:txBody>
      </p:sp>
      <p:grpSp>
        <p:nvGrpSpPr>
          <p:cNvPr id="128003" name="Group 1">
            <a:extLst>
              <a:ext uri="{FF2B5EF4-FFF2-40B4-BE49-F238E27FC236}">
                <a16:creationId xmlns:a16="http://schemas.microsoft.com/office/drawing/2014/main" id="{5F61875D-9E6B-497D-8BDC-6C86F368A86B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447800"/>
            <a:ext cx="7772400" cy="4800600"/>
            <a:chOff x="685800" y="1447800"/>
            <a:chExt cx="7772400" cy="4800600"/>
          </a:xfrm>
        </p:grpSpPr>
        <p:pic>
          <p:nvPicPr>
            <p:cNvPr id="128005" name="Picture 5" descr="VPalmate">
              <a:extLst>
                <a:ext uri="{FF2B5EF4-FFF2-40B4-BE49-F238E27FC236}">
                  <a16:creationId xmlns:a16="http://schemas.microsoft.com/office/drawing/2014/main" id="{ED8B763A-CF24-40DE-8FD4-74C526B93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53000" y="2286000"/>
              <a:ext cx="3306763" cy="3612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006" name="Picture 6" descr="VPinnate">
              <a:extLst>
                <a:ext uri="{FF2B5EF4-FFF2-40B4-BE49-F238E27FC236}">
                  <a16:creationId xmlns:a16="http://schemas.microsoft.com/office/drawing/2014/main" id="{2D8DCB98-8F37-4FFB-A682-4D93AD1D52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2016578"/>
              <a:ext cx="2057400" cy="4231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B9066D-A9DB-4F88-9A24-A861F910E40E}"/>
                </a:ext>
              </a:extLst>
            </p:cNvPr>
            <p:cNvSpPr txBox="1"/>
            <p:nvPr/>
          </p:nvSpPr>
          <p:spPr>
            <a:xfrm>
              <a:off x="685800" y="1447800"/>
              <a:ext cx="777240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tabLst>
                  <a:tab pos="1828800" algn="ctr"/>
                  <a:tab pos="5776913" algn="ctr"/>
                </a:tabLst>
                <a:defRPr/>
              </a:pPr>
              <a:r>
                <a:rPr lang="en-US" dirty="0">
                  <a:cs typeface="+mn-cs"/>
                </a:rPr>
                <a:t>	</a:t>
              </a:r>
              <a:r>
                <a:rPr lang="en-US" sz="3200" b="1" u="sng" dirty="0">
                  <a:solidFill>
                    <a:srgbClr val="3333FF"/>
                  </a:solidFill>
                  <a:latin typeface="+mn-lt"/>
                  <a:cs typeface="+mn-cs"/>
                </a:rPr>
                <a:t>Pinnately veined</a:t>
              </a:r>
              <a:r>
                <a:rPr lang="en-US" sz="3200" b="1" dirty="0">
                  <a:solidFill>
                    <a:srgbClr val="3333FF"/>
                  </a:solidFill>
                  <a:latin typeface="+mn-lt"/>
                  <a:cs typeface="+mn-cs"/>
                </a:rPr>
                <a:t>	</a:t>
              </a:r>
              <a:r>
                <a:rPr lang="en-US" sz="3200" b="1" u="sng" dirty="0">
                  <a:solidFill>
                    <a:srgbClr val="3333FF"/>
                  </a:solidFill>
                  <a:latin typeface="+mn-lt"/>
                  <a:cs typeface="+mn-cs"/>
                </a:rPr>
                <a:t>Palmately veined</a:t>
              </a:r>
              <a:endParaRPr lang="en-US" sz="2800" b="1" u="sng" dirty="0">
                <a:solidFill>
                  <a:srgbClr val="3333FF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F7CFFBA-3E47-44CD-B6E6-59944B7DA333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312</a:t>
            </a:r>
          </a:p>
        </p:txBody>
      </p:sp>
    </p:spTree>
  </p:cSld>
  <p:clrMapOvr>
    <a:masterClrMapping/>
  </p:clrMapOvr>
  <p:transition spd="slow"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DE0FCBC4-FECF-4D53-A6B5-BAE9BA7272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8001000" cy="1143000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2800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Leaf shape</a:t>
            </a: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</a:t>
            </a:r>
            <a:b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 tool for </a:t>
            </a:r>
            <a:b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plant ID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24E028AF-08C0-4C2D-821C-F9F3490FB0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9125" y="1981200"/>
            <a:ext cx="2428875" cy="1524000"/>
          </a:xfrm>
        </p:spPr>
        <p:txBody>
          <a:bodyPr lIns="90488" tIns="44450" rIns="90488" bIns="44450"/>
          <a:lstStyle/>
          <a:p>
            <a:pPr marL="0" indent="0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3600" b="1" u="sng">
                <a:solidFill>
                  <a:srgbClr val="0000CC"/>
                </a:solidFill>
              </a:rPr>
              <a:t>Overall shape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altLang="en-US" sz="2800" u="sng">
              <a:solidFill>
                <a:srgbClr val="A5002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839DDC-F346-4906-8484-62D81024B03F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312</a:t>
            </a:r>
          </a:p>
        </p:txBody>
      </p:sp>
      <p:pic>
        <p:nvPicPr>
          <p:cNvPr id="130053" name="Picture 1">
            <a:extLst>
              <a:ext uri="{FF2B5EF4-FFF2-40B4-BE49-F238E27FC236}">
                <a16:creationId xmlns:a16="http://schemas.microsoft.com/office/drawing/2014/main" id="{A1B51D35-2F3B-4F82-8F78-467723C5CE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685800"/>
            <a:ext cx="6321425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64EAEA3-0AA9-4FA7-80E9-2089F4E5FB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772400" cy="685800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2800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Leaf shape</a:t>
            </a: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 a tool for plant ID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E79DCC8B-F3FD-433E-B50A-7C229BA74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3581400" cy="838200"/>
          </a:xfrm>
        </p:spPr>
        <p:txBody>
          <a:bodyPr lIns="90488" tIns="44450" rIns="90488" bIns="44450"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3600" b="1" u="sng">
                <a:solidFill>
                  <a:srgbClr val="0000CC"/>
                </a:solidFill>
              </a:rPr>
              <a:t>Tip shape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800" u="sng">
              <a:solidFill>
                <a:srgbClr val="0000C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7025C-9F08-43D9-8975-60B4BCD2D28A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313</a:t>
            </a:r>
          </a:p>
        </p:txBody>
      </p:sp>
      <p:pic>
        <p:nvPicPr>
          <p:cNvPr id="132101" name="Picture 1">
            <a:extLst>
              <a:ext uri="{FF2B5EF4-FFF2-40B4-BE49-F238E27FC236}">
                <a16:creationId xmlns:a16="http://schemas.microsoft.com/office/drawing/2014/main" id="{01B29DA0-B993-4B9B-BA46-15085F5769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77724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51C05A5-9271-43FA-8EE7-144ED38EB5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772400" cy="685800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2800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Leaf shape</a:t>
            </a: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 a tool for plant ID</a:t>
            </a: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D6D80E65-183B-4D4E-97F6-FD5FF5B2F1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6900" y="1295400"/>
            <a:ext cx="3581400" cy="762000"/>
          </a:xfrm>
        </p:spPr>
        <p:txBody>
          <a:bodyPr lIns="90488" tIns="44450" rIns="90488" bIns="44450"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3600" b="1" u="sng">
                <a:solidFill>
                  <a:srgbClr val="0000CC"/>
                </a:solidFill>
              </a:rPr>
              <a:t>Base shape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3600" u="sng">
              <a:solidFill>
                <a:srgbClr val="A50021"/>
              </a:solidFill>
            </a:endParaRPr>
          </a:p>
        </p:txBody>
      </p:sp>
      <p:pic>
        <p:nvPicPr>
          <p:cNvPr id="134148" name="Picture 1">
            <a:extLst>
              <a:ext uri="{FF2B5EF4-FFF2-40B4-BE49-F238E27FC236}">
                <a16:creationId xmlns:a16="http://schemas.microsoft.com/office/drawing/2014/main" id="{B2DFDB90-5F2B-431E-B812-6B68B6CEE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77724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8B54EC3-605D-4AEC-8A1D-FF4D9D75E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772400" cy="685800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2800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Leaf shape</a:t>
            </a:r>
            <a:r>
              <a:rPr lang="en-US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, a tool for plant ID</a:t>
            </a: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8D9F31F9-BE21-4292-B30B-7CF181746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3581400" cy="838200"/>
          </a:xfrm>
        </p:spPr>
        <p:txBody>
          <a:bodyPr lIns="90488" tIns="44450" rIns="90488" bIns="44450"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3600" b="1" u="sng">
                <a:solidFill>
                  <a:srgbClr val="0000CC"/>
                </a:solidFill>
              </a:rPr>
              <a:t>Margin shape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3600" u="sng">
              <a:solidFill>
                <a:srgbClr val="A50021"/>
              </a:solidFill>
            </a:endParaRPr>
          </a:p>
        </p:txBody>
      </p:sp>
      <p:pic>
        <p:nvPicPr>
          <p:cNvPr id="136196" name="Picture 1">
            <a:extLst>
              <a:ext uri="{FF2B5EF4-FFF2-40B4-BE49-F238E27FC236}">
                <a16:creationId xmlns:a16="http://schemas.microsoft.com/office/drawing/2014/main" id="{B062D517-8B60-4CEF-AB7E-D3048F2EF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2030413"/>
            <a:ext cx="7334250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004FCE5-9253-4FAF-87EE-061ABFD120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sz="3200" u="sng" dirty="0"/>
              <a:t>Leaf surface texture</a:t>
            </a:r>
            <a:r>
              <a:rPr lang="en-US" sz="2800" dirty="0"/>
              <a:t>, a tool for plant ID</a:t>
            </a:r>
          </a:p>
        </p:txBody>
      </p:sp>
      <p:sp>
        <p:nvSpPr>
          <p:cNvPr id="138243" name="Content Placeholder 8">
            <a:extLst>
              <a:ext uri="{FF2B5EF4-FFF2-40B4-BE49-F238E27FC236}">
                <a16:creationId xmlns:a16="http://schemas.microsoft.com/office/drawing/2014/main" id="{DAA00B51-9A3E-480F-9509-F83D28958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4724400" cy="4648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Ciliate </a:t>
            </a:r>
            <a:r>
              <a:rPr lang="en-US" altLang="en-US"/>
              <a:t>or </a:t>
            </a:r>
            <a:r>
              <a:rPr lang="en-US" altLang="en-US" sz="2800" b="1">
                <a:solidFill>
                  <a:srgbClr val="3333FF"/>
                </a:solidFill>
              </a:rPr>
              <a:t>fringed</a:t>
            </a:r>
            <a:r>
              <a:rPr lang="en-US" altLang="en-US"/>
              <a:t> – hairs along the leaf edge</a:t>
            </a:r>
          </a:p>
          <a:p>
            <a:pPr>
              <a:spcBef>
                <a:spcPts val="24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Glandular </a:t>
            </a:r>
            <a:r>
              <a:rPr lang="en-US" altLang="en-US"/>
              <a:t>– gland bearing hairs</a:t>
            </a:r>
          </a:p>
          <a:p>
            <a:pPr>
              <a:spcBef>
                <a:spcPts val="24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Scabrous</a:t>
            </a:r>
            <a:r>
              <a:rPr lang="en-US" altLang="en-US"/>
              <a:t> – very short hairs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</p:txBody>
      </p:sp>
      <p:pic>
        <p:nvPicPr>
          <p:cNvPr id="10" name="Picture 9" descr="CilateLeaf.jpg">
            <a:extLst>
              <a:ext uri="{FF2B5EF4-FFF2-40B4-BE49-F238E27FC236}">
                <a16:creationId xmlns:a16="http://schemas.microsoft.com/office/drawing/2014/main" id="{8E277046-6F51-45F6-BDCC-59C2187B65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16325"/>
          <a:stretch>
            <a:fillRect/>
          </a:stretch>
        </p:blipFill>
        <p:spPr>
          <a:xfrm>
            <a:off x="5334000" y="1447800"/>
            <a:ext cx="31242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5A7805-19B4-4A76-BFB3-15B905216DEE}"/>
              </a:ext>
            </a:extLst>
          </p:cNvPr>
          <p:cNvSpPr txBox="1"/>
          <p:nvPr/>
        </p:nvSpPr>
        <p:spPr>
          <a:xfrm>
            <a:off x="609600" y="600075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312</a:t>
            </a:r>
          </a:p>
        </p:txBody>
      </p:sp>
    </p:spTree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CA918209-70F0-4219-A749-A64C1CB4A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B80EC6F2-C39D-47E9-A664-CA3F82403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371600"/>
            <a:ext cx="5105400" cy="1752600"/>
          </a:xfrm>
        </p:spPr>
        <p:txBody>
          <a:bodyPr/>
          <a:lstStyle/>
          <a:p>
            <a:pPr algn="ctr"/>
            <a:r>
              <a:rPr lang="en-US" altLang="en-US" sz="2800" b="0">
                <a:latin typeface="Comic Sans MS" panose="030F0702030302020204" pitchFamily="66" charset="0"/>
              </a:rPr>
              <a:t>What questions </a:t>
            </a:r>
            <a:br>
              <a:rPr lang="en-US" altLang="en-US" sz="2800" b="0">
                <a:latin typeface="Comic Sans MS" panose="030F0702030302020204" pitchFamily="66" charset="0"/>
              </a:rPr>
            </a:br>
            <a:r>
              <a:rPr lang="en-US" altLang="en-US" sz="2800" b="0">
                <a:latin typeface="Comic Sans MS" panose="030F0702030302020204" pitchFamily="66" charset="0"/>
              </a:rPr>
              <a:t>do you have about</a:t>
            </a:r>
            <a:br>
              <a:rPr lang="en-US" altLang="en-US" sz="3200" b="0">
                <a:latin typeface="Comic Sans MS" panose="030F0702030302020204" pitchFamily="66" charset="0"/>
              </a:rPr>
            </a:br>
            <a:r>
              <a:rPr lang="en-US" altLang="en-US" sz="3200" u="sng">
                <a:latin typeface="Comic Sans MS" panose="030F0702030302020204" pitchFamily="66" charset="0"/>
              </a:rPr>
              <a:t>identifying trees </a:t>
            </a:r>
            <a:br>
              <a:rPr lang="en-US" altLang="en-US" sz="3200" u="sng">
                <a:latin typeface="Comic Sans MS" panose="030F0702030302020204" pitchFamily="66" charset="0"/>
              </a:rPr>
            </a:br>
            <a:r>
              <a:rPr lang="en-US" altLang="en-US" sz="3200" u="sng">
                <a:latin typeface="Comic Sans MS" panose="030F0702030302020204" pitchFamily="66" charset="0"/>
              </a:rPr>
              <a:t>and shrubs</a:t>
            </a:r>
            <a:r>
              <a:rPr lang="en-US" altLang="en-US">
                <a:latin typeface="Comic Sans MS" panose="030F0702030302020204" pitchFamily="66" charset="0"/>
              </a:rPr>
              <a:t>?</a:t>
            </a:r>
          </a:p>
        </p:txBody>
      </p:sp>
      <p:grpSp>
        <p:nvGrpSpPr>
          <p:cNvPr id="15364" name="Group 1">
            <a:extLst>
              <a:ext uri="{FF2B5EF4-FFF2-40B4-BE49-F238E27FC236}">
                <a16:creationId xmlns:a16="http://schemas.microsoft.com/office/drawing/2014/main" id="{D39E4AC1-0972-4EB4-9F9B-6699150A861E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609600"/>
            <a:ext cx="2386012" cy="5791200"/>
            <a:chOff x="6072187" y="609600"/>
            <a:chExt cx="2386013" cy="5791200"/>
          </a:xfrm>
        </p:grpSpPr>
        <p:pic>
          <p:nvPicPr>
            <p:cNvPr id="15365" name="Picture 3" descr="AMDOUBT">
              <a:extLst>
                <a:ext uri="{FF2B5EF4-FFF2-40B4-BE49-F238E27FC236}">
                  <a16:creationId xmlns:a16="http://schemas.microsoft.com/office/drawing/2014/main" id="{3AA99781-1B99-47B1-9FBB-B0C38831B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187" y="609600"/>
              <a:ext cx="2386013" cy="579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F71226-A737-40AA-B5C2-24F9F54DF39E}"/>
                </a:ext>
              </a:extLst>
            </p:cNvPr>
            <p:cNvSpPr txBox="1"/>
            <p:nvPr/>
          </p:nvSpPr>
          <p:spPr>
            <a:xfrm>
              <a:off x="6324599" y="5791200"/>
              <a:ext cx="1219201" cy="307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  <a:cs typeface="+mn-cs"/>
                </a:rPr>
                <a:t>Microsoft clipart</a:t>
              </a:r>
            </a:p>
          </p:txBody>
        </p:sp>
      </p:grpSp>
    </p:spTree>
  </p:cSld>
  <p:clrMapOvr>
    <a:masterClrMapping/>
  </p:clrMapOvr>
  <p:transition spd="slow">
    <p:wipe dir="d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A8C4812-591D-4617-AC24-ACAD67EC6C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2133600" cy="3581400"/>
          </a:xfrm>
        </p:spPr>
        <p:txBody>
          <a:bodyPr lIns="90488" tIns="44450" rIns="90488" bIns="44450"/>
          <a:lstStyle/>
          <a:p>
            <a:pPr>
              <a:spcBef>
                <a:spcPct val="50000"/>
              </a:spcBef>
              <a:defRPr/>
            </a:pPr>
            <a:r>
              <a:rPr lang="en-US" sz="4800" dirty="0">
                <a:solidFill>
                  <a:srgbClr val="3333FF"/>
                </a:solidFill>
              </a:rPr>
              <a:t>Bud</a:t>
            </a:r>
            <a:br>
              <a:rPr lang="en-US" sz="4800" dirty="0">
                <a:solidFill>
                  <a:srgbClr val="3333FF"/>
                </a:solidFill>
              </a:rPr>
            </a:br>
            <a:r>
              <a:rPr lang="en-US" sz="4800" dirty="0">
                <a:solidFill>
                  <a:srgbClr val="3333FF"/>
                </a:solidFill>
              </a:rPr>
              <a:t>type</a:t>
            </a:r>
            <a:br>
              <a:rPr lang="en-US" sz="4800" dirty="0">
                <a:solidFill>
                  <a:srgbClr val="3333FF"/>
                </a:solidFill>
              </a:rPr>
            </a:br>
            <a:br>
              <a:rPr lang="en-US" sz="1400" dirty="0">
                <a:solidFill>
                  <a:srgbClr val="3333FF"/>
                </a:solidFill>
              </a:rPr>
            </a:br>
            <a:r>
              <a:rPr lang="en-US" sz="2800" dirty="0">
                <a:solidFill>
                  <a:srgbClr val="3333FF"/>
                </a:solidFill>
              </a:rPr>
              <a:t>a tool for</a:t>
            </a:r>
            <a:br>
              <a:rPr lang="en-US" sz="2800" dirty="0">
                <a:solidFill>
                  <a:srgbClr val="3333FF"/>
                </a:solidFill>
              </a:rPr>
            </a:br>
            <a:r>
              <a:rPr lang="en-US" sz="2800" dirty="0">
                <a:solidFill>
                  <a:srgbClr val="3333FF"/>
                </a:solidFill>
              </a:rPr>
              <a:t>plant 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55FE9E-D14E-4A2C-98A4-659B32480F21}"/>
              </a:ext>
            </a:extLst>
          </p:cNvPr>
          <p:cNvSpPr txBox="1"/>
          <p:nvPr/>
        </p:nvSpPr>
        <p:spPr>
          <a:xfrm>
            <a:off x="609600" y="601980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314</a:t>
            </a:r>
          </a:p>
        </p:txBody>
      </p:sp>
      <p:pic>
        <p:nvPicPr>
          <p:cNvPr id="140292" name="Picture 1">
            <a:extLst>
              <a:ext uri="{FF2B5EF4-FFF2-40B4-BE49-F238E27FC236}">
                <a16:creationId xmlns:a16="http://schemas.microsoft.com/office/drawing/2014/main" id="{6E6A470D-EF05-4377-B87E-D55E3F1A5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3550"/>
            <a:ext cx="593725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>
            <a:extLst>
              <a:ext uri="{FF2B5EF4-FFF2-40B4-BE49-F238E27FC236}">
                <a16:creationId xmlns:a16="http://schemas.microsoft.com/office/drawing/2014/main" id="{B002AAF1-F4CC-478A-94FD-49F0AD588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785813"/>
            <a:ext cx="3429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 u="sng" dirty="0">
                <a:solidFill>
                  <a:srgbClr val="0000CC"/>
                </a:solidFill>
                <a:latin typeface="+mn-lt"/>
                <a:cs typeface="+mn-cs"/>
              </a:rPr>
              <a:t>Leaf scar</a:t>
            </a:r>
            <a:r>
              <a:rPr lang="en-US" sz="3600" b="1" i="1" dirty="0">
                <a:solidFill>
                  <a:srgbClr val="0000CC"/>
                </a:solidFill>
                <a:latin typeface="+mn-lt"/>
                <a:cs typeface="+mn-cs"/>
              </a:rPr>
              <a:t>  </a:t>
            </a:r>
            <a:r>
              <a:rPr lang="en-US" sz="3200" dirty="0">
                <a:solidFill>
                  <a:srgbClr val="0000CC"/>
                </a:solidFill>
                <a:latin typeface="+mn-lt"/>
                <a:cs typeface="+mn-cs"/>
              </a:rPr>
              <a:t>and </a:t>
            </a:r>
            <a:r>
              <a:rPr lang="en-US" sz="3600" b="1" i="1" u="sng" dirty="0">
                <a:solidFill>
                  <a:srgbClr val="0000CC"/>
                </a:solidFill>
                <a:latin typeface="+mn-lt"/>
                <a:cs typeface="+mn-cs"/>
              </a:rPr>
              <a:t>bundle scars</a:t>
            </a:r>
            <a:r>
              <a:rPr lang="en-US" sz="2800" dirty="0">
                <a:solidFill>
                  <a:srgbClr val="0000CC"/>
                </a:solidFill>
                <a:latin typeface="+mn-lt"/>
                <a:cs typeface="+mn-cs"/>
              </a:rPr>
              <a:t>, </a:t>
            </a:r>
            <a:br>
              <a:rPr lang="en-US" sz="2800" dirty="0">
                <a:solidFill>
                  <a:srgbClr val="0000CC"/>
                </a:solidFill>
                <a:latin typeface="+mn-lt"/>
                <a:cs typeface="+mn-cs"/>
              </a:rPr>
            </a:br>
            <a:r>
              <a:rPr lang="en-US" sz="2800" dirty="0">
                <a:solidFill>
                  <a:srgbClr val="0000CC"/>
                </a:solidFill>
                <a:latin typeface="+mn-lt"/>
                <a:cs typeface="+mn-cs"/>
              </a:rPr>
              <a:t>tools for plant ID</a:t>
            </a:r>
            <a:endParaRPr lang="en-US" sz="2800" dirty="0">
              <a:solidFill>
                <a:srgbClr val="790015"/>
              </a:solidFill>
              <a:latin typeface="+mn-lt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20A1F8-54E2-48D5-BA23-D1DD706713F5}"/>
              </a:ext>
            </a:extLst>
          </p:cNvPr>
          <p:cNvSpPr txBox="1"/>
          <p:nvPr/>
        </p:nvSpPr>
        <p:spPr>
          <a:xfrm>
            <a:off x="609600" y="601980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314</a:t>
            </a:r>
          </a:p>
        </p:txBody>
      </p:sp>
      <p:pic>
        <p:nvPicPr>
          <p:cNvPr id="142340" name="Picture 1">
            <a:extLst>
              <a:ext uri="{FF2B5EF4-FFF2-40B4-BE49-F238E27FC236}">
                <a16:creationId xmlns:a16="http://schemas.microsoft.com/office/drawing/2014/main" id="{FCDF781B-8D72-4090-B5EA-C49DB5114A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1143000"/>
            <a:ext cx="487680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1417120-73EC-4785-8F8D-63FBC2BCC8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sz="3200" u="sng" dirty="0"/>
              <a:t>Stem surface texture</a:t>
            </a:r>
            <a:r>
              <a:rPr lang="en-US" sz="2800" dirty="0"/>
              <a:t>, a tool for plant ID</a:t>
            </a:r>
          </a:p>
        </p:txBody>
      </p:sp>
      <p:sp>
        <p:nvSpPr>
          <p:cNvPr id="144387" name="Content Placeholder 8">
            <a:extLst>
              <a:ext uri="{FF2B5EF4-FFF2-40B4-BE49-F238E27FC236}">
                <a16:creationId xmlns:a16="http://schemas.microsoft.com/office/drawing/2014/main" id="{9C935988-1F8B-471E-9671-FC98CF094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4724400" cy="46482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Glabrous </a:t>
            </a:r>
            <a:r>
              <a:rPr lang="en-US" altLang="en-US"/>
              <a:t>– smooth</a:t>
            </a:r>
          </a:p>
          <a:p>
            <a:pPr>
              <a:spcBef>
                <a:spcPts val="18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Glaucous</a:t>
            </a:r>
            <a:r>
              <a:rPr lang="en-US" altLang="en-US"/>
              <a:t> –bloom or whitish covering, often waxy</a:t>
            </a:r>
          </a:p>
          <a:p>
            <a:pPr>
              <a:spcBef>
                <a:spcPts val="18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Hirsute</a:t>
            </a:r>
            <a:r>
              <a:rPr lang="en-US" altLang="en-US"/>
              <a:t> – coarse, stiff hairs, rough enough to break the skin</a:t>
            </a:r>
          </a:p>
        </p:txBody>
      </p:sp>
      <p:pic>
        <p:nvPicPr>
          <p:cNvPr id="5" name="Picture 4" descr="RudbeckiaStem-Hirsute.jpg">
            <a:extLst>
              <a:ext uri="{FF2B5EF4-FFF2-40B4-BE49-F238E27FC236}">
                <a16:creationId xmlns:a16="http://schemas.microsoft.com/office/drawing/2014/main" id="{592E0CD3-D806-4004-90A5-2F7EFC10A6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5678" r="16420"/>
          <a:stretch>
            <a:fillRect/>
          </a:stretch>
        </p:blipFill>
        <p:spPr>
          <a:xfrm>
            <a:off x="5638800" y="1447799"/>
            <a:ext cx="2819400" cy="4809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A7A4D-0C08-4AE6-8B6F-3D8C4F695062}"/>
              </a:ext>
            </a:extLst>
          </p:cNvPr>
          <p:cNvSpPr txBox="1"/>
          <p:nvPr/>
        </p:nvSpPr>
        <p:spPr>
          <a:xfrm>
            <a:off x="609600" y="601980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314</a:t>
            </a:r>
          </a:p>
        </p:txBody>
      </p:sp>
    </p:spTree>
  </p:cSld>
  <p:clrMapOvr>
    <a:masterClrMapping/>
  </p:clrMapOvr>
  <p:transition spd="slow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AE3A4D4-93FD-4751-A267-D6DC8C158D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sz="3200" u="sng" dirty="0"/>
              <a:t>Stem surface texture</a:t>
            </a:r>
            <a:r>
              <a:rPr lang="en-US" sz="2800" dirty="0"/>
              <a:t>, a tool for plant ID</a:t>
            </a:r>
          </a:p>
        </p:txBody>
      </p:sp>
      <p:sp>
        <p:nvSpPr>
          <p:cNvPr id="146435" name="Content Placeholder 8">
            <a:extLst>
              <a:ext uri="{FF2B5EF4-FFF2-40B4-BE49-F238E27FC236}">
                <a16:creationId xmlns:a16="http://schemas.microsoft.com/office/drawing/2014/main" id="{D11D4128-ABA2-4557-B9D0-409C768F3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4724400" cy="4648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Pubescent</a:t>
            </a:r>
            <a:r>
              <a:rPr lang="en-US" altLang="en-US"/>
              <a:t> – hairy</a:t>
            </a:r>
          </a:p>
          <a:p>
            <a:pPr>
              <a:spcBef>
                <a:spcPts val="18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Tomentose</a:t>
            </a:r>
            <a:r>
              <a:rPr lang="en-US" altLang="en-US"/>
              <a:t> – short, matted or tangles, soft wooly hairs</a:t>
            </a:r>
          </a:p>
          <a:p>
            <a:endParaRPr lang="en-US" altLang="en-US"/>
          </a:p>
        </p:txBody>
      </p:sp>
      <p:pic>
        <p:nvPicPr>
          <p:cNvPr id="5" name="Picture 4" descr="RudbeckiaStem-Hirsute.jpg">
            <a:extLst>
              <a:ext uri="{FF2B5EF4-FFF2-40B4-BE49-F238E27FC236}">
                <a16:creationId xmlns:a16="http://schemas.microsoft.com/office/drawing/2014/main" id="{75369E38-FE79-4400-995C-13EB4DCDBF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5678" r="16420"/>
          <a:stretch>
            <a:fillRect/>
          </a:stretch>
        </p:blipFill>
        <p:spPr>
          <a:xfrm>
            <a:off x="5638800" y="1447799"/>
            <a:ext cx="2819400" cy="4809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0F25FE-9C33-4EB4-B465-85204D99B036}"/>
              </a:ext>
            </a:extLst>
          </p:cNvPr>
          <p:cNvSpPr txBox="1"/>
          <p:nvPr/>
        </p:nvSpPr>
        <p:spPr>
          <a:xfrm>
            <a:off x="609600" y="601980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314</a:t>
            </a:r>
          </a:p>
        </p:txBody>
      </p:sp>
    </p:spTree>
  </p:cSld>
  <p:clrMapOvr>
    <a:masterClrMapping/>
  </p:clrMapOvr>
  <p:transition spd="slow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3E742E4-D2D6-420C-88E7-3AAD26573C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55600"/>
            <a:ext cx="7772400" cy="1600200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4000" dirty="0">
                <a:solidFill>
                  <a:srgbClr val="3333FF"/>
                </a:solidFill>
              </a:rPr>
              <a:t>Stem pith</a:t>
            </a:r>
            <a:br>
              <a:rPr lang="en-US" sz="3200" dirty="0">
                <a:solidFill>
                  <a:srgbClr val="3333FF"/>
                </a:solidFill>
              </a:rPr>
            </a:br>
            <a:r>
              <a:rPr lang="en-US" sz="2800" dirty="0">
                <a:solidFill>
                  <a:srgbClr val="3333FF"/>
                </a:solidFill>
              </a:rPr>
              <a:t>a tool for plant 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30F39-3C0A-48FE-84D3-7FD958B6A8EA}"/>
              </a:ext>
            </a:extLst>
          </p:cNvPr>
          <p:cNvSpPr txBox="1"/>
          <p:nvPr/>
        </p:nvSpPr>
        <p:spPr>
          <a:xfrm>
            <a:off x="609600" y="601980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315</a:t>
            </a:r>
          </a:p>
        </p:txBody>
      </p:sp>
      <p:pic>
        <p:nvPicPr>
          <p:cNvPr id="148484" name="Picture 1">
            <a:extLst>
              <a:ext uri="{FF2B5EF4-FFF2-40B4-BE49-F238E27FC236}">
                <a16:creationId xmlns:a16="http://schemas.microsoft.com/office/drawing/2014/main" id="{CA2C5862-6294-4C65-9FEC-12AE091C2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933575"/>
            <a:ext cx="750887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51549BE5-21D4-4973-A86B-BB3C15486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87375"/>
            <a:ext cx="7772400" cy="593725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3200" u="sng" dirty="0">
                <a:solidFill>
                  <a:srgbClr val="0000CC"/>
                </a:solidFill>
              </a:rPr>
              <a:t>Simple</a:t>
            </a:r>
            <a:r>
              <a:rPr lang="en-US" sz="3200" dirty="0">
                <a:solidFill>
                  <a:srgbClr val="0000CC"/>
                </a:solidFill>
              </a:rPr>
              <a:t> fruit types</a:t>
            </a: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674DA6AC-87AE-4949-8594-A3910BB02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98600"/>
            <a:ext cx="7772400" cy="4419600"/>
          </a:xfrm>
        </p:spPr>
        <p:txBody>
          <a:bodyPr lIns="90488" tIns="44450" rIns="90488" bIns="44450"/>
          <a:lstStyle/>
          <a:p>
            <a:pPr marL="0" indent="0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r>
              <a:rPr lang="en-US" altLang="en-US" sz="2800" b="1" u="sng"/>
              <a:t>Dry fruits: dehiscent</a:t>
            </a:r>
            <a:r>
              <a:rPr lang="en-US" altLang="en-US" sz="2800" u="sng"/>
              <a:t> </a:t>
            </a:r>
            <a:r>
              <a:rPr lang="en-US" altLang="en-US" u="sng"/>
              <a:t>(splitting open at maturity)</a:t>
            </a:r>
            <a:endParaRPr lang="en-US" altLang="en-US" sz="2800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sz="2000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sz="2000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sz="2000" u="sng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B1CC2-CD87-4E31-982C-EA9E13D08E7B}"/>
              </a:ext>
            </a:extLst>
          </p:cNvPr>
          <p:cNvSpPr txBox="1"/>
          <p:nvPr/>
        </p:nvSpPr>
        <p:spPr>
          <a:xfrm>
            <a:off x="1066800" y="2438400"/>
            <a:ext cx="5638800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6400" indent="-406400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sz="2800" b="1" dirty="0">
                <a:solidFill>
                  <a:srgbClr val="3333FF"/>
                </a:solidFill>
                <a:latin typeface="+mn-lt"/>
                <a:cs typeface="+mn-cs"/>
              </a:rPr>
              <a:t>Capsule</a:t>
            </a:r>
            <a:endParaRPr lang="en-US" dirty="0">
              <a:latin typeface="+mn-lt"/>
              <a:cs typeface="+mn-cs"/>
            </a:endParaRPr>
          </a:p>
          <a:p>
            <a:pPr marL="406400" indent="-406400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sz="2800" b="1" dirty="0">
                <a:solidFill>
                  <a:srgbClr val="3333FF"/>
                </a:solidFill>
                <a:latin typeface="+mn-lt"/>
                <a:cs typeface="+mn-cs"/>
              </a:rPr>
              <a:t>Follicle</a:t>
            </a:r>
            <a:endParaRPr lang="en-US" dirty="0">
              <a:latin typeface="+mn-lt"/>
              <a:cs typeface="+mn-cs"/>
            </a:endParaRPr>
          </a:p>
          <a:p>
            <a:pPr marL="406400" indent="-406400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sz="2800" b="1" dirty="0">
                <a:solidFill>
                  <a:srgbClr val="3333FF"/>
                </a:solidFill>
                <a:latin typeface="+mn-lt"/>
                <a:cs typeface="+mn-cs"/>
              </a:rPr>
              <a:t>Legume (Pod)</a:t>
            </a:r>
            <a:endParaRPr lang="en-US" dirty="0">
              <a:latin typeface="+mn-lt"/>
              <a:cs typeface="+mn-cs"/>
            </a:endParaRPr>
          </a:p>
        </p:txBody>
      </p:sp>
      <p:pic>
        <p:nvPicPr>
          <p:cNvPr id="17" name="Picture 16" descr="Honey_locust_pods_small.jpg">
            <a:extLst>
              <a:ext uri="{FF2B5EF4-FFF2-40B4-BE49-F238E27FC236}">
                <a16:creationId xmlns:a16="http://schemas.microsoft.com/office/drawing/2014/main" id="{506D6D9D-FCF8-4D90-8025-5E7706F126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2182747"/>
            <a:ext cx="2748382" cy="4065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B09993-4D35-4D36-A22A-232648F76FCC}"/>
              </a:ext>
            </a:extLst>
          </p:cNvPr>
          <p:cNvSpPr txBox="1"/>
          <p:nvPr/>
        </p:nvSpPr>
        <p:spPr>
          <a:xfrm>
            <a:off x="609600" y="601980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315</a:t>
            </a:r>
          </a:p>
        </p:txBody>
      </p:sp>
    </p:spTree>
  </p:cSld>
  <p:clrMapOvr>
    <a:masterClrMapping/>
  </p:clrMapOvr>
  <p:transition spd="slow">
    <p:wipe dir="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ED203DDE-EFE7-4E80-BEF3-8394B4319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87375"/>
            <a:ext cx="7772400" cy="593725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3200" u="sng" dirty="0">
                <a:solidFill>
                  <a:srgbClr val="0000CC"/>
                </a:solidFill>
              </a:rPr>
              <a:t>Simple</a:t>
            </a:r>
            <a:r>
              <a:rPr lang="en-US" sz="3200" dirty="0">
                <a:solidFill>
                  <a:srgbClr val="0000CC"/>
                </a:solidFill>
              </a:rPr>
              <a:t> fruit types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558BE208-205D-4564-A99B-2E0F8784B6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498600"/>
            <a:ext cx="8229600" cy="4419600"/>
          </a:xfrm>
        </p:spPr>
        <p:txBody>
          <a:bodyPr lIns="90488" tIns="44450" rIns="90488" bIns="44450"/>
          <a:lstStyle/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r>
              <a:rPr lang="en-US" altLang="en-US" sz="2800" b="1" u="sng"/>
              <a:t>Dry fruits: indehiscent</a:t>
            </a:r>
            <a:r>
              <a:rPr lang="en-US" altLang="en-US" sz="2800" u="sng"/>
              <a:t> </a:t>
            </a:r>
            <a:r>
              <a:rPr lang="en-US" altLang="en-US" u="sng"/>
              <a:t>(not splitting open at maturity)</a:t>
            </a:r>
            <a:endParaRPr lang="en-US" altLang="en-US" sz="2800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sz="2000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sz="2000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sz="2000" u="sng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6F11EC-8BE9-4A14-992C-62657D7F4423}"/>
              </a:ext>
            </a:extLst>
          </p:cNvPr>
          <p:cNvSpPr txBox="1"/>
          <p:nvPr/>
        </p:nvSpPr>
        <p:spPr>
          <a:xfrm>
            <a:off x="609600" y="2438400"/>
            <a:ext cx="7848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6400" indent="-406400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sz="2800" b="1" dirty="0">
                <a:solidFill>
                  <a:srgbClr val="3333FF"/>
                </a:solidFill>
                <a:latin typeface="+mn-lt"/>
                <a:cs typeface="+mn-cs"/>
              </a:rPr>
              <a:t>Samara</a:t>
            </a:r>
            <a:r>
              <a:rPr lang="en-US" dirty="0">
                <a:latin typeface="+mn-lt"/>
                <a:cs typeface="+mn-cs"/>
              </a:rPr>
              <a:t> – Seed with membranous wings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7B84F0-F30B-46D2-A4DB-5EBBFBE2C7C8}"/>
              </a:ext>
            </a:extLst>
          </p:cNvPr>
          <p:cNvSpPr txBox="1"/>
          <p:nvPr/>
        </p:nvSpPr>
        <p:spPr>
          <a:xfrm>
            <a:off x="609600" y="601980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315</a:t>
            </a:r>
          </a:p>
        </p:txBody>
      </p:sp>
      <p:pic>
        <p:nvPicPr>
          <p:cNvPr id="152582" name="Picture 2">
            <a:extLst>
              <a:ext uri="{FF2B5EF4-FFF2-40B4-BE49-F238E27FC236}">
                <a16:creationId xmlns:a16="http://schemas.microsoft.com/office/drawing/2014/main" id="{4C1230D1-B9F1-47E5-8190-FCF314F6A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6750"/>
            <a:ext cx="779145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F54E0FA3-2592-4224-994C-F81BE0D70B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87375"/>
            <a:ext cx="7772400" cy="593725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3200" u="sng" dirty="0">
                <a:solidFill>
                  <a:srgbClr val="0000CC"/>
                </a:solidFill>
              </a:rPr>
              <a:t>Simple</a:t>
            </a:r>
            <a:r>
              <a:rPr lang="en-US" sz="3200" dirty="0">
                <a:solidFill>
                  <a:srgbClr val="0000CC"/>
                </a:solidFill>
              </a:rPr>
              <a:t> fruit types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34B9A5DD-B040-4FF0-A684-661D8C6E85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498600"/>
            <a:ext cx="8229600" cy="4419600"/>
          </a:xfrm>
        </p:spPr>
        <p:txBody>
          <a:bodyPr lIns="90488" tIns="44450" rIns="90488" bIns="44450"/>
          <a:lstStyle/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r>
              <a:rPr lang="en-US" altLang="en-US" sz="2800" b="1" u="sng"/>
              <a:t>Dry fruits: indehiscent</a:t>
            </a:r>
            <a:r>
              <a:rPr lang="en-US" altLang="en-US" sz="2800" u="sng"/>
              <a:t> </a:t>
            </a:r>
            <a:r>
              <a:rPr lang="en-US" altLang="en-US" u="sng"/>
              <a:t>(not splitting open at maturity)</a:t>
            </a:r>
            <a:endParaRPr lang="en-US" altLang="en-US" sz="2800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sz="2000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sz="2000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sz="2000" u="sng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85076B-F6EF-4699-997C-03EC88656F4B}"/>
              </a:ext>
            </a:extLst>
          </p:cNvPr>
          <p:cNvSpPr txBox="1"/>
          <p:nvPr/>
        </p:nvSpPr>
        <p:spPr>
          <a:xfrm>
            <a:off x="1066800" y="2438400"/>
            <a:ext cx="5638800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6400" indent="-406400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sz="2800" b="1" dirty="0" err="1">
                <a:solidFill>
                  <a:srgbClr val="3333FF"/>
                </a:solidFill>
                <a:latin typeface="+mn-lt"/>
                <a:cs typeface="+mn-cs"/>
              </a:rPr>
              <a:t>Achene</a:t>
            </a:r>
            <a:endParaRPr lang="en-US" dirty="0">
              <a:latin typeface="+mn-lt"/>
              <a:cs typeface="+mn-cs"/>
            </a:endParaRPr>
          </a:p>
          <a:p>
            <a:pPr marL="406400" indent="-406400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sz="2800" b="1" dirty="0">
                <a:solidFill>
                  <a:srgbClr val="3333FF"/>
                </a:solidFill>
                <a:latin typeface="+mn-lt"/>
                <a:cs typeface="+mn-cs"/>
              </a:rPr>
              <a:t>Nut</a:t>
            </a:r>
            <a:endParaRPr lang="en-US" dirty="0">
              <a:latin typeface="+mn-lt"/>
              <a:cs typeface="+mn-cs"/>
            </a:endParaRPr>
          </a:p>
          <a:p>
            <a:pPr marL="406400" indent="-406400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sz="2800" b="1" dirty="0" err="1">
                <a:solidFill>
                  <a:srgbClr val="3333FF"/>
                </a:solidFill>
                <a:latin typeface="+mn-lt"/>
                <a:cs typeface="+mn-cs"/>
              </a:rPr>
              <a:t>Nutlet</a:t>
            </a:r>
            <a:endParaRPr lang="en-US" dirty="0">
              <a:latin typeface="+mn-lt"/>
              <a:cs typeface="+mn-cs"/>
            </a:endParaRPr>
          </a:p>
        </p:txBody>
      </p:sp>
      <p:pic>
        <p:nvPicPr>
          <p:cNvPr id="154629" name="Picture 5" descr="Acorn@.JPG">
            <a:extLst>
              <a:ext uri="{FF2B5EF4-FFF2-40B4-BE49-F238E27FC236}">
                <a16:creationId xmlns:a16="http://schemas.microsoft.com/office/drawing/2014/main" id="{A9596F06-1370-474D-B951-3E2CE8CEC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29718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F2D812-FA51-41FF-A626-56BCEC868FF2}"/>
              </a:ext>
            </a:extLst>
          </p:cNvPr>
          <p:cNvSpPr txBox="1"/>
          <p:nvPr/>
        </p:nvSpPr>
        <p:spPr>
          <a:xfrm>
            <a:off x="609600" y="601980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316</a:t>
            </a:r>
          </a:p>
        </p:txBody>
      </p:sp>
    </p:spTree>
  </p:cSld>
  <p:clrMapOvr>
    <a:masterClrMapping/>
  </p:clrMapOvr>
  <p:transition spd="slow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4F1CF946-895A-4A91-931F-1F9118BBB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87375"/>
            <a:ext cx="7772400" cy="593725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3200" u="sng" dirty="0">
                <a:solidFill>
                  <a:srgbClr val="0000CC"/>
                </a:solidFill>
              </a:rPr>
              <a:t>Simple</a:t>
            </a:r>
            <a:r>
              <a:rPr lang="en-US" sz="3200" dirty="0">
                <a:solidFill>
                  <a:srgbClr val="0000CC"/>
                </a:solidFill>
              </a:rPr>
              <a:t> fruit types</a:t>
            </a: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68AE3D66-CA23-48CD-AB55-C805DB916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98600"/>
            <a:ext cx="8229600" cy="4419600"/>
          </a:xfrm>
        </p:spPr>
        <p:txBody>
          <a:bodyPr lIns="90488" tIns="44450" rIns="90488" bIns="44450"/>
          <a:lstStyle/>
          <a:p>
            <a:pPr marL="0" indent="0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r>
              <a:rPr lang="en-US" altLang="en-US" sz="2800" b="1" u="sng"/>
              <a:t>Fleshy fruits</a:t>
            </a:r>
            <a:endParaRPr lang="en-US" altLang="en-US" sz="2800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sz="2000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sz="2000" u="sng"/>
          </a:p>
          <a:p>
            <a:pPr marL="0" indent="0" algn="ctr">
              <a:buFont typeface="Wingdings" panose="05000000000000000000" pitchFamily="2" charset="2"/>
              <a:buNone/>
              <a:tabLst>
                <a:tab pos="512763" algn="ctr"/>
                <a:tab pos="2120900" algn="ctr"/>
                <a:tab pos="3827463" algn="ctr"/>
                <a:tab pos="5483225" algn="ctr"/>
                <a:tab pos="6973888" algn="ctr"/>
              </a:tabLst>
            </a:pPr>
            <a:endParaRPr lang="en-US" altLang="en-US" sz="2000" u="sng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CDD237-C6CD-477D-A016-950F624FD406}"/>
              </a:ext>
            </a:extLst>
          </p:cNvPr>
          <p:cNvSpPr txBox="1"/>
          <p:nvPr/>
        </p:nvSpPr>
        <p:spPr>
          <a:xfrm>
            <a:off x="1066800" y="2438400"/>
            <a:ext cx="4114800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6400" indent="-406400">
              <a:spcBef>
                <a:spcPts val="240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sz="2800" b="1" dirty="0">
                <a:solidFill>
                  <a:srgbClr val="3333FF"/>
                </a:solidFill>
                <a:latin typeface="+mn-lt"/>
                <a:cs typeface="+mn-cs"/>
              </a:rPr>
              <a:t>Berry</a:t>
            </a:r>
            <a:endParaRPr lang="en-US" dirty="0">
              <a:latin typeface="+mn-lt"/>
              <a:cs typeface="+mn-cs"/>
            </a:endParaRPr>
          </a:p>
          <a:p>
            <a:pPr marL="406400" indent="-406400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sz="2800" b="1" dirty="0">
                <a:solidFill>
                  <a:srgbClr val="3333FF"/>
                </a:solidFill>
                <a:latin typeface="+mn-lt"/>
                <a:cs typeface="+mn-cs"/>
              </a:rPr>
              <a:t>Drupe</a:t>
            </a:r>
            <a:endParaRPr lang="en-US" dirty="0">
              <a:latin typeface="+mn-lt"/>
              <a:cs typeface="+mn-cs"/>
            </a:endParaRPr>
          </a:p>
          <a:p>
            <a:pPr marL="406400" indent="-406400">
              <a:spcBef>
                <a:spcPts val="1200"/>
              </a:spcBef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l"/>
              <a:defRPr/>
            </a:pPr>
            <a:r>
              <a:rPr lang="en-US" sz="2800" b="1" dirty="0" err="1">
                <a:solidFill>
                  <a:srgbClr val="3333FF"/>
                </a:solidFill>
                <a:latin typeface="+mn-lt"/>
                <a:cs typeface="+mn-cs"/>
              </a:rPr>
              <a:t>Pome</a:t>
            </a:r>
            <a:endParaRPr lang="en-US" dirty="0">
              <a:latin typeface="+mn-lt"/>
              <a:cs typeface="+mn-cs"/>
            </a:endParaRPr>
          </a:p>
        </p:txBody>
      </p:sp>
      <p:pic>
        <p:nvPicPr>
          <p:cNvPr id="156677" name="Picture 11" descr="Stone1@.JPG">
            <a:extLst>
              <a:ext uri="{FF2B5EF4-FFF2-40B4-BE49-F238E27FC236}">
                <a16:creationId xmlns:a16="http://schemas.microsoft.com/office/drawing/2014/main" id="{836EB5D0-612C-4132-A32E-1AED9EFF6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30480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981E81-BEA9-46C4-B57A-DB6C37CE2E78}"/>
              </a:ext>
            </a:extLst>
          </p:cNvPr>
          <p:cNvSpPr txBox="1"/>
          <p:nvPr/>
        </p:nvSpPr>
        <p:spPr>
          <a:xfrm>
            <a:off x="609600" y="601980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316</a:t>
            </a:r>
          </a:p>
        </p:txBody>
      </p:sp>
    </p:spTree>
  </p:cSld>
  <p:clrMapOvr>
    <a:masterClrMapping/>
  </p:clrMapOvr>
  <p:transition spd="slow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0C9BDED5-1CA0-4575-B564-DEA1948F7A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772400" cy="593725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3200" u="sng" dirty="0">
                <a:solidFill>
                  <a:srgbClr val="0000CC"/>
                </a:solidFill>
              </a:rPr>
              <a:t>Aggregate</a:t>
            </a:r>
            <a:r>
              <a:rPr lang="en-US" sz="3200" dirty="0">
                <a:solidFill>
                  <a:srgbClr val="0000CC"/>
                </a:solidFill>
              </a:rPr>
              <a:t> fruit types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8B9208-9972-47B6-B4AA-FB351529DB87}"/>
              </a:ext>
            </a:extLst>
          </p:cNvPr>
          <p:cNvSpPr txBox="1"/>
          <p:nvPr/>
        </p:nvSpPr>
        <p:spPr>
          <a:xfrm>
            <a:off x="609600" y="1066800"/>
            <a:ext cx="7772400" cy="2616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2400"/>
              </a:spcBef>
              <a:buClr>
                <a:schemeClr val="tx2">
                  <a:lumMod val="50000"/>
                  <a:lumOff val="50000"/>
                </a:schemeClr>
              </a:buClr>
              <a:defRPr/>
            </a:pPr>
            <a:r>
              <a:rPr lang="en-US" b="1" dirty="0">
                <a:latin typeface="+mn-lt"/>
                <a:cs typeface="+mn-cs"/>
              </a:rPr>
              <a:t>Single flower contains many pistils, massing multiple fruit on one receptacle.</a:t>
            </a:r>
            <a:endParaRPr lang="en-US" dirty="0">
              <a:latin typeface="+mn-lt"/>
              <a:cs typeface="+mn-cs"/>
            </a:endParaRPr>
          </a:p>
          <a:p>
            <a:pPr marL="863600" lvl="1" indent="-406400">
              <a:spcBef>
                <a:spcPts val="24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i="1" dirty="0">
                <a:solidFill>
                  <a:srgbClr val="3333FF"/>
                </a:solidFill>
                <a:latin typeface="+mn-lt"/>
                <a:cs typeface="+mn-cs"/>
              </a:rPr>
              <a:t>Liriodendron</a:t>
            </a:r>
            <a:r>
              <a:rPr lang="en-US" i="1" dirty="0">
                <a:latin typeface="+mn-lt"/>
                <a:cs typeface="+mn-cs"/>
              </a:rPr>
              <a:t> </a:t>
            </a:r>
            <a:r>
              <a:rPr lang="en-US" dirty="0">
                <a:latin typeface="+mn-lt"/>
                <a:cs typeface="+mn-cs"/>
              </a:rPr>
              <a:t>(</a:t>
            </a:r>
            <a:r>
              <a:rPr lang="en-US" dirty="0" err="1">
                <a:latin typeface="+mn-lt"/>
                <a:cs typeface="+mn-cs"/>
              </a:rPr>
              <a:t>Tuliptree</a:t>
            </a:r>
            <a:r>
              <a:rPr lang="en-US" dirty="0">
                <a:latin typeface="+mn-lt"/>
                <a:cs typeface="+mn-cs"/>
              </a:rPr>
              <a:t>) – aggregate of samaras</a:t>
            </a:r>
          </a:p>
          <a:p>
            <a:pPr marL="863600" lvl="1" indent="-406400"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i="1" dirty="0" err="1">
                <a:solidFill>
                  <a:srgbClr val="3333FF"/>
                </a:solidFill>
                <a:latin typeface="+mn-lt"/>
                <a:cs typeface="+mn-cs"/>
              </a:rPr>
              <a:t>Maclura</a:t>
            </a:r>
            <a:r>
              <a:rPr lang="en-US" i="1" dirty="0">
                <a:latin typeface="+mn-lt"/>
                <a:cs typeface="+mn-cs"/>
              </a:rPr>
              <a:t> </a:t>
            </a:r>
            <a:r>
              <a:rPr lang="en-US" dirty="0">
                <a:latin typeface="+mn-lt"/>
                <a:cs typeface="+mn-cs"/>
              </a:rPr>
              <a:t>(Osage-Orange) – aggregate of drupes</a:t>
            </a:r>
          </a:p>
          <a:p>
            <a:pPr marL="863600" lvl="1" indent="-406400"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i="1" dirty="0">
                <a:solidFill>
                  <a:srgbClr val="3333FF"/>
                </a:solidFill>
                <a:latin typeface="+mn-lt"/>
                <a:cs typeface="+mn-cs"/>
              </a:rPr>
              <a:t>Magnolia</a:t>
            </a:r>
            <a:r>
              <a:rPr lang="en-US" dirty="0">
                <a:latin typeface="+mn-lt"/>
                <a:cs typeface="+mn-cs"/>
              </a:rPr>
              <a:t> – aggregate of follicles</a:t>
            </a:r>
          </a:p>
          <a:p>
            <a:pPr marL="863600" lvl="1" indent="-406400"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i="1" dirty="0" err="1">
                <a:solidFill>
                  <a:srgbClr val="3333FF"/>
                </a:solidFill>
                <a:latin typeface="+mn-lt"/>
                <a:cs typeface="+mn-cs"/>
              </a:rPr>
              <a:t>Rubus</a:t>
            </a:r>
            <a:r>
              <a:rPr lang="en-US" dirty="0">
                <a:latin typeface="+mn-lt"/>
                <a:cs typeface="+mn-cs"/>
              </a:rPr>
              <a:t> (Raspberry) – aggregate of drupes</a:t>
            </a:r>
          </a:p>
        </p:txBody>
      </p:sp>
      <p:pic>
        <p:nvPicPr>
          <p:cNvPr id="7" name="Picture 6" descr="800px-Osage_orange_1.jpg">
            <a:extLst>
              <a:ext uri="{FF2B5EF4-FFF2-40B4-BE49-F238E27FC236}">
                <a16:creationId xmlns:a16="http://schemas.microsoft.com/office/drawing/2014/main" id="{EC018458-FF0F-4CB3-B0AB-4038CA8A79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3759994"/>
            <a:ext cx="3886200" cy="279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1C7E4-ECF4-477C-B0E4-C6B8C88A2EEA}"/>
              </a:ext>
            </a:extLst>
          </p:cNvPr>
          <p:cNvSpPr txBox="1"/>
          <p:nvPr/>
        </p:nvSpPr>
        <p:spPr>
          <a:xfrm>
            <a:off x="609600" y="601980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316</a:t>
            </a:r>
          </a:p>
        </p:txBody>
      </p:sp>
    </p:spTree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Larch2.jpg">
            <a:extLst>
              <a:ext uri="{FF2B5EF4-FFF2-40B4-BE49-F238E27FC236}">
                <a16:creationId xmlns:a16="http://schemas.microsoft.com/office/drawing/2014/main" id="{497325E4-030A-4E41-9BC0-B1E7B8EA6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DE95FD40-AF7C-490F-A0AC-48BABF3D3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410200"/>
            <a:ext cx="4495800" cy="685800"/>
          </a:xfrm>
          <a:solidFill>
            <a:srgbClr val="FFFFFF">
              <a:alpha val="23922"/>
            </a:srgbClr>
          </a:solidFill>
          <a:ln>
            <a:miter lim="800000"/>
            <a:headEnd/>
            <a:tailEnd/>
          </a:ln>
          <a:effectLst>
            <a:softEdge rad="63500"/>
          </a:effectLst>
        </p:spPr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sz="3600" b="1" dirty="0">
                <a:solidFill>
                  <a:srgbClr val="000066"/>
                </a:solidFill>
              </a:rPr>
              <a:t>Identifying Conifers</a:t>
            </a:r>
            <a:endParaRPr lang="en-US" sz="3600" b="1" i="1" dirty="0">
              <a:solidFill>
                <a:srgbClr val="000066"/>
              </a:solidFill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i="1" dirty="0">
              <a:solidFill>
                <a:schemeClr val="bg1"/>
              </a:solidFill>
              <a:latin typeface="Cooper Black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sz="2800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563BCA8F-80B0-4E86-A604-1097D402F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772400" cy="593725"/>
          </a:xfrm>
        </p:spPr>
        <p:txBody>
          <a:bodyPr lIns="90488" tIns="44450" rIns="90488" bIns="44450"/>
          <a:lstStyle/>
          <a:p>
            <a:pPr>
              <a:defRPr/>
            </a:pPr>
            <a:r>
              <a:rPr lang="en-US" sz="3200" u="sng" dirty="0">
                <a:solidFill>
                  <a:srgbClr val="0000CC"/>
                </a:solidFill>
              </a:rPr>
              <a:t>Multiple</a:t>
            </a:r>
            <a:r>
              <a:rPr lang="en-US" sz="3200" dirty="0">
                <a:solidFill>
                  <a:srgbClr val="0000CC"/>
                </a:solidFill>
              </a:rPr>
              <a:t> fruits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805BCF-1D0F-4490-A15A-72800679C698}"/>
              </a:ext>
            </a:extLst>
          </p:cNvPr>
          <p:cNvSpPr txBox="1"/>
          <p:nvPr/>
        </p:nvSpPr>
        <p:spPr>
          <a:xfrm>
            <a:off x="609600" y="1066800"/>
            <a:ext cx="7772400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2400"/>
              </a:spcBef>
              <a:buClr>
                <a:schemeClr val="tx2">
                  <a:lumMod val="50000"/>
                  <a:lumOff val="50000"/>
                </a:schemeClr>
              </a:buClr>
              <a:defRPr/>
            </a:pPr>
            <a:r>
              <a:rPr lang="en-US" b="1" dirty="0">
                <a:latin typeface="+mn-lt"/>
                <a:cs typeface="+mn-cs"/>
              </a:rPr>
              <a:t>Several flowers more or less united into one mass</a:t>
            </a:r>
            <a:endParaRPr lang="en-US" dirty="0">
              <a:latin typeface="+mn-lt"/>
              <a:cs typeface="+mn-cs"/>
            </a:endParaRPr>
          </a:p>
          <a:p>
            <a:pPr marL="863600" lvl="1" indent="-406400">
              <a:spcBef>
                <a:spcPts val="240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i="1" dirty="0" err="1">
                <a:solidFill>
                  <a:srgbClr val="3333FF"/>
                </a:solidFill>
                <a:latin typeface="+mn-lt"/>
                <a:cs typeface="+mn-cs"/>
              </a:rPr>
              <a:t>Morus</a:t>
            </a:r>
            <a:r>
              <a:rPr lang="en-US" i="1" dirty="0">
                <a:latin typeface="+mn-lt"/>
                <a:cs typeface="+mn-cs"/>
              </a:rPr>
              <a:t> – Mulberry </a:t>
            </a:r>
          </a:p>
          <a:p>
            <a:pPr marL="863600" lvl="1" indent="-406400">
              <a:spcBef>
                <a:spcPts val="0"/>
              </a:spcBef>
              <a:buClr>
                <a:schemeClr val="tx2">
                  <a:lumMod val="50000"/>
                  <a:lumOff val="50000"/>
                </a:schemeClr>
              </a:buClr>
              <a:buFont typeface="Courier New" pitchFamily="49" charset="0"/>
              <a:buChar char="o"/>
              <a:defRPr/>
            </a:pPr>
            <a:r>
              <a:rPr lang="en-US" i="1" dirty="0">
                <a:latin typeface="+mn-lt"/>
                <a:cs typeface="+mn-cs"/>
              </a:rPr>
              <a:t>Pineapple</a:t>
            </a:r>
            <a:endParaRPr lang="en-US" dirty="0">
              <a:latin typeface="+mn-lt"/>
              <a:cs typeface="+mn-cs"/>
            </a:endParaRPr>
          </a:p>
        </p:txBody>
      </p:sp>
      <p:pic>
        <p:nvPicPr>
          <p:cNvPr id="5" name="Picture 4" descr="Mulberry.jpg">
            <a:extLst>
              <a:ext uri="{FF2B5EF4-FFF2-40B4-BE49-F238E27FC236}">
                <a16:creationId xmlns:a16="http://schemas.microsoft.com/office/drawing/2014/main" id="{D95F1D4D-AC3F-4D9F-8011-211270A320D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2425403"/>
            <a:ext cx="4648200" cy="3746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7D0955-9278-4F0C-AC4C-B82633372DC8}"/>
              </a:ext>
            </a:extLst>
          </p:cNvPr>
          <p:cNvSpPr txBox="1"/>
          <p:nvPr/>
        </p:nvSpPr>
        <p:spPr>
          <a:xfrm>
            <a:off x="609600" y="6019800"/>
            <a:ext cx="1219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316</a:t>
            </a:r>
          </a:p>
        </p:txBody>
      </p:sp>
    </p:spTree>
  </p:cSld>
  <p:clrMapOvr>
    <a:masterClrMapping/>
  </p:clrMapOvr>
  <p:transition spd="slow">
    <p:wipe dir="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4">
            <a:extLst>
              <a:ext uri="{FF2B5EF4-FFF2-40B4-BE49-F238E27FC236}">
                <a16:creationId xmlns:a16="http://schemas.microsoft.com/office/drawing/2014/main" id="{14B0167D-96E1-45EB-87C0-C5E91A3AE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2819" name="Rectangle 2">
            <a:extLst>
              <a:ext uri="{FF2B5EF4-FFF2-40B4-BE49-F238E27FC236}">
                <a16:creationId xmlns:a16="http://schemas.microsoft.com/office/drawing/2014/main" id="{493A4BC3-7FCE-4D59-AF88-11BFFEC78D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371600"/>
            <a:ext cx="5105400" cy="1752600"/>
          </a:xfrm>
        </p:spPr>
        <p:txBody>
          <a:bodyPr/>
          <a:lstStyle/>
          <a:p>
            <a:pPr algn="ctr"/>
            <a:r>
              <a:rPr lang="en-US" altLang="en-US" sz="2800" b="0">
                <a:latin typeface="Comic Sans MS" panose="030F0702030302020204" pitchFamily="66" charset="0"/>
              </a:rPr>
              <a:t>What questions </a:t>
            </a:r>
            <a:br>
              <a:rPr lang="en-US" altLang="en-US" sz="2800" b="0">
                <a:latin typeface="Comic Sans MS" panose="030F0702030302020204" pitchFamily="66" charset="0"/>
              </a:rPr>
            </a:br>
            <a:r>
              <a:rPr lang="en-US" altLang="en-US" sz="2800" b="0">
                <a:latin typeface="Comic Sans MS" panose="030F0702030302020204" pitchFamily="66" charset="0"/>
              </a:rPr>
              <a:t>do you have about</a:t>
            </a:r>
            <a:br>
              <a:rPr lang="en-US" altLang="en-US" sz="3200" b="0">
                <a:latin typeface="Comic Sans MS" panose="030F0702030302020204" pitchFamily="66" charset="0"/>
              </a:rPr>
            </a:br>
            <a:r>
              <a:rPr lang="en-US" altLang="en-US" sz="3200" u="sng">
                <a:latin typeface="Comic Sans MS" panose="030F0702030302020204" pitchFamily="66" charset="0"/>
              </a:rPr>
              <a:t>characteristics of broadleaf flowering trees and shrubs</a:t>
            </a:r>
            <a:r>
              <a:rPr lang="en-US" altLang="en-US">
                <a:latin typeface="Comic Sans MS" panose="030F0702030302020204" pitchFamily="66" charset="0"/>
              </a:rPr>
              <a:t>?</a:t>
            </a:r>
          </a:p>
        </p:txBody>
      </p:sp>
      <p:grpSp>
        <p:nvGrpSpPr>
          <p:cNvPr id="162820" name="Group 1">
            <a:extLst>
              <a:ext uri="{FF2B5EF4-FFF2-40B4-BE49-F238E27FC236}">
                <a16:creationId xmlns:a16="http://schemas.microsoft.com/office/drawing/2014/main" id="{FAF99658-007E-473D-8545-49772BD2AAB1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609600"/>
            <a:ext cx="2386012" cy="5791200"/>
            <a:chOff x="6072187" y="609600"/>
            <a:chExt cx="2386013" cy="5791200"/>
          </a:xfrm>
        </p:grpSpPr>
        <p:pic>
          <p:nvPicPr>
            <p:cNvPr id="162821" name="Picture 3" descr="AMDOUBT">
              <a:extLst>
                <a:ext uri="{FF2B5EF4-FFF2-40B4-BE49-F238E27FC236}">
                  <a16:creationId xmlns:a16="http://schemas.microsoft.com/office/drawing/2014/main" id="{7A2270D5-89C6-4327-83B9-231E0ACB0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187" y="609600"/>
              <a:ext cx="2386013" cy="579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2850DB-FEBC-40A0-A47B-DEDEF0636DF1}"/>
                </a:ext>
              </a:extLst>
            </p:cNvPr>
            <p:cNvSpPr txBox="1"/>
            <p:nvPr/>
          </p:nvSpPr>
          <p:spPr>
            <a:xfrm>
              <a:off x="6248399" y="5791200"/>
              <a:ext cx="1219201" cy="307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Arial Narrow" pitchFamily="34" charset="0"/>
                  <a:cs typeface="+mn-cs"/>
                </a:rPr>
                <a:t>Microsoft clipart</a:t>
              </a:r>
            </a:p>
          </p:txBody>
        </p:sp>
      </p:grpSp>
    </p:spTree>
  </p:cSld>
  <p:clrMapOvr>
    <a:masterClrMapping/>
  </p:clrMapOvr>
  <p:transition spd="slow">
    <p:wipe dir="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3EDE5056-5A49-40B2-B90F-8C8464AD1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4307" name="Rectangle 3">
            <a:extLst>
              <a:ext uri="{FF2B5EF4-FFF2-40B4-BE49-F238E27FC236}">
                <a16:creationId xmlns:a16="http://schemas.microsoft.com/office/drawing/2014/main" id="{2A290824-933F-452E-8226-FB0C4ED294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477838"/>
            <a:ext cx="8207375" cy="1393825"/>
          </a:xfrm>
        </p:spPr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en-US" sz="2400" b="0" u="sng" dirty="0"/>
              <a:t>iClicker question</a:t>
            </a:r>
            <a:br>
              <a:rPr lang="en-US" sz="2400" b="0" u="sng" dirty="0"/>
            </a:br>
            <a:r>
              <a:rPr lang="en-US" sz="600" b="0" u="sng" dirty="0"/>
              <a:t> </a:t>
            </a:r>
            <a:br>
              <a:rPr lang="en-US" sz="2400" b="0" u="sng" dirty="0"/>
            </a:br>
            <a:r>
              <a:rPr lang="en-US" sz="2800" dirty="0">
                <a:solidFill>
                  <a:srgbClr val="3333FF"/>
                </a:solidFill>
              </a:rPr>
              <a:t>Which is the type of </a:t>
            </a:r>
            <a:br>
              <a:rPr lang="en-US" sz="2800" dirty="0">
                <a:solidFill>
                  <a:srgbClr val="3333FF"/>
                </a:solidFill>
              </a:rPr>
            </a:br>
            <a:r>
              <a:rPr lang="en-US" sz="2800" u="sng" dirty="0">
                <a:solidFill>
                  <a:srgbClr val="3333FF"/>
                </a:solidFill>
              </a:rPr>
              <a:t>leaf arrangement on stem</a:t>
            </a:r>
            <a:r>
              <a:rPr lang="en-US" sz="2800" dirty="0">
                <a:solidFill>
                  <a:srgbClr val="3333FF"/>
                </a:solidFill>
              </a:rPr>
              <a:t>?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64868" name="Text Box 36">
            <a:extLst>
              <a:ext uri="{FF2B5EF4-FFF2-40B4-BE49-F238E27FC236}">
                <a16:creationId xmlns:a16="http://schemas.microsoft.com/office/drawing/2014/main" id="{4390699D-31AD-4112-9B7C-B10D0FFBE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2455863"/>
            <a:ext cx="28003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a.  Alternate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b.  Opposite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c.  Whorled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d.  Rosette</a:t>
            </a:r>
          </a:p>
        </p:txBody>
      </p:sp>
      <p:pic>
        <p:nvPicPr>
          <p:cNvPr id="6" name="Picture 5" descr="T24-Linden.jpg">
            <a:extLst>
              <a:ext uri="{FF2B5EF4-FFF2-40B4-BE49-F238E27FC236}">
                <a16:creationId xmlns:a16="http://schemas.microsoft.com/office/drawing/2014/main" id="{278989BA-7546-4FAE-908F-30B07DAAF3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2163" y="2112135"/>
            <a:ext cx="3840162" cy="4474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543AC82E-8CAE-4356-B528-D8CD69B96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4307" name="Rectangle 3">
            <a:extLst>
              <a:ext uri="{FF2B5EF4-FFF2-40B4-BE49-F238E27FC236}">
                <a16:creationId xmlns:a16="http://schemas.microsoft.com/office/drawing/2014/main" id="{DDB4680C-1898-4ACA-AF46-9EA6909CFB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477838"/>
            <a:ext cx="8207375" cy="1393825"/>
          </a:xfrm>
        </p:spPr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en-US" sz="2400" b="0" u="sng" dirty="0"/>
              <a:t>iClicker question</a:t>
            </a:r>
            <a:br>
              <a:rPr lang="en-US" sz="2400" b="0" u="sng" dirty="0"/>
            </a:br>
            <a:r>
              <a:rPr lang="en-US" sz="600" b="0" u="sng" dirty="0"/>
              <a:t> </a:t>
            </a:r>
            <a:br>
              <a:rPr lang="en-US" sz="2400" b="0" u="sng" dirty="0"/>
            </a:br>
            <a:r>
              <a:rPr lang="en-US" sz="2800" dirty="0">
                <a:solidFill>
                  <a:srgbClr val="3333FF"/>
                </a:solidFill>
              </a:rPr>
              <a:t>Which is the type of </a:t>
            </a:r>
            <a:br>
              <a:rPr lang="en-US" sz="2800" dirty="0">
                <a:solidFill>
                  <a:srgbClr val="3333FF"/>
                </a:solidFill>
              </a:rPr>
            </a:br>
            <a:r>
              <a:rPr lang="en-US" sz="2800" u="sng" dirty="0">
                <a:solidFill>
                  <a:srgbClr val="3333FF"/>
                </a:solidFill>
              </a:rPr>
              <a:t>leaf arrangement on stem</a:t>
            </a:r>
            <a:r>
              <a:rPr lang="en-US" sz="2800" dirty="0">
                <a:solidFill>
                  <a:srgbClr val="3333FF"/>
                </a:solidFill>
              </a:rPr>
              <a:t>?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66916" name="Text Box 36">
            <a:extLst>
              <a:ext uri="{FF2B5EF4-FFF2-40B4-BE49-F238E27FC236}">
                <a16:creationId xmlns:a16="http://schemas.microsoft.com/office/drawing/2014/main" id="{D0A92D65-BC47-4375-AE0E-4F738E99D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2455863"/>
            <a:ext cx="28003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/>
              <a:t>a.  Alternate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b.  Opposite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c.  Whorled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d.  Rosette</a:t>
            </a:r>
          </a:p>
        </p:txBody>
      </p:sp>
      <p:pic>
        <p:nvPicPr>
          <p:cNvPr id="6" name="Picture 5" descr="T24-Linden.jpg">
            <a:extLst>
              <a:ext uri="{FF2B5EF4-FFF2-40B4-BE49-F238E27FC236}">
                <a16:creationId xmlns:a16="http://schemas.microsoft.com/office/drawing/2014/main" id="{EB3D027D-D79F-42CF-B6D1-E993C09243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2163" y="2112135"/>
            <a:ext cx="3840162" cy="4474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971D0CAD-1A5B-466C-B5F3-7299D2761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4307" name="Rectangle 3">
            <a:extLst>
              <a:ext uri="{FF2B5EF4-FFF2-40B4-BE49-F238E27FC236}">
                <a16:creationId xmlns:a16="http://schemas.microsoft.com/office/drawing/2014/main" id="{B81C1F2B-8E74-4281-8FB6-B9D6CD1C52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477838"/>
            <a:ext cx="8207375" cy="1393825"/>
          </a:xfrm>
        </p:spPr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en-US" sz="2400" b="0" u="sng" dirty="0"/>
              <a:t>Participation question</a:t>
            </a:r>
            <a:br>
              <a:rPr lang="en-US" sz="2400" b="0" u="sng" dirty="0"/>
            </a:br>
            <a:r>
              <a:rPr lang="en-US" sz="600" b="0" u="sng" dirty="0"/>
              <a:t> </a:t>
            </a:r>
            <a:br>
              <a:rPr lang="en-US" sz="2400" b="0" u="sng" dirty="0"/>
            </a:br>
            <a:r>
              <a:rPr lang="en-US" sz="2800" dirty="0">
                <a:solidFill>
                  <a:srgbClr val="3333FF"/>
                </a:solidFill>
              </a:rPr>
              <a:t>Which is the type of </a:t>
            </a:r>
            <a:br>
              <a:rPr lang="en-US" sz="2800" dirty="0">
                <a:solidFill>
                  <a:srgbClr val="3333FF"/>
                </a:solidFill>
              </a:rPr>
            </a:br>
            <a:r>
              <a:rPr lang="en-US" sz="2800" u="sng" dirty="0">
                <a:solidFill>
                  <a:srgbClr val="3333FF"/>
                </a:solidFill>
              </a:rPr>
              <a:t>leaf arrangement on stem</a:t>
            </a:r>
            <a:r>
              <a:rPr lang="en-US" sz="2800" dirty="0">
                <a:solidFill>
                  <a:srgbClr val="3333FF"/>
                </a:solidFill>
              </a:rPr>
              <a:t>?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68964" name="Text Box 36">
            <a:extLst>
              <a:ext uri="{FF2B5EF4-FFF2-40B4-BE49-F238E27FC236}">
                <a16:creationId xmlns:a16="http://schemas.microsoft.com/office/drawing/2014/main" id="{A6FEE69C-384F-441B-8C6F-25E32EFC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2455863"/>
            <a:ext cx="28003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1.  Alternate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2.  Opposite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3.  Whorled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4.  Rosette</a:t>
            </a:r>
          </a:p>
        </p:txBody>
      </p:sp>
      <p:pic>
        <p:nvPicPr>
          <p:cNvPr id="6" name="Picture 5" descr="T24-Linden.jpg">
            <a:extLst>
              <a:ext uri="{FF2B5EF4-FFF2-40B4-BE49-F238E27FC236}">
                <a16:creationId xmlns:a16="http://schemas.microsoft.com/office/drawing/2014/main" id="{E6423880-A502-4850-873F-54BDBF5F75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2163" y="2112135"/>
            <a:ext cx="3840162" cy="4474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1662F4A9-3D07-4D80-8105-E19450C44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4307" name="Rectangle 3">
            <a:extLst>
              <a:ext uri="{FF2B5EF4-FFF2-40B4-BE49-F238E27FC236}">
                <a16:creationId xmlns:a16="http://schemas.microsoft.com/office/drawing/2014/main" id="{53D28CE8-849F-4ED7-93D5-1FFD883E5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477838"/>
            <a:ext cx="8207375" cy="1393825"/>
          </a:xfrm>
        </p:spPr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en-US" sz="2400" b="0" u="sng" dirty="0"/>
              <a:t>Participation question </a:t>
            </a:r>
            <a:br>
              <a:rPr lang="en-US" sz="2400" b="0" u="sng" dirty="0"/>
            </a:br>
            <a:r>
              <a:rPr lang="en-US" sz="600" b="0" u="sng" dirty="0"/>
              <a:t> </a:t>
            </a:r>
            <a:br>
              <a:rPr lang="en-US" sz="2400" b="0" u="sng" dirty="0"/>
            </a:br>
            <a:r>
              <a:rPr lang="en-US" sz="2800" dirty="0">
                <a:solidFill>
                  <a:srgbClr val="3333FF"/>
                </a:solidFill>
              </a:rPr>
              <a:t>Which is the type of </a:t>
            </a:r>
            <a:br>
              <a:rPr lang="en-US" sz="2800" dirty="0">
                <a:solidFill>
                  <a:srgbClr val="3333FF"/>
                </a:solidFill>
              </a:rPr>
            </a:br>
            <a:r>
              <a:rPr lang="en-US" sz="2800" u="sng" dirty="0">
                <a:solidFill>
                  <a:srgbClr val="3333FF"/>
                </a:solidFill>
              </a:rPr>
              <a:t>leaf arrangement on stem</a:t>
            </a:r>
            <a:r>
              <a:rPr lang="en-US" sz="2800" dirty="0">
                <a:solidFill>
                  <a:srgbClr val="3333FF"/>
                </a:solidFill>
              </a:rPr>
              <a:t>?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71012" name="Text Box 36">
            <a:extLst>
              <a:ext uri="{FF2B5EF4-FFF2-40B4-BE49-F238E27FC236}">
                <a16:creationId xmlns:a16="http://schemas.microsoft.com/office/drawing/2014/main" id="{A664C387-808A-4CB0-A9AC-E9BDBBDF3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2455863"/>
            <a:ext cx="28003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/>
              <a:t>1.  Alternate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2.  Opposite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3.  Whorled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4.  Rosette</a:t>
            </a:r>
          </a:p>
        </p:txBody>
      </p:sp>
      <p:pic>
        <p:nvPicPr>
          <p:cNvPr id="6" name="Picture 5" descr="T24-Linden.jpg">
            <a:extLst>
              <a:ext uri="{FF2B5EF4-FFF2-40B4-BE49-F238E27FC236}">
                <a16:creationId xmlns:a16="http://schemas.microsoft.com/office/drawing/2014/main" id="{31ADEB75-C66F-44DE-A1CA-BA8D55F4ED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2163" y="2112135"/>
            <a:ext cx="3840162" cy="4474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FAAF8837-D3FC-4632-BFA4-1AE38CD68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4307" name="Rectangle 3">
            <a:extLst>
              <a:ext uri="{FF2B5EF4-FFF2-40B4-BE49-F238E27FC236}">
                <a16:creationId xmlns:a16="http://schemas.microsoft.com/office/drawing/2014/main" id="{7C116B03-4938-4437-88D8-C308DC3630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609600"/>
            <a:ext cx="8207375" cy="1395413"/>
          </a:xfrm>
        </p:spPr>
        <p:txBody>
          <a:bodyPr/>
          <a:lstStyle/>
          <a:p>
            <a:pPr>
              <a:spcBef>
                <a:spcPts val="1800"/>
              </a:spcBef>
              <a:defRPr/>
            </a:pPr>
            <a:r>
              <a:rPr lang="en-US" sz="2400" b="0" u="sng" dirty="0"/>
              <a:t>iClicker question</a:t>
            </a:r>
            <a:br>
              <a:rPr lang="en-US" sz="2400" b="0" u="sng" dirty="0"/>
            </a:br>
            <a:r>
              <a:rPr lang="en-US" sz="600" b="0" u="sng" dirty="0"/>
              <a:t>   </a:t>
            </a:r>
            <a:br>
              <a:rPr lang="en-US" sz="2800" u="sng" dirty="0"/>
            </a:br>
            <a:br>
              <a:rPr lang="en-US" sz="1400" u="sng" dirty="0"/>
            </a:br>
            <a:r>
              <a:rPr lang="en-US" sz="2800" dirty="0">
                <a:solidFill>
                  <a:srgbClr val="3333FF"/>
                </a:solidFill>
              </a:rPr>
              <a:t>What is the type of </a:t>
            </a:r>
            <a:br>
              <a:rPr lang="en-US" sz="2800" dirty="0">
                <a:solidFill>
                  <a:srgbClr val="3333FF"/>
                </a:solidFill>
              </a:rPr>
            </a:br>
            <a:r>
              <a:rPr lang="en-US" sz="2800" u="sng" dirty="0">
                <a:solidFill>
                  <a:srgbClr val="3333FF"/>
                </a:solidFill>
              </a:rPr>
              <a:t>leaf arrangement on the stem</a:t>
            </a:r>
            <a:r>
              <a:rPr lang="en-US" sz="2800" dirty="0">
                <a:solidFill>
                  <a:srgbClr val="3333FF"/>
                </a:solidFill>
              </a:rPr>
              <a:t>?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73060" name="Text Box 36">
            <a:extLst>
              <a:ext uri="{FF2B5EF4-FFF2-40B4-BE49-F238E27FC236}">
                <a16:creationId xmlns:a16="http://schemas.microsoft.com/office/drawing/2014/main" id="{2D853B2E-6F4D-47EB-8995-DF7C25702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2600325"/>
            <a:ext cx="2800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a.  Alternate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b.  Opposite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c.  Whorled</a:t>
            </a:r>
          </a:p>
        </p:txBody>
      </p:sp>
      <p:pic>
        <p:nvPicPr>
          <p:cNvPr id="6" name="Picture 5" descr="S20-.jpg">
            <a:extLst>
              <a:ext uri="{FF2B5EF4-FFF2-40B4-BE49-F238E27FC236}">
                <a16:creationId xmlns:a16="http://schemas.microsoft.com/office/drawing/2014/main" id="{10CF30FB-6693-4F6E-B5EC-CC95046DE2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9463" y="2324846"/>
            <a:ext cx="3692468" cy="425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2A124C9D-EA31-44CD-B2BF-C8EBE5BEE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4307" name="Rectangle 3">
            <a:extLst>
              <a:ext uri="{FF2B5EF4-FFF2-40B4-BE49-F238E27FC236}">
                <a16:creationId xmlns:a16="http://schemas.microsoft.com/office/drawing/2014/main" id="{283DDDE3-F5B3-4FDA-88EB-E568770A0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609600"/>
            <a:ext cx="8207375" cy="1395413"/>
          </a:xfrm>
        </p:spPr>
        <p:txBody>
          <a:bodyPr/>
          <a:lstStyle/>
          <a:p>
            <a:pPr>
              <a:spcBef>
                <a:spcPts val="1800"/>
              </a:spcBef>
              <a:defRPr/>
            </a:pPr>
            <a:r>
              <a:rPr lang="en-US" sz="2400" b="0" u="sng" dirty="0"/>
              <a:t>iClicker question</a:t>
            </a:r>
            <a:br>
              <a:rPr lang="en-US" sz="2400" b="0" u="sng" dirty="0"/>
            </a:br>
            <a:r>
              <a:rPr lang="en-US" sz="600" b="0" u="sng" dirty="0"/>
              <a:t>   </a:t>
            </a:r>
            <a:br>
              <a:rPr lang="en-US" sz="2800" u="sng" dirty="0"/>
            </a:br>
            <a:br>
              <a:rPr lang="en-US" sz="1400" u="sng" dirty="0"/>
            </a:br>
            <a:r>
              <a:rPr lang="en-US" sz="2800" dirty="0">
                <a:solidFill>
                  <a:srgbClr val="3333FF"/>
                </a:solidFill>
              </a:rPr>
              <a:t>What is the type of </a:t>
            </a:r>
            <a:br>
              <a:rPr lang="en-US" sz="2800" dirty="0">
                <a:solidFill>
                  <a:srgbClr val="3333FF"/>
                </a:solidFill>
              </a:rPr>
            </a:br>
            <a:r>
              <a:rPr lang="en-US" sz="2800" u="sng" dirty="0">
                <a:solidFill>
                  <a:srgbClr val="3333FF"/>
                </a:solidFill>
              </a:rPr>
              <a:t>leaf arrangement on the stem</a:t>
            </a:r>
            <a:r>
              <a:rPr lang="en-US" sz="2800" dirty="0">
                <a:solidFill>
                  <a:srgbClr val="3333FF"/>
                </a:solidFill>
              </a:rPr>
              <a:t>?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74084" name="Text Box 36">
            <a:extLst>
              <a:ext uri="{FF2B5EF4-FFF2-40B4-BE49-F238E27FC236}">
                <a16:creationId xmlns:a16="http://schemas.microsoft.com/office/drawing/2014/main" id="{EBD2283F-BBDA-41FE-8B2C-812B6E890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2600325"/>
            <a:ext cx="2800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a.  Alternate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/>
              <a:t>b.  Opposite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c.  Whorled</a:t>
            </a:r>
          </a:p>
        </p:txBody>
      </p:sp>
      <p:pic>
        <p:nvPicPr>
          <p:cNvPr id="6" name="Picture 5" descr="S20-.jpg">
            <a:extLst>
              <a:ext uri="{FF2B5EF4-FFF2-40B4-BE49-F238E27FC236}">
                <a16:creationId xmlns:a16="http://schemas.microsoft.com/office/drawing/2014/main" id="{82FE5A70-88F6-4549-AAC3-EC06676E6A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9463" y="2324846"/>
            <a:ext cx="3692468" cy="425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4D6B1EDA-DF7F-40B3-B337-C3E23BEB4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4307" name="Rectangle 3">
            <a:extLst>
              <a:ext uri="{FF2B5EF4-FFF2-40B4-BE49-F238E27FC236}">
                <a16:creationId xmlns:a16="http://schemas.microsoft.com/office/drawing/2014/main" id="{85C8D45A-A32F-4F5E-9415-928B1AE5C9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609600"/>
            <a:ext cx="8207375" cy="1395413"/>
          </a:xfrm>
        </p:spPr>
        <p:txBody>
          <a:bodyPr/>
          <a:lstStyle/>
          <a:p>
            <a:pPr>
              <a:spcBef>
                <a:spcPts val="1800"/>
              </a:spcBef>
              <a:defRPr/>
            </a:pPr>
            <a:r>
              <a:rPr lang="en-US" sz="2400" b="0" u="sng" dirty="0"/>
              <a:t>Participation question </a:t>
            </a:r>
            <a:br>
              <a:rPr lang="en-US" sz="2400" b="0" u="sng" dirty="0"/>
            </a:br>
            <a:r>
              <a:rPr lang="en-US" sz="600" b="0" u="sng" dirty="0"/>
              <a:t>   </a:t>
            </a:r>
            <a:br>
              <a:rPr lang="en-US" sz="2800" u="sng" dirty="0"/>
            </a:br>
            <a:br>
              <a:rPr lang="en-US" sz="1400" u="sng" dirty="0"/>
            </a:br>
            <a:r>
              <a:rPr lang="en-US" sz="2800" dirty="0">
                <a:solidFill>
                  <a:srgbClr val="3333FF"/>
                </a:solidFill>
              </a:rPr>
              <a:t>What is the type of </a:t>
            </a:r>
            <a:br>
              <a:rPr lang="en-US" sz="2800" dirty="0">
                <a:solidFill>
                  <a:srgbClr val="3333FF"/>
                </a:solidFill>
              </a:rPr>
            </a:br>
            <a:r>
              <a:rPr lang="en-US" sz="2800" u="sng" dirty="0">
                <a:solidFill>
                  <a:srgbClr val="3333FF"/>
                </a:solidFill>
              </a:rPr>
              <a:t>leaf arrangement on the stem</a:t>
            </a:r>
            <a:r>
              <a:rPr lang="en-US" sz="2800" dirty="0">
                <a:solidFill>
                  <a:srgbClr val="3333FF"/>
                </a:solidFill>
              </a:rPr>
              <a:t>?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75108" name="Text Box 36">
            <a:extLst>
              <a:ext uri="{FF2B5EF4-FFF2-40B4-BE49-F238E27FC236}">
                <a16:creationId xmlns:a16="http://schemas.microsoft.com/office/drawing/2014/main" id="{6FF57289-6C9D-4D2C-8D0D-37FE95280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2600325"/>
            <a:ext cx="2800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1.  Alternate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2.  Opposite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3.  Whorled</a:t>
            </a:r>
          </a:p>
        </p:txBody>
      </p:sp>
      <p:pic>
        <p:nvPicPr>
          <p:cNvPr id="6" name="Picture 5" descr="S20-.jpg">
            <a:extLst>
              <a:ext uri="{FF2B5EF4-FFF2-40B4-BE49-F238E27FC236}">
                <a16:creationId xmlns:a16="http://schemas.microsoft.com/office/drawing/2014/main" id="{49807211-2CB8-4950-BCA6-4C4BC9C569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9463" y="2324846"/>
            <a:ext cx="3692468" cy="425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16931A0D-72CF-4967-A33A-BE89E72DD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4307" name="Rectangle 3">
            <a:extLst>
              <a:ext uri="{FF2B5EF4-FFF2-40B4-BE49-F238E27FC236}">
                <a16:creationId xmlns:a16="http://schemas.microsoft.com/office/drawing/2014/main" id="{CB4B1699-9CD0-49FF-86C8-37F2DD7CE2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609600"/>
            <a:ext cx="8207375" cy="1395413"/>
          </a:xfrm>
        </p:spPr>
        <p:txBody>
          <a:bodyPr/>
          <a:lstStyle/>
          <a:p>
            <a:pPr>
              <a:spcBef>
                <a:spcPts val="1800"/>
              </a:spcBef>
              <a:defRPr/>
            </a:pPr>
            <a:r>
              <a:rPr lang="en-US" sz="2400" b="0" u="sng" dirty="0"/>
              <a:t>Participation question </a:t>
            </a:r>
            <a:br>
              <a:rPr lang="en-US" sz="2400" b="0" u="sng" dirty="0"/>
            </a:br>
            <a:r>
              <a:rPr lang="en-US" sz="600" b="0" u="sng" dirty="0"/>
              <a:t>   </a:t>
            </a:r>
            <a:br>
              <a:rPr lang="en-US" sz="2800" u="sng" dirty="0"/>
            </a:br>
            <a:br>
              <a:rPr lang="en-US" sz="1400" u="sng" dirty="0"/>
            </a:br>
            <a:r>
              <a:rPr lang="en-US" sz="2800" dirty="0">
                <a:solidFill>
                  <a:srgbClr val="3333FF"/>
                </a:solidFill>
              </a:rPr>
              <a:t>What is the type of </a:t>
            </a:r>
            <a:br>
              <a:rPr lang="en-US" sz="2800" dirty="0">
                <a:solidFill>
                  <a:srgbClr val="3333FF"/>
                </a:solidFill>
              </a:rPr>
            </a:br>
            <a:r>
              <a:rPr lang="en-US" sz="2800" u="sng" dirty="0">
                <a:solidFill>
                  <a:srgbClr val="3333FF"/>
                </a:solidFill>
              </a:rPr>
              <a:t>leaf arrangement on the stem</a:t>
            </a:r>
            <a:r>
              <a:rPr lang="en-US" sz="2800" dirty="0">
                <a:solidFill>
                  <a:srgbClr val="3333FF"/>
                </a:solidFill>
              </a:rPr>
              <a:t>?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76132" name="Text Box 36">
            <a:extLst>
              <a:ext uri="{FF2B5EF4-FFF2-40B4-BE49-F238E27FC236}">
                <a16:creationId xmlns:a16="http://schemas.microsoft.com/office/drawing/2014/main" id="{26CB12B0-AE7B-448A-8647-41CF1DB23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2600325"/>
            <a:ext cx="2800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1.  Alternate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/>
              <a:t>2.  Opposite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3.  Whorled</a:t>
            </a:r>
          </a:p>
        </p:txBody>
      </p:sp>
      <p:pic>
        <p:nvPicPr>
          <p:cNvPr id="6" name="Picture 5" descr="S20-.jpg">
            <a:extLst>
              <a:ext uri="{FF2B5EF4-FFF2-40B4-BE49-F238E27FC236}">
                <a16:creationId xmlns:a16="http://schemas.microsoft.com/office/drawing/2014/main" id="{DB80FC35-47A0-4F06-9924-F0051430DE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9463" y="2324846"/>
            <a:ext cx="3692468" cy="425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4">
            <a:extLst>
              <a:ext uri="{FF2B5EF4-FFF2-40B4-BE49-F238E27FC236}">
                <a16:creationId xmlns:a16="http://schemas.microsoft.com/office/drawing/2014/main" id="{78FF19F8-9BB8-4767-8D41-D0016AF40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1313" y="533400"/>
            <a:ext cx="4687887" cy="601980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3600" b="1" u="sng">
                <a:solidFill>
                  <a:srgbClr val="3333FF"/>
                </a:solidFill>
              </a:rPr>
              <a:t>Conifers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2400"/>
              <a:t>Taxonomic division: </a:t>
            </a:r>
            <a:r>
              <a:rPr lang="en-US" altLang="en-US" sz="2400" i="1"/>
              <a:t>Pinophyta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b="1" i="1"/>
              <a:t>cone bearing</a:t>
            </a:r>
          </a:p>
        </p:txBody>
      </p:sp>
      <p:sp>
        <p:nvSpPr>
          <p:cNvPr id="18435" name="Content Placeholder 5">
            <a:extLst>
              <a:ext uri="{FF2B5EF4-FFF2-40B4-BE49-F238E27FC236}">
                <a16:creationId xmlns:a16="http://schemas.microsoft.com/office/drawing/2014/main" id="{9062D2B2-53E7-41BE-BB96-C4216D527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450" y="1371600"/>
            <a:ext cx="3581400" cy="388620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2400"/>
              <a:t>Arborvitae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2400"/>
              <a:t>Douglas-fir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2400"/>
              <a:t>Fir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2400"/>
              <a:t>Junipers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2400"/>
              <a:t>Larch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2400"/>
              <a:t>Pines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2400"/>
              <a:t>Spruce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2400"/>
              <a:t>Yews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1EC46-ACA1-452A-BAD6-E346BEE82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04544"/>
            <a:ext cx="3320784" cy="3886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50C3E546-4C3B-416A-B920-1F5361FA1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4307" name="Rectangle 3">
            <a:extLst>
              <a:ext uri="{FF2B5EF4-FFF2-40B4-BE49-F238E27FC236}">
                <a16:creationId xmlns:a16="http://schemas.microsoft.com/office/drawing/2014/main" id="{45A5CBC7-AB03-4199-B8C3-D8BA24A74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609600"/>
            <a:ext cx="8207375" cy="1395413"/>
          </a:xfrm>
        </p:spPr>
        <p:txBody>
          <a:bodyPr/>
          <a:lstStyle/>
          <a:p>
            <a:pPr>
              <a:spcBef>
                <a:spcPts val="2400"/>
              </a:spcBef>
              <a:defRPr/>
            </a:pPr>
            <a:r>
              <a:rPr lang="en-US" sz="2400" b="0" u="sng" dirty="0"/>
              <a:t>iClicker question</a:t>
            </a:r>
            <a:br>
              <a:rPr lang="en-US" sz="2400" u="sng" dirty="0"/>
            </a:br>
            <a:r>
              <a:rPr lang="en-US" sz="600" b="0" u="sng" dirty="0"/>
              <a:t> </a:t>
            </a:r>
            <a:br>
              <a:rPr lang="en-US" sz="2400" b="0" u="sng" dirty="0"/>
            </a:br>
            <a:br>
              <a:rPr lang="en-US" sz="1200" b="0" u="sng" dirty="0"/>
            </a:br>
            <a:r>
              <a:rPr lang="en-US" sz="2800" dirty="0">
                <a:solidFill>
                  <a:srgbClr val="3333FF"/>
                </a:solidFill>
              </a:rPr>
              <a:t>What is the type of </a:t>
            </a:r>
            <a:br>
              <a:rPr lang="en-US" sz="2800" dirty="0">
                <a:solidFill>
                  <a:srgbClr val="3333FF"/>
                </a:solidFill>
              </a:rPr>
            </a:br>
            <a:r>
              <a:rPr lang="en-US" sz="2800" u="sng" dirty="0">
                <a:solidFill>
                  <a:srgbClr val="3333FF"/>
                </a:solidFill>
              </a:rPr>
              <a:t>leaflet arrangement on the petiole</a:t>
            </a:r>
            <a:r>
              <a:rPr lang="en-US" sz="2800" dirty="0">
                <a:solidFill>
                  <a:srgbClr val="3333FF"/>
                </a:solidFill>
              </a:rPr>
              <a:t>?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77156" name="Text Box 36">
            <a:extLst>
              <a:ext uri="{FF2B5EF4-FFF2-40B4-BE49-F238E27FC236}">
                <a16:creationId xmlns:a16="http://schemas.microsoft.com/office/drawing/2014/main" id="{2A299D35-D14E-454A-A5FA-A6C18DD81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2593975"/>
            <a:ext cx="39766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a.  Simple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b.  Pinnately compound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c.  Palmately compound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d.  Doubly compound</a:t>
            </a:r>
          </a:p>
        </p:txBody>
      </p:sp>
      <p:pic>
        <p:nvPicPr>
          <p:cNvPr id="6" name="Picture 5" descr="T43-Ash.jpg">
            <a:extLst>
              <a:ext uri="{FF2B5EF4-FFF2-40B4-BE49-F238E27FC236}">
                <a16:creationId xmlns:a16="http://schemas.microsoft.com/office/drawing/2014/main" id="{94D7D63B-EA88-40F4-AD83-9300EA2C32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9775" y="2310070"/>
            <a:ext cx="3601925" cy="3164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0D72AFE0-EFD9-4176-B812-B26C760D7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4307" name="Rectangle 3">
            <a:extLst>
              <a:ext uri="{FF2B5EF4-FFF2-40B4-BE49-F238E27FC236}">
                <a16:creationId xmlns:a16="http://schemas.microsoft.com/office/drawing/2014/main" id="{8F694C5D-F413-4114-8A76-31AE89E24A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609600"/>
            <a:ext cx="8207375" cy="1395413"/>
          </a:xfrm>
        </p:spPr>
        <p:txBody>
          <a:bodyPr/>
          <a:lstStyle/>
          <a:p>
            <a:pPr>
              <a:spcBef>
                <a:spcPts val="2400"/>
              </a:spcBef>
              <a:defRPr/>
            </a:pPr>
            <a:r>
              <a:rPr lang="en-US" sz="2400" b="0" u="sng" dirty="0"/>
              <a:t>iClicker question</a:t>
            </a:r>
            <a:br>
              <a:rPr lang="en-US" sz="2400" u="sng" dirty="0"/>
            </a:br>
            <a:r>
              <a:rPr lang="en-US" sz="600" b="0" u="sng" dirty="0"/>
              <a:t> </a:t>
            </a:r>
            <a:br>
              <a:rPr lang="en-US" sz="2400" b="0" u="sng" dirty="0"/>
            </a:br>
            <a:br>
              <a:rPr lang="en-US" sz="1200" b="0" u="sng" dirty="0"/>
            </a:br>
            <a:r>
              <a:rPr lang="en-US" sz="2800" dirty="0">
                <a:solidFill>
                  <a:srgbClr val="3333FF"/>
                </a:solidFill>
              </a:rPr>
              <a:t>What is the type of </a:t>
            </a:r>
            <a:br>
              <a:rPr lang="en-US" sz="2800" dirty="0">
                <a:solidFill>
                  <a:srgbClr val="3333FF"/>
                </a:solidFill>
              </a:rPr>
            </a:br>
            <a:r>
              <a:rPr lang="en-US" sz="2800" u="sng" dirty="0">
                <a:solidFill>
                  <a:srgbClr val="3333FF"/>
                </a:solidFill>
              </a:rPr>
              <a:t>leaflet arrangement on the petiole</a:t>
            </a:r>
            <a:r>
              <a:rPr lang="en-US" sz="2800" dirty="0">
                <a:solidFill>
                  <a:srgbClr val="3333FF"/>
                </a:solidFill>
              </a:rPr>
              <a:t>?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78180" name="Text Box 36">
            <a:extLst>
              <a:ext uri="{FF2B5EF4-FFF2-40B4-BE49-F238E27FC236}">
                <a16:creationId xmlns:a16="http://schemas.microsoft.com/office/drawing/2014/main" id="{66AA6756-1D03-44A8-BEF0-C6C22D7F7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2593975"/>
            <a:ext cx="39766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a.  Simple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/>
              <a:t>b.  Pinnately compound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c.  Palmately compound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d.  Doubly compound</a:t>
            </a:r>
          </a:p>
        </p:txBody>
      </p:sp>
      <p:pic>
        <p:nvPicPr>
          <p:cNvPr id="6" name="Picture 5" descr="T43-Ash.jpg">
            <a:extLst>
              <a:ext uri="{FF2B5EF4-FFF2-40B4-BE49-F238E27FC236}">
                <a16:creationId xmlns:a16="http://schemas.microsoft.com/office/drawing/2014/main" id="{86E2C9E7-7A3A-49D3-B5D6-667FFA4958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9775" y="2310070"/>
            <a:ext cx="3601925" cy="3164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AEBCA6C2-D4FC-4397-A7E0-0653532E6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4307" name="Rectangle 3">
            <a:extLst>
              <a:ext uri="{FF2B5EF4-FFF2-40B4-BE49-F238E27FC236}">
                <a16:creationId xmlns:a16="http://schemas.microsoft.com/office/drawing/2014/main" id="{1C7E0974-B632-4B4D-A2D9-50654E0D7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609600"/>
            <a:ext cx="8207375" cy="1395413"/>
          </a:xfrm>
        </p:spPr>
        <p:txBody>
          <a:bodyPr/>
          <a:lstStyle/>
          <a:p>
            <a:pPr>
              <a:spcBef>
                <a:spcPts val="2400"/>
              </a:spcBef>
              <a:defRPr/>
            </a:pPr>
            <a:r>
              <a:rPr lang="en-US" sz="2400" b="0" u="sng" dirty="0"/>
              <a:t>Participation question </a:t>
            </a:r>
            <a:br>
              <a:rPr lang="en-US" sz="2400" u="sng" dirty="0"/>
            </a:br>
            <a:r>
              <a:rPr lang="en-US" sz="600" b="0" u="sng" dirty="0"/>
              <a:t> </a:t>
            </a:r>
            <a:br>
              <a:rPr lang="en-US" sz="2400" b="0" u="sng" dirty="0"/>
            </a:br>
            <a:br>
              <a:rPr lang="en-US" sz="1200" b="0" u="sng" dirty="0"/>
            </a:br>
            <a:r>
              <a:rPr lang="en-US" sz="2800" dirty="0">
                <a:solidFill>
                  <a:srgbClr val="3333FF"/>
                </a:solidFill>
              </a:rPr>
              <a:t>What is the type of </a:t>
            </a:r>
            <a:br>
              <a:rPr lang="en-US" sz="2800" dirty="0">
                <a:solidFill>
                  <a:srgbClr val="3333FF"/>
                </a:solidFill>
              </a:rPr>
            </a:br>
            <a:r>
              <a:rPr lang="en-US" sz="2800" u="sng" dirty="0">
                <a:solidFill>
                  <a:srgbClr val="3333FF"/>
                </a:solidFill>
              </a:rPr>
              <a:t>leaflet arrangement on the petiole</a:t>
            </a:r>
            <a:r>
              <a:rPr lang="en-US" sz="2800" dirty="0">
                <a:solidFill>
                  <a:srgbClr val="3333FF"/>
                </a:solidFill>
              </a:rPr>
              <a:t>?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79204" name="Text Box 36">
            <a:extLst>
              <a:ext uri="{FF2B5EF4-FFF2-40B4-BE49-F238E27FC236}">
                <a16:creationId xmlns:a16="http://schemas.microsoft.com/office/drawing/2014/main" id="{8DD56897-4D64-4695-B497-AC2C3C5DE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2593975"/>
            <a:ext cx="39766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1.  Simple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2.  Pinnately compound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3.  Palmately compound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4.  Doubly compound</a:t>
            </a:r>
          </a:p>
        </p:txBody>
      </p:sp>
      <p:pic>
        <p:nvPicPr>
          <p:cNvPr id="6" name="Picture 5" descr="T43-Ash.jpg">
            <a:extLst>
              <a:ext uri="{FF2B5EF4-FFF2-40B4-BE49-F238E27FC236}">
                <a16:creationId xmlns:a16="http://schemas.microsoft.com/office/drawing/2014/main" id="{0E154B36-C8A1-42A0-BBF4-BB9D6D54619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9775" y="2310070"/>
            <a:ext cx="3601925" cy="3164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D5AF6D7-E68F-4273-9500-80D0E5AA6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4307" name="Rectangle 3">
            <a:extLst>
              <a:ext uri="{FF2B5EF4-FFF2-40B4-BE49-F238E27FC236}">
                <a16:creationId xmlns:a16="http://schemas.microsoft.com/office/drawing/2014/main" id="{2A97A131-B0E1-4046-AB24-6BAAD42322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609600"/>
            <a:ext cx="8207375" cy="1395413"/>
          </a:xfrm>
        </p:spPr>
        <p:txBody>
          <a:bodyPr/>
          <a:lstStyle/>
          <a:p>
            <a:pPr>
              <a:spcBef>
                <a:spcPts val="2400"/>
              </a:spcBef>
              <a:defRPr/>
            </a:pPr>
            <a:r>
              <a:rPr lang="en-US" sz="2400" b="0" u="sng" dirty="0"/>
              <a:t>Participation question </a:t>
            </a:r>
            <a:br>
              <a:rPr lang="en-US" sz="2400" u="sng" dirty="0"/>
            </a:br>
            <a:r>
              <a:rPr lang="en-US" sz="600" b="0" u="sng" dirty="0"/>
              <a:t> </a:t>
            </a:r>
            <a:br>
              <a:rPr lang="en-US" sz="2400" b="0" u="sng" dirty="0"/>
            </a:br>
            <a:br>
              <a:rPr lang="en-US" sz="1200" b="0" u="sng" dirty="0"/>
            </a:br>
            <a:r>
              <a:rPr lang="en-US" sz="2800" dirty="0">
                <a:solidFill>
                  <a:srgbClr val="3333FF"/>
                </a:solidFill>
              </a:rPr>
              <a:t>What is the type of </a:t>
            </a:r>
            <a:br>
              <a:rPr lang="en-US" sz="2800" dirty="0">
                <a:solidFill>
                  <a:srgbClr val="3333FF"/>
                </a:solidFill>
              </a:rPr>
            </a:br>
            <a:r>
              <a:rPr lang="en-US" sz="2800" u="sng" dirty="0">
                <a:solidFill>
                  <a:srgbClr val="3333FF"/>
                </a:solidFill>
              </a:rPr>
              <a:t>leaflet arrangement on the petiole</a:t>
            </a:r>
            <a:r>
              <a:rPr lang="en-US" sz="2800" dirty="0">
                <a:solidFill>
                  <a:srgbClr val="3333FF"/>
                </a:solidFill>
              </a:rPr>
              <a:t>?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80228" name="Text Box 36">
            <a:extLst>
              <a:ext uri="{FF2B5EF4-FFF2-40B4-BE49-F238E27FC236}">
                <a16:creationId xmlns:a16="http://schemas.microsoft.com/office/drawing/2014/main" id="{BE0EB90B-5886-40C2-B712-0D6BCC385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2593975"/>
            <a:ext cx="39766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9696"/>
              </a:buClr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1.  Simple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/>
              <a:t>2.  Pinnately compound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3.  Palmately compound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4.  Doubly compound</a:t>
            </a:r>
          </a:p>
        </p:txBody>
      </p:sp>
      <p:pic>
        <p:nvPicPr>
          <p:cNvPr id="6" name="Picture 5" descr="T43-Ash.jpg">
            <a:extLst>
              <a:ext uri="{FF2B5EF4-FFF2-40B4-BE49-F238E27FC236}">
                <a16:creationId xmlns:a16="http://schemas.microsoft.com/office/drawing/2014/main" id="{5FC3A5FD-F234-445A-8AE9-DE854D41DA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9775" y="2310070"/>
            <a:ext cx="3601925" cy="3164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C66D9-A39D-4CD8-B341-19EF07AF1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Online Tree Identification Keys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62636-F569-4119-958B-44758F6FC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  <a:defRPr/>
            </a:pPr>
            <a:r>
              <a:rPr lang="en-US" sz="2800" b="1" i="1" dirty="0">
                <a:solidFill>
                  <a:srgbClr val="006600"/>
                </a:solidFill>
              </a:rPr>
              <a:t>Key to Identifying Common Colorado Landscape Trees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dirty="0"/>
              <a:t>Colorado Master Gardener Program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u="sng" dirty="0">
                <a:solidFill>
                  <a:srgbClr val="3333FF"/>
                </a:solidFill>
              </a:rPr>
              <a:t>http://www.cmg.colostate.edu/TreeID/156.html</a:t>
            </a:r>
            <a:endParaRPr lang="en-US" u="sng" dirty="0"/>
          </a:p>
          <a:p>
            <a:pPr>
              <a:defRPr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u="sng" dirty="0">
              <a:solidFill>
                <a:srgbClr val="3333FF"/>
              </a:solidFill>
            </a:endParaRPr>
          </a:p>
        </p:txBody>
      </p:sp>
      <p:pic>
        <p:nvPicPr>
          <p:cNvPr id="181252" name="Picture 3" descr="ElPaso.JPG">
            <a:extLst>
              <a:ext uri="{FF2B5EF4-FFF2-40B4-BE49-F238E27FC236}">
                <a16:creationId xmlns:a16="http://schemas.microsoft.com/office/drawing/2014/main" id="{61F2BB93-0E8C-4584-A948-D575038C5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"/>
          <a:stretch>
            <a:fillRect/>
          </a:stretch>
        </p:blipFill>
        <p:spPr bwMode="auto">
          <a:xfrm>
            <a:off x="4267200" y="3794125"/>
            <a:ext cx="356235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5EE7-293C-45CF-91FC-F5AC5C7E5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Key to broadleaf trees</a:t>
            </a:r>
          </a:p>
        </p:txBody>
      </p:sp>
      <p:sp>
        <p:nvSpPr>
          <p:cNvPr id="182275" name="Content Placeholder 2">
            <a:extLst>
              <a:ext uri="{FF2B5EF4-FFF2-40B4-BE49-F238E27FC236}">
                <a16:creationId xmlns:a16="http://schemas.microsoft.com/office/drawing/2014/main" id="{660CAA3B-B055-40D3-B3EA-3B65738D3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/>
              <a:t>A.	Leaves opposite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b="1"/>
              <a:t>B.	Leave alternate</a:t>
            </a:r>
          </a:p>
        </p:txBody>
      </p:sp>
      <p:pic>
        <p:nvPicPr>
          <p:cNvPr id="5" name="Picture 4" descr="Maple.jpg">
            <a:extLst>
              <a:ext uri="{FF2B5EF4-FFF2-40B4-BE49-F238E27FC236}">
                <a16:creationId xmlns:a16="http://schemas.microsoft.com/office/drawing/2014/main" id="{612774B5-6F0D-4DC5-BD6E-11EC746877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7686" y="1470025"/>
            <a:ext cx="3804639" cy="397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F3882-1A70-41AE-A97C-4DE51EE1C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Key to broadleaf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E93AA-56C7-4178-9C91-066E3B587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b="1" dirty="0"/>
              <a:t>A.	Leaves opposite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B.	Leave alternate</a:t>
            </a:r>
          </a:p>
        </p:txBody>
      </p:sp>
      <p:pic>
        <p:nvPicPr>
          <p:cNvPr id="5" name="Picture 4" descr="Maple.jpg">
            <a:extLst>
              <a:ext uri="{FF2B5EF4-FFF2-40B4-BE49-F238E27FC236}">
                <a16:creationId xmlns:a16="http://schemas.microsoft.com/office/drawing/2014/main" id="{8FCF5761-A458-4168-A083-2440688A72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7686" y="1470025"/>
            <a:ext cx="3804639" cy="397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9BE60-374D-4ECE-8189-86043B38C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Key to broadleaf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FE301-181A-4875-9E52-C1DA55F7E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	Leaves opposite</a:t>
            </a:r>
          </a:p>
          <a:p>
            <a:pPr lvl="1">
              <a:spcBef>
                <a:spcPts val="1800"/>
              </a:spcBef>
              <a:buFont typeface="Wingdings" panose="05000000000000000000" pitchFamily="2" charset="2"/>
              <a:buNone/>
              <a:defRPr/>
            </a:pPr>
            <a:r>
              <a:rPr lang="en-US" b="1" dirty="0"/>
              <a:t>1.	Leaves simple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b="1" dirty="0"/>
              <a:t>2.	Leaves compound</a:t>
            </a:r>
          </a:p>
        </p:txBody>
      </p:sp>
      <p:pic>
        <p:nvPicPr>
          <p:cNvPr id="5" name="Picture 4" descr="Maple.jpg">
            <a:extLst>
              <a:ext uri="{FF2B5EF4-FFF2-40B4-BE49-F238E27FC236}">
                <a16:creationId xmlns:a16="http://schemas.microsoft.com/office/drawing/2014/main" id="{D96A2F91-B552-44FB-AB6D-BA3DC38365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7686" y="1470025"/>
            <a:ext cx="3804639" cy="397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1C31-C400-426E-B8AB-BCBDE4F8C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Key to broadleaf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C449B-400C-45A8-9742-E0803BA50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	Leaves opposite</a:t>
            </a:r>
          </a:p>
          <a:p>
            <a:pPr lvl="1">
              <a:spcBef>
                <a:spcPts val="1800"/>
              </a:spcBef>
              <a:buFont typeface="Wingdings" panose="05000000000000000000" pitchFamily="2" charset="2"/>
              <a:buNone/>
              <a:defRPr/>
            </a:pPr>
            <a:r>
              <a:rPr lang="en-US" b="1" dirty="0"/>
              <a:t>1.	Leaves simple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	Leaves compound</a:t>
            </a:r>
          </a:p>
        </p:txBody>
      </p:sp>
      <p:pic>
        <p:nvPicPr>
          <p:cNvPr id="5" name="Picture 4" descr="Maple.jpg">
            <a:extLst>
              <a:ext uri="{FF2B5EF4-FFF2-40B4-BE49-F238E27FC236}">
                <a16:creationId xmlns:a16="http://schemas.microsoft.com/office/drawing/2014/main" id="{61D6E9C4-A7F1-4CB0-A650-905DEAABB0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7686" y="1470025"/>
            <a:ext cx="3804639" cy="397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7420C-21D8-41F6-81AE-E0BE6870B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	Leaves opposite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	Leaves simple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None/>
              <a:defRPr/>
            </a:pPr>
            <a:r>
              <a:rPr lang="en-US" b="1" dirty="0"/>
              <a:t>a)	Leaves lobed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US" b="1" dirty="0"/>
              <a:t>b)	Leaves unlobed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E382F-5251-46FA-9EEE-677D44A7C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Key to broadleaf trees</a:t>
            </a:r>
          </a:p>
        </p:txBody>
      </p:sp>
      <p:pic>
        <p:nvPicPr>
          <p:cNvPr id="4" name="Picture 3" descr="Maple.jpg">
            <a:extLst>
              <a:ext uri="{FF2B5EF4-FFF2-40B4-BE49-F238E27FC236}">
                <a16:creationId xmlns:a16="http://schemas.microsoft.com/office/drawing/2014/main" id="{4DC92A7B-BB00-42A6-B892-F820BF7D8A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7686" y="1470025"/>
            <a:ext cx="3804639" cy="397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Data\Microsoft\Templates\Blank Presentation.pot</Template>
  <TotalTime>3501</TotalTime>
  <Words>2671</Words>
  <Application>Microsoft Office PowerPoint</Application>
  <PresentationFormat>On-screen Show (4:3)</PresentationFormat>
  <Paragraphs>832</Paragraphs>
  <Slides>112</Slides>
  <Notes>96</Notes>
  <HiddenSlides>6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4" baseType="lpstr">
      <vt:lpstr>Times New Roman</vt:lpstr>
      <vt:lpstr>Arial</vt:lpstr>
      <vt:lpstr>Arial Rounded MT Bold</vt:lpstr>
      <vt:lpstr>Wingdings</vt:lpstr>
      <vt:lpstr>Courier New</vt:lpstr>
      <vt:lpstr>Comic Sans MS</vt:lpstr>
      <vt:lpstr>Arial Narrow</vt:lpstr>
      <vt:lpstr>Cooper Black</vt:lpstr>
      <vt:lpstr>Gautami</vt:lpstr>
      <vt:lpstr>Tahoma</vt:lpstr>
      <vt:lpstr>Symbol</vt:lpstr>
      <vt:lpstr>Blank Presentation</vt:lpstr>
      <vt:lpstr>Before you start ID process</vt:lpstr>
      <vt:lpstr>Helpful information</vt:lpstr>
      <vt:lpstr>Helpful information</vt:lpstr>
      <vt:lpstr>Helpful information</vt:lpstr>
      <vt:lpstr>Sources</vt:lpstr>
      <vt:lpstr>Online Tree Identification Keys</vt:lpstr>
      <vt:lpstr>What questions  do you have about identifying trees  and shrubs?</vt:lpstr>
      <vt:lpstr>PowerPoint Presentation</vt:lpstr>
      <vt:lpstr>PowerPoint Presentation</vt:lpstr>
      <vt:lpstr>PowerPoint Presentation</vt:lpstr>
      <vt:lpstr>Gymnosperms – naked seeds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questions  do you have about identifying junipers  and arborvitae?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questions  do you have about identifying the  pine family?</vt:lpstr>
      <vt:lpstr>PowerPoint Presentation</vt:lpstr>
      <vt:lpstr>PowerPoint Presentation</vt:lpstr>
      <vt:lpstr>PowerPoint Presentation</vt:lpstr>
      <vt:lpstr>PowerPoint Presentation</vt:lpstr>
      <vt:lpstr>What questions  do you have about identifying yews?</vt:lpstr>
      <vt:lpstr>Key to Conifers</vt:lpstr>
      <vt:lpstr>Key to Conifers</vt:lpstr>
      <vt:lpstr>Key to Conifers</vt:lpstr>
      <vt:lpstr>Key to Conifers</vt:lpstr>
      <vt:lpstr>Key to Conifers</vt:lpstr>
      <vt:lpstr>Key to Pinus (Pines)</vt:lpstr>
      <vt:lpstr>Key to Pinus (Pines)</vt:lpstr>
      <vt:lpstr>Key to Pinus (Pines)</vt:lpstr>
      <vt:lpstr>Key to Pinus (Pines)</vt:lpstr>
      <vt:lpstr>Key to Pinus (Pines)</vt:lpstr>
      <vt:lpstr>Key to Pinus (Pines)</vt:lpstr>
      <vt:lpstr>What questions  do you have about using the keys?</vt:lpstr>
      <vt:lpstr>Working with a key</vt:lpstr>
      <vt:lpstr>Working with a key</vt:lpstr>
      <vt:lpstr>PowerPoint Presentation</vt:lpstr>
      <vt:lpstr>PowerPoint Presentation</vt:lpstr>
      <vt:lpstr>Leaf arrangement, a tool for plant ID</vt:lpstr>
      <vt:lpstr>Leaf arrangement, a tool for plant ID</vt:lpstr>
      <vt:lpstr>Leaf arrangement, a tool for plant ID</vt:lpstr>
      <vt:lpstr>Leaf venation, a tool for plant ID </vt:lpstr>
      <vt:lpstr>Leaf shape, a tool for  plant ID</vt:lpstr>
      <vt:lpstr>Leaf shape, a tool for plant ID</vt:lpstr>
      <vt:lpstr>Leaf shape, a tool for plant ID</vt:lpstr>
      <vt:lpstr>Leaf shape, a tool for plant ID</vt:lpstr>
      <vt:lpstr>Leaf surface texture, a tool for plant ID</vt:lpstr>
      <vt:lpstr>Bud type  a tool for plant ID</vt:lpstr>
      <vt:lpstr>PowerPoint Presentation</vt:lpstr>
      <vt:lpstr>Stem surface texture, a tool for plant ID</vt:lpstr>
      <vt:lpstr>Stem surface texture, a tool for plant ID</vt:lpstr>
      <vt:lpstr>Stem pith a tool for plant ID</vt:lpstr>
      <vt:lpstr>Simple fruit types</vt:lpstr>
      <vt:lpstr>Simple fruit types</vt:lpstr>
      <vt:lpstr>Simple fruit types</vt:lpstr>
      <vt:lpstr>Simple fruit types</vt:lpstr>
      <vt:lpstr>Aggregate fruit types</vt:lpstr>
      <vt:lpstr>Multiple fruits</vt:lpstr>
      <vt:lpstr>What questions  do you have about characteristics of broadleaf flowering trees and shrubs?</vt:lpstr>
      <vt:lpstr>iClicker question   Which is the type of  leaf arrangement on stem?</vt:lpstr>
      <vt:lpstr>iClicker question   Which is the type of  leaf arrangement on stem?</vt:lpstr>
      <vt:lpstr>Participation question   Which is the type of  leaf arrangement on stem?</vt:lpstr>
      <vt:lpstr>Participation question    Which is the type of  leaf arrangement on stem?</vt:lpstr>
      <vt:lpstr>iClicker question      What is the type of  leaf arrangement on the stem?</vt:lpstr>
      <vt:lpstr>iClicker question      What is the type of  leaf arrangement on the stem?</vt:lpstr>
      <vt:lpstr>Participation question       What is the type of  leaf arrangement on the stem?</vt:lpstr>
      <vt:lpstr>Participation question       What is the type of  leaf arrangement on the stem?</vt:lpstr>
      <vt:lpstr>iClicker question    What is the type of  leaflet arrangement on the petiole?</vt:lpstr>
      <vt:lpstr>iClicker question    What is the type of  leaflet arrangement on the petiole?</vt:lpstr>
      <vt:lpstr>Participation question     What is the type of  leaflet arrangement on the petiole?</vt:lpstr>
      <vt:lpstr>Participation question     What is the type of  leaflet arrangement on the petiole?</vt:lpstr>
      <vt:lpstr>Online Tree Identification Keys</vt:lpstr>
      <vt:lpstr>Key to broadleaf trees</vt:lpstr>
      <vt:lpstr>Key to broadleaf trees</vt:lpstr>
      <vt:lpstr>Key to broadleaf trees</vt:lpstr>
      <vt:lpstr>Key to broadleaf trees</vt:lpstr>
      <vt:lpstr>Key to broadleaf trees</vt:lpstr>
      <vt:lpstr>Key to broadleaf trees</vt:lpstr>
      <vt:lpstr>Key to broadleaf trees</vt:lpstr>
      <vt:lpstr>Key to broadleaf trees</vt:lpstr>
      <vt:lpstr>Key to broadleaf trees</vt:lpstr>
      <vt:lpstr>Key to broadleaf trees</vt:lpstr>
      <vt:lpstr>Key to broadleaf trees</vt:lpstr>
      <vt:lpstr>Key to broadleaf trees</vt:lpstr>
      <vt:lpstr>Key to broadleaf trees</vt:lpstr>
      <vt:lpstr>Key to broadleaf trees</vt:lpstr>
      <vt:lpstr>Key to broadleaf trees</vt:lpstr>
      <vt:lpstr>Working with a key</vt:lpstr>
      <vt:lpstr>Working with a key</vt:lpstr>
      <vt:lpstr>PowerPoint Presentation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</dc:title>
  <dc:creator>David E Whiting</dc:creator>
  <cp:lastModifiedBy>Willson,Ruth</cp:lastModifiedBy>
  <cp:revision>244</cp:revision>
  <dcterms:created xsi:type="dcterms:W3CDTF">2002-01-13T16:55:25Z</dcterms:created>
  <dcterms:modified xsi:type="dcterms:W3CDTF">2019-06-28T20:38:19Z</dcterms:modified>
</cp:coreProperties>
</file>