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65"/>
  </p:notesMasterIdLst>
  <p:handoutMasterIdLst>
    <p:handoutMasterId r:id="rId166"/>
  </p:handoutMasterIdLst>
  <p:sldIdLst>
    <p:sldId id="394" r:id="rId2"/>
    <p:sldId id="577" r:id="rId3"/>
    <p:sldId id="396" r:id="rId4"/>
    <p:sldId id="258" r:id="rId5"/>
    <p:sldId id="371" r:id="rId6"/>
    <p:sldId id="565" r:id="rId7"/>
    <p:sldId id="581" r:id="rId8"/>
    <p:sldId id="582" r:id="rId9"/>
    <p:sldId id="493" r:id="rId10"/>
    <p:sldId id="494" r:id="rId11"/>
    <p:sldId id="504" r:id="rId12"/>
    <p:sldId id="505" r:id="rId13"/>
    <p:sldId id="516" r:id="rId14"/>
    <p:sldId id="507" r:id="rId15"/>
    <p:sldId id="508" r:id="rId16"/>
    <p:sldId id="509" r:id="rId17"/>
    <p:sldId id="510" r:id="rId18"/>
    <p:sldId id="517" r:id="rId19"/>
    <p:sldId id="511" r:id="rId20"/>
    <p:sldId id="512" r:id="rId21"/>
    <p:sldId id="513" r:id="rId22"/>
    <p:sldId id="514" r:id="rId23"/>
    <p:sldId id="515" r:id="rId24"/>
    <p:sldId id="528" r:id="rId25"/>
    <p:sldId id="370" r:id="rId26"/>
    <p:sldId id="566" r:id="rId27"/>
    <p:sldId id="383" r:id="rId28"/>
    <p:sldId id="361" r:id="rId29"/>
    <p:sldId id="363" r:id="rId30"/>
    <p:sldId id="362" r:id="rId31"/>
    <p:sldId id="533" r:id="rId32"/>
    <p:sldId id="526" r:id="rId33"/>
    <p:sldId id="520" r:id="rId34"/>
    <p:sldId id="368" r:id="rId35"/>
    <p:sldId id="367" r:id="rId36"/>
    <p:sldId id="366" r:id="rId37"/>
    <p:sldId id="287" r:id="rId38"/>
    <p:sldId id="384" r:id="rId39"/>
    <p:sldId id="276" r:id="rId40"/>
    <p:sldId id="502" r:id="rId41"/>
    <p:sldId id="567" r:id="rId42"/>
    <p:sldId id="465" r:id="rId43"/>
    <p:sldId id="431" r:id="rId44"/>
    <p:sldId id="338" r:id="rId45"/>
    <p:sldId id="432" r:id="rId46"/>
    <p:sldId id="433" r:id="rId47"/>
    <p:sldId id="352" r:id="rId48"/>
    <p:sldId id="472" r:id="rId49"/>
    <p:sldId id="562" r:id="rId50"/>
    <p:sldId id="497" r:id="rId51"/>
    <p:sldId id="356" r:id="rId52"/>
    <p:sldId id="358" r:id="rId53"/>
    <p:sldId id="359" r:id="rId54"/>
    <p:sldId id="360" r:id="rId55"/>
    <p:sldId id="435" r:id="rId56"/>
    <p:sldId id="436" r:id="rId57"/>
    <p:sldId id="438" r:id="rId58"/>
    <p:sldId id="439" r:id="rId59"/>
    <p:sldId id="530" r:id="rId60"/>
    <p:sldId id="518" r:id="rId61"/>
    <p:sldId id="580" r:id="rId62"/>
    <p:sldId id="578" r:id="rId63"/>
    <p:sldId id="385" r:id="rId64"/>
    <p:sldId id="521" r:id="rId65"/>
    <p:sldId id="346" r:id="rId66"/>
    <p:sldId id="397" r:id="rId67"/>
    <p:sldId id="398" r:id="rId68"/>
    <p:sldId id="334" r:id="rId69"/>
    <p:sldId id="335" r:id="rId70"/>
    <p:sldId id="469" r:id="rId71"/>
    <p:sldId id="271" r:id="rId72"/>
    <p:sldId id="399" r:id="rId73"/>
    <p:sldId id="400" r:id="rId74"/>
    <p:sldId id="401" r:id="rId75"/>
    <p:sldId id="402" r:id="rId76"/>
    <p:sldId id="403" r:id="rId77"/>
    <p:sldId id="404" r:id="rId78"/>
    <p:sldId id="568" r:id="rId79"/>
    <p:sldId id="405" r:id="rId80"/>
    <p:sldId id="406" r:id="rId81"/>
    <p:sldId id="407" r:id="rId82"/>
    <p:sldId id="408" r:id="rId83"/>
    <p:sldId id="409" r:id="rId84"/>
    <p:sldId id="410" r:id="rId85"/>
    <p:sldId id="569" r:id="rId86"/>
    <p:sldId id="468" r:id="rId87"/>
    <p:sldId id="386" r:id="rId88"/>
    <p:sldId id="414" r:id="rId89"/>
    <p:sldId id="415" r:id="rId90"/>
    <p:sldId id="417" r:id="rId91"/>
    <p:sldId id="418" r:id="rId92"/>
    <p:sldId id="421" r:id="rId93"/>
    <p:sldId id="420" r:id="rId94"/>
    <p:sldId id="344" r:id="rId95"/>
    <p:sldId id="522" r:id="rId96"/>
    <p:sldId id="275" r:id="rId97"/>
    <p:sldId id="423" r:id="rId98"/>
    <p:sldId id="424" r:id="rId99"/>
    <p:sldId id="425" r:id="rId100"/>
    <p:sldId id="426" r:id="rId101"/>
    <p:sldId id="419" r:id="rId102"/>
    <p:sldId id="570" r:id="rId103"/>
    <p:sldId id="341" r:id="rId104"/>
    <p:sldId id="261" r:id="rId105"/>
    <p:sldId id="427" r:id="rId106"/>
    <p:sldId id="428" r:id="rId107"/>
    <p:sldId id="429" r:id="rId108"/>
    <p:sldId id="430" r:id="rId109"/>
    <p:sldId id="571" r:id="rId110"/>
    <p:sldId id="339" r:id="rId111"/>
    <p:sldId id="313" r:id="rId112"/>
    <p:sldId id="441" r:id="rId113"/>
    <p:sldId id="442" r:id="rId114"/>
    <p:sldId id="499" r:id="rId115"/>
    <p:sldId id="572" r:id="rId116"/>
    <p:sldId id="340" r:id="rId117"/>
    <p:sldId id="288" r:id="rId118"/>
    <p:sldId id="534" r:id="rId119"/>
    <p:sldId id="445" r:id="rId120"/>
    <p:sldId id="447" r:id="rId121"/>
    <p:sldId id="446" r:id="rId122"/>
    <p:sldId id="448" r:id="rId123"/>
    <p:sldId id="531" r:id="rId124"/>
    <p:sldId id="535" r:id="rId125"/>
    <p:sldId id="550" r:id="rId126"/>
    <p:sldId id="579" r:id="rId127"/>
    <p:sldId id="342" r:id="rId128"/>
    <p:sldId id="270" r:id="rId129"/>
    <p:sldId id="301" r:id="rId130"/>
    <p:sldId id="389" r:id="rId131"/>
    <p:sldId id="328" r:id="rId132"/>
    <p:sldId id="269" r:id="rId133"/>
    <p:sldId id="525" r:id="rId134"/>
    <p:sldId id="474" r:id="rId135"/>
    <p:sldId id="265" r:id="rId136"/>
    <p:sldId id="274" r:id="rId137"/>
    <p:sldId id="451" r:id="rId138"/>
    <p:sldId id="450" r:id="rId139"/>
    <p:sldId id="286" r:id="rId140"/>
    <p:sldId id="452" r:id="rId141"/>
    <p:sldId id="390" r:id="rId142"/>
    <p:sldId id="573" r:id="rId143"/>
    <p:sldId id="449" r:id="rId144"/>
    <p:sldId id="284" r:id="rId145"/>
    <p:sldId id="467" r:id="rId146"/>
    <p:sldId id="574" r:id="rId147"/>
    <p:sldId id="466" r:id="rId148"/>
    <p:sldId id="343" r:id="rId149"/>
    <p:sldId id="277" r:id="rId150"/>
    <p:sldId id="500" r:id="rId151"/>
    <p:sldId id="279" r:id="rId152"/>
    <p:sldId id="501" r:id="rId153"/>
    <p:sldId id="456" r:id="rId154"/>
    <p:sldId id="477" r:id="rId155"/>
    <p:sldId id="482" r:id="rId156"/>
    <p:sldId id="278" r:id="rId157"/>
    <p:sldId id="457" r:id="rId158"/>
    <p:sldId id="458" r:id="rId159"/>
    <p:sldId id="459" r:id="rId160"/>
    <p:sldId id="320" r:id="rId161"/>
    <p:sldId id="575" r:id="rId162"/>
    <p:sldId id="576" r:id="rId163"/>
    <p:sldId id="561" r:id="rId164"/>
  </p:sldIdLst>
  <p:sldSz cx="9144000" cy="6858000" type="screen4x3"/>
  <p:notesSz cx="7077075" cy="90043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FFFF"/>
    <a:srgbClr val="333399"/>
    <a:srgbClr val="5F5F5F"/>
    <a:srgbClr val="CC9900"/>
    <a:srgbClr val="99CCFF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preferSingleView="1">
    <p:restoredLeft sz="24263" autoAdjust="0"/>
    <p:restoredTop sz="98967" autoAdjust="0"/>
  </p:normalViewPr>
  <p:slideViewPr>
    <p:cSldViewPr showGuides="1">
      <p:cViewPr varScale="1">
        <p:scale>
          <a:sx n="82" d="100"/>
          <a:sy n="82" d="100"/>
        </p:scale>
        <p:origin x="-634" y="-82"/>
      </p:cViewPr>
      <p:guideLst>
        <p:guide orient="horz" pos="432"/>
        <p:guide orient="horz" pos="864"/>
        <p:guide pos="384"/>
        <p:guide pos="5328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75" d="100"/>
          <a:sy n="75" d="100"/>
        </p:scale>
        <p:origin x="-1266" y="-72"/>
      </p:cViewPr>
      <p:guideLst>
        <p:guide orient="horz" pos="2836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6.xml"/><Relationship Id="rId2" Type="http://schemas.openxmlformats.org/officeDocument/2006/relationships/slide" Target="slides/slide6.xml"/><Relationship Id="rId1" Type="http://schemas.openxmlformats.org/officeDocument/2006/relationships/slide" Target="slides/slide3.xml"/><Relationship Id="rId6" Type="http://schemas.openxmlformats.org/officeDocument/2006/relationships/slide" Target="slides/slide101.xml"/><Relationship Id="rId5" Type="http://schemas.openxmlformats.org/officeDocument/2006/relationships/slide" Target="slides/slide93.xml"/><Relationship Id="rId4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05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6" tIns="45943" rIns="91886" bIns="4594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0025" y="0"/>
            <a:ext cx="306705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6" tIns="45943" rIns="91886" bIns="4594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2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55038"/>
            <a:ext cx="3067050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6" tIns="45943" rIns="91886" bIns="4594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2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0025" y="8555038"/>
            <a:ext cx="3067050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6" tIns="45943" rIns="91886" bIns="4594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CDED7334-562B-481D-B7B0-C13F7C7617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623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05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6" tIns="45943" rIns="91886" bIns="45943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08438" y="0"/>
            <a:ext cx="306705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6" tIns="45943" rIns="91886" bIns="45943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9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87463" y="676275"/>
            <a:ext cx="4502150" cy="3376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5" y="4276725"/>
            <a:ext cx="5661025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6" tIns="45943" rIns="91886" bIns="459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5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53450"/>
            <a:ext cx="306705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6" tIns="45943" rIns="91886" bIns="45943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5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8438" y="8553450"/>
            <a:ext cx="306705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86" tIns="45943" rIns="91886" bIns="4594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6DFFA18-79F4-43A3-B296-BE6027665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151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Title Slide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674688"/>
            <a:ext cx="4502150" cy="3376612"/>
          </a:xfrm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025" y="4276725"/>
            <a:ext cx="5661025" cy="4052888"/>
          </a:xfrm>
          <a:noFill/>
          <a:ln/>
        </p:spPr>
        <p:txBody>
          <a:bodyPr/>
          <a:lstStyle/>
          <a:p>
            <a:r>
              <a:rPr lang="en-US" smtClean="0"/>
              <a:t>Photo was taken along Tower trail in the  Pueblo Mountain Park, Beulah, CO, 7,000 feet</a:t>
            </a:r>
          </a:p>
          <a:p>
            <a:r>
              <a:rPr lang="en-US" smtClean="0"/>
              <a:t>Dry, southwest facing slope</a:t>
            </a:r>
          </a:p>
          <a:p>
            <a:r>
              <a:rPr lang="en-US" smtClean="0"/>
              <a:t>Shrub oak, mountain mahogany, various grasses and herbaceous perennials mixed with Ponderosa pines and occasional Pinyon.</a:t>
            </a:r>
          </a:p>
          <a:p>
            <a:r>
              <a:rPr lang="en-US" smtClean="0"/>
              <a:t>Ecosystems have changed as fire has been suppressed.  </a:t>
            </a:r>
          </a:p>
          <a:p>
            <a:r>
              <a:rPr lang="en-US" smtClean="0"/>
              <a:t>Pinyon and Ponderosa pines need bare ground and light to germinate.  Douglas-fir germinates in shady areas.</a:t>
            </a:r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E61DC7-20E7-45A0-AC8B-69EFDEA7AD5F}" type="slidenum">
              <a:rPr lang="en-US" smtClean="0"/>
              <a:pPr/>
              <a:t>121</a:t>
            </a:fld>
            <a:endParaRPr lang="en-US" smtClean="0"/>
          </a:p>
        </p:txBody>
      </p:sp>
      <p:sp>
        <p:nvSpPr>
          <p:cNvPr id="247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143166-E6EC-4919-958E-0A61C79C37F5}" type="slidenum">
              <a:rPr lang="en-US" smtClean="0"/>
              <a:pPr/>
              <a:t>122</a:t>
            </a:fld>
            <a:endParaRPr lang="en-US" smtClean="0"/>
          </a:p>
        </p:txBody>
      </p:sp>
      <p:sp>
        <p:nvSpPr>
          <p:cNvPr id="248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0214" tIns="44316" rIns="90214" bIns="44316"/>
          <a:lstStyle/>
          <a:p>
            <a:r>
              <a:rPr lang="en-US" sz="1500" dirty="0" smtClean="0">
                <a:latin typeface="Tahoma" pitchFamily="34" charset="0"/>
                <a:cs typeface="Tahoma" pitchFamily="34" charset="0"/>
              </a:rPr>
              <a:t>Point students to worksheet</a:t>
            </a: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E9F761-400B-40C4-A24C-5B0EFE60DCE1}" type="slidenum">
              <a:rPr lang="en-US"/>
              <a:pPr/>
              <a:t>125</a:t>
            </a:fld>
            <a:endParaRPr lang="en-US"/>
          </a:p>
        </p:txBody>
      </p:sp>
      <p:sp>
        <p:nvSpPr>
          <p:cNvPr id="629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655638"/>
            <a:ext cx="4560888" cy="3419475"/>
          </a:xfrm>
          <a:ln/>
        </p:spPr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85" y="4292711"/>
            <a:ext cx="5252107" cy="4001387"/>
          </a:xfrm>
        </p:spPr>
        <p:txBody>
          <a:bodyPr/>
          <a:lstStyle/>
          <a:p>
            <a:r>
              <a:rPr lang="en-US"/>
              <a:t>Break timer – set to auto-advance in 1 minutes</a:t>
            </a:r>
          </a:p>
          <a:p>
            <a:r>
              <a:rPr lang="en-US"/>
              <a:t>HOWEVER, </a:t>
            </a:r>
            <a:r>
              <a:rPr lang="en-US" u="sng"/>
              <a:t>check that it is working on the computer being used.</a:t>
            </a:r>
          </a:p>
          <a:p>
            <a:endParaRPr lang="en-US" u="sng"/>
          </a:p>
          <a:p>
            <a:r>
              <a:rPr lang="en-US" sz="900"/>
              <a:t>Line drawing: Microsoft clipart</a:t>
            </a:r>
          </a:p>
          <a:p>
            <a:endParaRPr lang="en-US" u="sng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CC570D-E25A-40DF-A4B8-6375F4600B24}" type="slidenum">
              <a:rPr lang="en-US" smtClean="0"/>
              <a:pPr/>
              <a:t>126</a:t>
            </a:fld>
            <a:endParaRPr lang="en-US" smtClean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9CA274-8C9F-4288-AF11-670928A12B4B}" type="slidenum">
              <a:rPr lang="en-US" smtClean="0"/>
              <a:pPr/>
              <a:t>127</a:t>
            </a:fld>
            <a:endParaRPr lang="en-US" smtClean="0"/>
          </a:p>
        </p:txBody>
      </p:sp>
      <p:sp>
        <p:nvSpPr>
          <p:cNvPr id="24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Butchart Botanic Gardens (David Whiting)</a:t>
            </a: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3F14D9-5F78-48E0-B1B7-1BFEEBDABB56}" type="slidenum">
              <a:rPr lang="en-US" smtClean="0"/>
              <a:pPr/>
              <a:t>128</a:t>
            </a:fld>
            <a:endParaRPr lang="en-US" smtClean="0"/>
          </a:p>
        </p:txBody>
      </p:sp>
      <p:sp>
        <p:nvSpPr>
          <p:cNvPr id="250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46F9B4-3998-4ADB-B400-377DEB9980E8}" type="slidenum">
              <a:rPr lang="en-US" smtClean="0"/>
              <a:pPr/>
              <a:t>129</a:t>
            </a:fld>
            <a:endParaRPr lang="en-US" smtClean="0"/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3727E9-A84F-4023-81F4-F225D3E30C73}" type="slidenum">
              <a:rPr lang="en-US" smtClean="0"/>
              <a:pPr/>
              <a:t>130</a:t>
            </a:fld>
            <a:endParaRPr lang="en-US" smtClean="0"/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BB223E-E595-421D-8A6D-46DAC7567D95}" type="slidenum">
              <a:rPr lang="en-US" smtClean="0"/>
              <a:pPr/>
              <a:t>131</a:t>
            </a:fld>
            <a:endParaRPr lang="en-US" smtClean="0"/>
          </a:p>
        </p:txBody>
      </p:sp>
      <p:sp>
        <p:nvSpPr>
          <p:cNvPr id="253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674688"/>
            <a:ext cx="4502150" cy="3376612"/>
          </a:xfrm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025" y="4276725"/>
            <a:ext cx="5661025" cy="4052888"/>
          </a:xfrm>
          <a:noFill/>
          <a:ln/>
        </p:spPr>
        <p:txBody>
          <a:bodyPr/>
          <a:lstStyle/>
          <a:p>
            <a:r>
              <a:rPr lang="en-US" smtClean="0"/>
              <a:t>Photo was taken along Tower trail in the  Pueblo Mountain Park, Beulah, CO, 7,000 feet</a:t>
            </a:r>
          </a:p>
          <a:p>
            <a:r>
              <a:rPr lang="en-US" smtClean="0"/>
              <a:t>Dry, southwest facing slope</a:t>
            </a:r>
          </a:p>
          <a:p>
            <a:r>
              <a:rPr lang="en-US" smtClean="0"/>
              <a:t>Shrub oak, mountain mahogany, various grasses and herbaceous perennials mixed with Ponderosa pines and occasional Pinyon.</a:t>
            </a:r>
          </a:p>
          <a:p>
            <a:r>
              <a:rPr lang="en-US" smtClean="0"/>
              <a:t>Ecosystems have changed as fire has been suppressed.  </a:t>
            </a:r>
          </a:p>
          <a:p>
            <a:r>
              <a:rPr lang="en-US" smtClean="0"/>
              <a:t>Pinyon and Ponderosa pines need bare ground and light to germinate.  Douglas-fir germinates in shady areas.</a:t>
            </a:r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03EB7B-A8A8-4681-8BE9-70DC352DD63F}" type="slidenum">
              <a:rPr lang="en-US" smtClean="0"/>
              <a:pPr/>
              <a:t>132</a:t>
            </a:fld>
            <a:endParaRPr lang="en-US" smtClean="0"/>
          </a:p>
        </p:txBody>
      </p:sp>
      <p:sp>
        <p:nvSpPr>
          <p:cNvPr id="254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 txBox="1">
            <a:spLocks noGrp="1" noChangeArrowheads="1"/>
          </p:cNvSpPr>
          <p:nvPr/>
        </p:nvSpPr>
        <p:spPr bwMode="auto">
          <a:xfrm>
            <a:off x="4008438" y="8553450"/>
            <a:ext cx="306705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86" tIns="45943" rIns="91886" bIns="45943" anchor="b"/>
          <a:lstStyle/>
          <a:p>
            <a:pPr algn="r"/>
            <a:fld id="{658C64DF-1778-4A63-A744-5CE5BB5D9C63}" type="slidenum">
              <a:rPr lang="en-US" sz="1200"/>
              <a:pPr algn="r"/>
              <a:t>133</a:t>
            </a:fld>
            <a:endParaRPr lang="en-US" sz="1200"/>
          </a:p>
        </p:txBody>
      </p:sp>
      <p:sp>
        <p:nvSpPr>
          <p:cNvPr id="256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Photo: Hosta and Fern (David Whiting)</a:t>
            </a: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497388-CAAB-498F-A100-D6333D536F5F}" type="slidenum">
              <a:rPr lang="en-US" smtClean="0"/>
              <a:pPr/>
              <a:t>135</a:t>
            </a:fld>
            <a:endParaRPr lang="en-US" smtClean="0"/>
          </a:p>
        </p:txBody>
      </p:sp>
      <p:sp>
        <p:nvSpPr>
          <p:cNvPr id="258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D8F416-836D-4EEC-8D44-575E0248A245}" type="slidenum">
              <a:rPr lang="en-US" smtClean="0"/>
              <a:pPr/>
              <a:t>136</a:t>
            </a:fld>
            <a:endParaRPr lang="en-US" smtClean="0"/>
          </a:p>
        </p:txBody>
      </p:sp>
      <p:sp>
        <p:nvSpPr>
          <p:cNvPr id="259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8EDD35-7098-4928-8FC2-B163D2B936B3}" type="slidenum">
              <a:rPr lang="en-US" smtClean="0"/>
              <a:pPr/>
              <a:t>137</a:t>
            </a:fld>
            <a:endParaRPr lang="en-US" smtClean="0"/>
          </a:p>
        </p:txBody>
      </p:sp>
      <p:sp>
        <p:nvSpPr>
          <p:cNvPr id="260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F93D04-EDE0-44C8-9861-B19F6F1DF642}" type="slidenum">
              <a:rPr lang="en-US" smtClean="0"/>
              <a:pPr/>
              <a:t>138</a:t>
            </a:fld>
            <a:endParaRPr lang="en-US" smtClean="0"/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31AB29-2C8C-4E15-B65B-4AE322C9D549}" type="slidenum">
              <a:rPr lang="en-US" smtClean="0"/>
              <a:pPr/>
              <a:t>139</a:t>
            </a:fld>
            <a:endParaRPr lang="en-US" smtClean="0"/>
          </a:p>
        </p:txBody>
      </p:sp>
      <p:sp>
        <p:nvSpPr>
          <p:cNvPr id="262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ABC81-5874-41B7-AEBB-C397FFA4F0B0}" type="slidenum">
              <a:rPr lang="en-US" smtClean="0"/>
              <a:pPr/>
              <a:t>140</a:t>
            </a:fld>
            <a:endParaRPr lang="en-US" smtClean="0"/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Ferns and Hosta (David Whiting)</a:t>
            </a: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E320D2-EA42-42DD-9E2F-6D5E1F36DC29}" type="slidenum">
              <a:rPr lang="en-US" smtClean="0"/>
              <a:pPr/>
              <a:t>141</a:t>
            </a:fld>
            <a:endParaRPr lang="en-US" smtClean="0"/>
          </a:p>
        </p:txBody>
      </p:sp>
      <p:sp>
        <p:nvSpPr>
          <p:cNvPr id="264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Butchart Botanic Gardens (David Whiting)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674688"/>
            <a:ext cx="4502150" cy="3376612"/>
          </a:xfrm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025" y="4276725"/>
            <a:ext cx="5661025" cy="4052888"/>
          </a:xfrm>
          <a:noFill/>
          <a:ln/>
        </p:spPr>
        <p:txBody>
          <a:bodyPr/>
          <a:lstStyle/>
          <a:p>
            <a:r>
              <a:rPr lang="en-US" smtClean="0"/>
              <a:t>Photo from the Pueblo Reservoir, looking north toward Pikes Peak.  Short grass prairie, with Sabina monosperma, prickly pear cactus, spring blooming forbs</a:t>
            </a:r>
          </a:p>
          <a:p>
            <a:r>
              <a:rPr lang="en-US" smtClean="0"/>
              <a:t>Precipitation less than 20 inches per year</a:t>
            </a: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2EA726-6C93-4BAF-96BE-41A46AD770A1}" type="slidenum">
              <a:rPr lang="en-US" smtClean="0"/>
              <a:pPr/>
              <a:t>143</a:t>
            </a:fld>
            <a:endParaRPr lang="en-US" smtClean="0"/>
          </a:p>
        </p:txBody>
      </p:sp>
      <p:sp>
        <p:nvSpPr>
          <p:cNvPr id="265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07EB68-9CF8-445C-96EB-1AE9FD312639}" type="slidenum">
              <a:rPr lang="en-US" smtClean="0"/>
              <a:pPr/>
              <a:t>144</a:t>
            </a:fld>
            <a:endParaRPr lang="en-US" smtClean="0"/>
          </a:p>
        </p:txBody>
      </p:sp>
      <p:sp>
        <p:nvSpPr>
          <p:cNvPr id="266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CSU Trial Gardens (David Whiting)</a:t>
            </a: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339175-1BA7-4387-9069-58A40873A73B}" type="slidenum">
              <a:rPr lang="en-US" smtClean="0"/>
              <a:pPr/>
              <a:t>145</a:t>
            </a:fld>
            <a:endParaRPr lang="en-US" smtClean="0"/>
          </a:p>
        </p:txBody>
      </p:sp>
      <p:sp>
        <p:nvSpPr>
          <p:cNvPr id="267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CSU Trial Gardens (David Whiting)</a:t>
            </a: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Photo: Oxide Daisy in Fort Collins Natural Area (David Whiting)</a:t>
            </a: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5CCA70-44EE-4C51-BB50-4EBDAB5A3662}" type="slidenum">
              <a:rPr lang="en-US" smtClean="0"/>
              <a:pPr/>
              <a:t>148</a:t>
            </a:fld>
            <a:endParaRPr lang="en-US" smtClean="0"/>
          </a:p>
        </p:txBody>
      </p:sp>
      <p:sp>
        <p:nvSpPr>
          <p:cNvPr id="269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Columbine (David Whiting)</a:t>
            </a: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7D5545-F0C4-4B25-8CF9-3D41394ED063}" type="slidenum">
              <a:rPr lang="en-US" smtClean="0"/>
              <a:pPr/>
              <a:t>149</a:t>
            </a:fld>
            <a:endParaRPr lang="en-US" smtClean="0"/>
          </a:p>
        </p:txBody>
      </p:sp>
      <p:sp>
        <p:nvSpPr>
          <p:cNvPr id="270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7"/>
          <p:cNvSpPr txBox="1">
            <a:spLocks noGrp="1" noChangeArrowheads="1"/>
          </p:cNvSpPr>
          <p:nvPr/>
        </p:nvSpPr>
        <p:spPr bwMode="auto">
          <a:xfrm>
            <a:off x="4008438" y="8553450"/>
            <a:ext cx="306705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86" tIns="45943" rIns="91886" bIns="45943" anchor="b"/>
          <a:lstStyle/>
          <a:p>
            <a:pPr algn="r"/>
            <a:fld id="{1AD21BD4-D2A5-47DF-8E19-E129C232EE74}" type="slidenum">
              <a:rPr lang="en-US" sz="1200"/>
              <a:pPr algn="r"/>
              <a:t>150</a:t>
            </a:fld>
            <a:endParaRPr lang="en-US" sz="1200"/>
          </a:p>
        </p:txBody>
      </p:sp>
      <p:sp>
        <p:nvSpPr>
          <p:cNvPr id="271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6D8B7E-FA13-43AF-96B5-0980973AEB92}" type="slidenum">
              <a:rPr lang="en-US" smtClean="0"/>
              <a:pPr/>
              <a:t>151</a:t>
            </a:fld>
            <a:endParaRPr lang="en-US" smtClean="0"/>
          </a:p>
        </p:txBody>
      </p:sp>
      <p:sp>
        <p:nvSpPr>
          <p:cNvPr id="272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Myrtle spurge (Co. Dept o Agriculture)</a:t>
            </a: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7"/>
          <p:cNvSpPr txBox="1">
            <a:spLocks noGrp="1" noChangeArrowheads="1"/>
          </p:cNvSpPr>
          <p:nvPr/>
        </p:nvSpPr>
        <p:spPr bwMode="auto">
          <a:xfrm>
            <a:off x="4008438" y="8553450"/>
            <a:ext cx="306705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86" tIns="45943" rIns="91886" bIns="45943" anchor="b"/>
          <a:lstStyle/>
          <a:p>
            <a:pPr algn="r"/>
            <a:fld id="{D1627826-7C0A-469C-B323-97CFAB663B7A}" type="slidenum">
              <a:rPr lang="en-US" sz="1200"/>
              <a:pPr algn="r"/>
              <a:t>152</a:t>
            </a:fld>
            <a:endParaRPr lang="en-US" sz="1200"/>
          </a:p>
        </p:txBody>
      </p:sp>
      <p:sp>
        <p:nvSpPr>
          <p:cNvPr id="273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Myrtle Spurge (Co Dept. of Agriculture)</a:t>
            </a: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76F9C5-8673-4BF3-A52F-D72189D74432}" type="slidenum">
              <a:rPr lang="en-US" smtClean="0"/>
              <a:pPr/>
              <a:t>153</a:t>
            </a:fld>
            <a:endParaRPr lang="en-US" smtClean="0"/>
          </a:p>
        </p:txBody>
      </p:sp>
      <p:sp>
        <p:nvSpPr>
          <p:cNvPr id="274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Picture: California Poppy (Jim Klett)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674688"/>
            <a:ext cx="4502150" cy="3376612"/>
          </a:xfrm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025" y="4276725"/>
            <a:ext cx="5661025" cy="4052888"/>
          </a:xfrm>
          <a:noFill/>
          <a:ln/>
        </p:spPr>
        <p:txBody>
          <a:bodyPr/>
          <a:lstStyle/>
          <a:p>
            <a:r>
              <a:rPr lang="en-US" smtClean="0"/>
              <a:t>Lyon Park, south of Canon City</a:t>
            </a: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D03C14-96F4-4784-B431-2C90E12D52F9}" type="slidenum">
              <a:rPr lang="en-US" smtClean="0"/>
              <a:pPr/>
              <a:t>154</a:t>
            </a:fld>
            <a:endParaRPr lang="en-US" smtClean="0"/>
          </a:p>
        </p:txBody>
      </p:sp>
      <p:sp>
        <p:nvSpPr>
          <p:cNvPr id="275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Picture: Texas Evening Primrose (Texas A&amp;M University)</a:t>
            </a: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603755-A885-4C4D-BB4F-8D9960C90DFD}" type="slidenum">
              <a:rPr lang="en-US" smtClean="0"/>
              <a:pPr/>
              <a:t>155</a:t>
            </a:fld>
            <a:endParaRPr lang="en-US" smtClean="0"/>
          </a:p>
        </p:txBody>
      </p:sp>
      <p:sp>
        <p:nvSpPr>
          <p:cNvPr id="276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FFDFF5-D0C4-4256-AD91-A517DE0C3D5E}" type="slidenum">
              <a:rPr lang="en-US" smtClean="0"/>
              <a:pPr/>
              <a:t>156</a:t>
            </a:fld>
            <a:endParaRPr lang="en-US" smtClean="0"/>
          </a:p>
        </p:txBody>
      </p:sp>
      <p:sp>
        <p:nvSpPr>
          <p:cNvPr id="277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4B7E3E-5E6F-42A5-BBBE-7F56A1DA35B9}" type="slidenum">
              <a:rPr lang="en-US" smtClean="0"/>
              <a:pPr/>
              <a:t>157</a:t>
            </a:fld>
            <a:endParaRPr lang="en-US" smtClean="0"/>
          </a:p>
        </p:txBody>
      </p:sp>
      <p:sp>
        <p:nvSpPr>
          <p:cNvPr id="278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E7E7ED-FC02-4DF6-BD8E-0E2CA0B67EAC}" type="slidenum">
              <a:rPr lang="en-US" smtClean="0"/>
              <a:pPr/>
              <a:t>158</a:t>
            </a:fld>
            <a:endParaRPr lang="en-US" smtClean="0"/>
          </a:p>
        </p:txBody>
      </p:sp>
      <p:sp>
        <p:nvSpPr>
          <p:cNvPr id="279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Colorado Columbine at Rabbits Ear Pass (David Whiting)</a:t>
            </a: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60C030-02E6-4F24-9753-C0833879771A}" type="slidenum">
              <a:rPr lang="en-US" smtClean="0"/>
              <a:pPr/>
              <a:t>159</a:t>
            </a:fld>
            <a:endParaRPr lang="en-US" smtClean="0"/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2249A6-210C-4490-8894-64FEBC546588}" type="slidenum">
              <a:rPr lang="en-US" smtClean="0"/>
              <a:pPr/>
              <a:t>160</a:t>
            </a:fld>
            <a:endParaRPr lang="en-US" smtClean="0"/>
          </a:p>
        </p:txBody>
      </p:sp>
      <p:sp>
        <p:nvSpPr>
          <p:cNvPr id="281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674688"/>
            <a:ext cx="4502150" cy="3376612"/>
          </a:xfrm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025" y="4276725"/>
            <a:ext cx="5661025" cy="4052888"/>
          </a:xfrm>
          <a:noFill/>
          <a:ln/>
        </p:spPr>
        <p:txBody>
          <a:bodyPr/>
          <a:lstStyle/>
          <a:p>
            <a:r>
              <a:rPr lang="en-US" smtClean="0"/>
              <a:t>Dominant plant determined by exposure and soil type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674688"/>
            <a:ext cx="4502150" cy="3376612"/>
          </a:xfrm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025" y="4276725"/>
            <a:ext cx="5661025" cy="4052888"/>
          </a:xfrm>
          <a:noFill/>
          <a:ln/>
        </p:spPr>
        <p:txBody>
          <a:bodyPr/>
          <a:lstStyle/>
          <a:p>
            <a:r>
              <a:rPr lang="en-US" smtClean="0"/>
              <a:t>Wet Mountains, near Westcliffe, above timberline, mid August.  Fog was moving up the mountains and spilling over the rocks.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674688"/>
            <a:ext cx="4502150" cy="3376612"/>
          </a:xfrm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025" y="4276725"/>
            <a:ext cx="5661025" cy="4052888"/>
          </a:xfrm>
          <a:noFill/>
          <a:ln/>
        </p:spPr>
        <p:txBody>
          <a:bodyPr/>
          <a:lstStyle/>
          <a:p>
            <a:r>
              <a:rPr lang="en-US" smtClean="0"/>
              <a:t>Beaver Creek, south east of Cripple Creek</a:t>
            </a:r>
          </a:p>
          <a:p>
            <a:r>
              <a:rPr lang="en-US" smtClean="0"/>
              <a:t>Willows, red-osier, chokecherry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CF5763-5E5B-4BB4-BF9B-06ED5B2F050E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D7C4F6-DC87-4805-810F-553E43E5159F}" type="slidenum">
              <a:rPr lang="en-US"/>
              <a:pPr/>
              <a:t>26</a:t>
            </a:fld>
            <a:endParaRPr lang="en-US"/>
          </a:p>
        </p:txBody>
      </p:sp>
      <p:sp>
        <p:nvSpPr>
          <p:cNvPr id="619522" name="Rectangle 7"/>
          <p:cNvSpPr txBox="1">
            <a:spLocks noGrp="1" noChangeArrowheads="1"/>
          </p:cNvSpPr>
          <p:nvPr/>
        </p:nvSpPr>
        <p:spPr bwMode="auto">
          <a:xfrm>
            <a:off x="4010342" y="8553928"/>
            <a:ext cx="3066733" cy="45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9AE6E0A-D21F-4E49-84FF-342D8938A57C}" type="slidenum">
              <a:rPr lang="en-US" sz="1200"/>
              <a:pPr algn="r"/>
              <a:t>26</a:t>
            </a:fld>
            <a:endParaRPr lang="en-US" sz="1200"/>
          </a:p>
        </p:txBody>
      </p:sp>
      <p:sp>
        <p:nvSpPr>
          <p:cNvPr id="619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682625"/>
            <a:ext cx="4483100" cy="3362325"/>
          </a:xfrm>
          <a:ln/>
        </p:spPr>
      </p:sp>
      <p:sp>
        <p:nvSpPr>
          <p:cNvPr id="619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3610" y="4278539"/>
            <a:ext cx="5189855" cy="4050203"/>
          </a:xfrm>
        </p:spPr>
        <p:txBody>
          <a:bodyPr/>
          <a:lstStyle/>
          <a:p>
            <a:r>
              <a:rPr lang="en-US"/>
              <a:t>Reference slide to CMG GardenNotes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1C2C2A-F4FB-43F6-AE03-7D780640954D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Tulip in Snow by Jeffry de Jong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CC570D-E25A-40DF-A4B8-6375F4600B24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FAD98F-15AE-424D-8298-4485EC885954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DE654D-2C97-4BE1-800F-3E59CFD45115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1B06C5-00AE-47B7-B5E1-C72BAF991128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B85EBA-FC13-49E5-9AFD-019D75E5598D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D90DA0-51F4-4284-937A-157F197E8BBA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Colorado only has three??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556EFA-C88D-4EC9-B9BE-DE7288C6B78C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FCA704-7263-4C6B-885B-128CB22227C0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AB1A36-CDFB-4186-97D1-A388A3541B89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AEBD7B-552F-48B8-A7E8-1E47B840D3BE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 txBox="1">
            <a:spLocks noGrp="1" noChangeArrowheads="1"/>
          </p:cNvSpPr>
          <p:nvPr/>
        </p:nvSpPr>
        <p:spPr bwMode="auto">
          <a:xfrm>
            <a:off x="4008438" y="8553450"/>
            <a:ext cx="306705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86" tIns="45943" rIns="91886" bIns="45943" anchor="b"/>
          <a:lstStyle/>
          <a:p>
            <a:pPr algn="r"/>
            <a:fld id="{7E161E4D-5127-4EB5-BFCA-0282209720AD}" type="slidenum">
              <a:rPr lang="en-US" sz="1200"/>
              <a:pPr algn="r"/>
              <a:t>40</a:t>
            </a:fld>
            <a:endParaRPr lang="en-US" sz="1200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Photo: Yampa River Botanic Park, Steamboat Springs (David Whiting)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Photo: Aspect (Irene Shonle)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A99BDC-ECA6-47A9-AB26-9B11E6620580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Gardens around this heat sink of stone walls, planters and sidewalks has a 2 month longer growing season than surroundings (Salt Lake City, UT)  (David Whiting)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E17C99-264B-4F4A-80BE-5834B6E2BD43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AE82BD-45A2-499E-BDA5-8F662B2967D1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Aspect (Irene Shonle)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F14F7F-7A6E-4992-BDE9-F98F0E097368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F67034-1426-457A-94FA-1927C933C0D8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Photo of CMG Volunteer’s garden near Steamboat Springs.  Since this garden is up off the valley floor it has a much longer frost free period than gardens down in Steamboat Springs.  (David Whiting)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BE219B-C5C8-4EF1-A120-58B383B7E185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Photo: Heat sink with rock give this garden a warm microclimate (Steamboat Springs) (David Whiting)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1733AC-0232-4678-A048-764871DFDCE4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038B46-C9E8-4D99-92F4-34A2A213C4E2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Picture: Butchart Botanic Gardens (David Whiting)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095A8D-915C-474B-B0A6-13192FC4357B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228DE5-5749-49A2-99F5-38C95554B7C8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40A403-E9DE-4F22-83AD-DD1CF95B1478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E57909-ABF0-4645-AE7E-B87E6EE026D8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Private Garden, Steamboat Springs (David Whiting)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1BD49C-3999-4101-B9FF-690F0E85CC1C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B75D72-5D02-40EA-8B05-CF3318C06726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30B7A7-E5A8-4034-B3C6-391F9675DFF5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 txBox="1">
            <a:spLocks noGrp="1" noChangeArrowheads="1"/>
          </p:cNvSpPr>
          <p:nvPr/>
        </p:nvSpPr>
        <p:spPr bwMode="auto">
          <a:xfrm>
            <a:off x="4008438" y="8553450"/>
            <a:ext cx="306705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86" tIns="45943" rIns="91886" bIns="45943" anchor="b"/>
          <a:lstStyle/>
          <a:p>
            <a:pPr algn="r"/>
            <a:fld id="{950424A3-321D-4081-B651-A5E699FB275E}" type="slidenum">
              <a:rPr lang="en-US" sz="1200"/>
              <a:pPr algn="r"/>
              <a:t>60</a:t>
            </a:fld>
            <a:endParaRPr lang="en-US" sz="1200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E9F761-400B-40C4-A24C-5B0EFE60DCE1}" type="slidenum">
              <a:rPr lang="en-US"/>
              <a:pPr/>
              <a:t>61</a:t>
            </a:fld>
            <a:endParaRPr lang="en-US"/>
          </a:p>
        </p:txBody>
      </p:sp>
      <p:sp>
        <p:nvSpPr>
          <p:cNvPr id="629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655638"/>
            <a:ext cx="4560888" cy="3419475"/>
          </a:xfrm>
          <a:ln/>
        </p:spPr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85" y="4292711"/>
            <a:ext cx="5252107" cy="4001387"/>
          </a:xfrm>
        </p:spPr>
        <p:txBody>
          <a:bodyPr/>
          <a:lstStyle/>
          <a:p>
            <a:r>
              <a:rPr lang="en-US"/>
              <a:t>Break timer – set to auto-advance in 1 minutes</a:t>
            </a:r>
          </a:p>
          <a:p>
            <a:r>
              <a:rPr lang="en-US"/>
              <a:t>HOWEVER, </a:t>
            </a:r>
            <a:r>
              <a:rPr lang="en-US" u="sng"/>
              <a:t>check that it is working on the computer being used.</a:t>
            </a:r>
          </a:p>
          <a:p>
            <a:endParaRPr lang="en-US" u="sng"/>
          </a:p>
          <a:p>
            <a:r>
              <a:rPr lang="en-US" sz="900"/>
              <a:t>Line drawing: Microsoft clipart</a:t>
            </a:r>
          </a:p>
          <a:p>
            <a:endParaRPr lang="en-US" u="sng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CC570D-E25A-40DF-A4B8-6375F4600B24}" type="slidenum">
              <a:rPr lang="en-US" smtClean="0"/>
              <a:pPr/>
              <a:t>62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EA8BFD-F720-41A5-AE1E-654A51654894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E089E5-D558-45E4-829F-240C09914805}" type="slidenum">
              <a:rPr lang="en-US" smtClean="0"/>
              <a:pPr/>
              <a:t>63</a:t>
            </a:fld>
            <a:endParaRPr lang="en-US" smtClean="0"/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Butchart Gardens (David Whiting)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FF885B-1A9E-4F54-8F72-CD99B97403F5}" type="slidenum">
              <a:rPr lang="en-US" smtClean="0"/>
              <a:pPr/>
              <a:t>65</a:t>
            </a:fld>
            <a:endParaRPr lang="en-US" smtClean="0"/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FED3A6-3DE1-4EF1-962C-3C81C473A047}" type="slidenum">
              <a:rPr lang="en-US" smtClean="0"/>
              <a:pPr/>
              <a:t>66</a:t>
            </a:fld>
            <a:endParaRPr lang="en-US" smtClean="0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2467FA-A7AA-42FC-9CB3-035F643CFA29}" type="slidenum">
              <a:rPr lang="en-US" smtClean="0"/>
              <a:pPr/>
              <a:t>67</a:t>
            </a:fld>
            <a:endParaRPr lang="en-US" smtClean="0"/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D7527E-E0EF-40AC-B636-C62907660439}" type="slidenum">
              <a:rPr lang="en-US" smtClean="0"/>
              <a:pPr/>
              <a:t>68</a:t>
            </a:fld>
            <a:endParaRPr lang="en-US" smtClean="0"/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Fleece Flower (David Whiting)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3D120E-A114-41C0-813F-4F4864860876}" type="slidenum">
              <a:rPr lang="en-US" smtClean="0"/>
              <a:pPr/>
              <a:t>69</a:t>
            </a:fld>
            <a:endParaRPr lang="en-US" smtClean="0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Government House, Victoria, BC (David Whiting)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Photo: Danish Flag Poppy and Annual Wheat (David Whiting)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AF6EAF-289D-409D-8321-AC7E4C29E3DB}" type="slidenum">
              <a:rPr lang="en-US" smtClean="0"/>
              <a:pPr/>
              <a:t>71</a:t>
            </a:fld>
            <a:endParaRPr lang="en-US" smtClean="0"/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Impatiens at CSU (David Whiting)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B27A10-404A-4301-AE64-936EFF821AD1}" type="slidenum">
              <a:rPr lang="en-US" smtClean="0"/>
              <a:pPr/>
              <a:t>72</a:t>
            </a:fld>
            <a:endParaRPr lang="en-US" smtClean="0"/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Petunia Planter at Thanksgiving Point Botanic Gardens (David Whiting)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2B62B1-FE0B-49B6-B8EB-7D0D140879F9}" type="slidenum">
              <a:rPr lang="en-US" smtClean="0"/>
              <a:pPr/>
              <a:t>73</a:t>
            </a:fld>
            <a:endParaRPr lang="en-US" smtClean="0"/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D7C4F6-DC87-4805-810F-553E43E5159F}" type="slidenum">
              <a:rPr lang="en-US"/>
              <a:pPr/>
              <a:t>6</a:t>
            </a:fld>
            <a:endParaRPr lang="en-US"/>
          </a:p>
        </p:txBody>
      </p:sp>
      <p:sp>
        <p:nvSpPr>
          <p:cNvPr id="619522" name="Rectangle 7"/>
          <p:cNvSpPr txBox="1">
            <a:spLocks noGrp="1" noChangeArrowheads="1"/>
          </p:cNvSpPr>
          <p:nvPr/>
        </p:nvSpPr>
        <p:spPr bwMode="auto">
          <a:xfrm>
            <a:off x="4010342" y="8553928"/>
            <a:ext cx="3066733" cy="45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9AE6E0A-D21F-4E49-84FF-342D8938A57C}" type="slidenum">
              <a:rPr lang="en-US" sz="1200"/>
              <a:pPr algn="r"/>
              <a:t>6</a:t>
            </a:fld>
            <a:endParaRPr lang="en-US" sz="1200"/>
          </a:p>
        </p:txBody>
      </p:sp>
      <p:sp>
        <p:nvSpPr>
          <p:cNvPr id="619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682625"/>
            <a:ext cx="4483100" cy="3362325"/>
          </a:xfrm>
          <a:ln/>
        </p:spPr>
      </p:sp>
      <p:sp>
        <p:nvSpPr>
          <p:cNvPr id="619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3610" y="4278539"/>
            <a:ext cx="5189855" cy="4050203"/>
          </a:xfrm>
        </p:spPr>
        <p:txBody>
          <a:bodyPr/>
          <a:lstStyle/>
          <a:p>
            <a:r>
              <a:rPr lang="en-US"/>
              <a:t>Reference slide to CMG GardenNotes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5D1037-9203-4C99-84A2-E414C43C33BA}" type="slidenum">
              <a:rPr lang="en-US" smtClean="0"/>
              <a:pPr/>
              <a:t>74</a:t>
            </a:fld>
            <a:endParaRPr lang="en-US" smtClean="0"/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FC2E75-4A07-4BE5-BD05-A35A5B9E97F3}" type="slidenum">
              <a:rPr lang="en-US" smtClean="0"/>
              <a:pPr/>
              <a:t>75</a:t>
            </a:fld>
            <a:endParaRPr lang="en-US" smtClean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329F9B-AC52-42D3-9843-7F4CAF2F33DA}" type="slidenum">
              <a:rPr lang="en-US" smtClean="0"/>
              <a:pPr/>
              <a:t>76</a:t>
            </a:fld>
            <a:endParaRPr lang="en-US" smtClean="0"/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Daylily (David Whiting)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2D25D1-3629-47A3-9E04-F86DFCDA8BC6}" type="slidenum">
              <a:rPr lang="en-US" smtClean="0"/>
              <a:pPr/>
              <a:t>77</a:t>
            </a:fld>
            <a:endParaRPr lang="en-US" smtClean="0"/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1A6D49-D79F-4894-9D48-1B5697D99E55}" type="slidenum">
              <a:rPr lang="en-US" smtClean="0"/>
              <a:pPr/>
              <a:t>79</a:t>
            </a:fld>
            <a:endParaRPr lang="en-US" smtClean="0"/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Hamilton Lake Gardens (David Whiting)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55B5E1-A97A-4140-A0FA-F61D05F70BEE}" type="slidenum">
              <a:rPr lang="en-US" smtClean="0"/>
              <a:pPr/>
              <a:t>80</a:t>
            </a:fld>
            <a:endParaRPr lang="en-US" smtClean="0"/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Sunflower (David Whiting)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F1FB4C-134B-4781-84A3-BE6C763D6252}" type="slidenum">
              <a:rPr lang="en-US" smtClean="0"/>
              <a:pPr/>
              <a:t>81</a:t>
            </a:fld>
            <a:endParaRPr lang="en-US" smtClean="0"/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393446-D29E-42F8-B3DB-3F62910A7EBC}" type="slidenum">
              <a:rPr lang="en-US" smtClean="0"/>
              <a:pPr/>
              <a:t>82</a:t>
            </a:fld>
            <a:endParaRPr lang="en-US" smtClean="0"/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CB0D4B-9A73-442D-B7D1-22A8DFE92DC7}" type="slidenum">
              <a:rPr lang="en-US" smtClean="0"/>
              <a:pPr/>
              <a:t>83</a:t>
            </a:fld>
            <a:endParaRPr lang="en-US" smtClean="0"/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Astilbe (David Whiting)</a:t>
            </a: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82A296-32EE-4FF4-AD46-474971BE6DA4}" type="slidenum">
              <a:rPr lang="en-US" smtClean="0"/>
              <a:pPr/>
              <a:t>84</a:t>
            </a:fld>
            <a:endParaRPr lang="en-US" smtClean="0"/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Photo: Private Garden (David Whiting)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Photo: David Whiting Garden (David Whiting)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A129EF-5AFB-471A-98F2-D92D5B0270EE}" type="slidenum">
              <a:rPr lang="en-US" smtClean="0"/>
              <a:pPr/>
              <a:t>87</a:t>
            </a:fld>
            <a:endParaRPr lang="en-US" smtClean="0"/>
          </a:p>
        </p:txBody>
      </p:sp>
      <p:sp>
        <p:nvSpPr>
          <p:cNvPr id="217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Photo: Colorado County Side (David Whiting)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Photo: Pawnee Buttes National Grassland (David Whiting)</a:t>
            </a: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Photo: Rabbits Ear Pass east of Steamboat Springs (David Whiting)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Photos: Rabbits Ear Pass east of Steamboat Springs (David Whiting)</a:t>
            </a: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Photo: Colorado Springs Xeric Demo Garden (David Whiting)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Photo: Naturalized golf course (David Whiting)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C81922-BBEF-49E3-83B2-24110B10953A}" type="slidenum">
              <a:rPr lang="en-US" smtClean="0"/>
              <a:pPr/>
              <a:t>94</a:t>
            </a:fld>
            <a:endParaRPr lang="en-US" smtClean="0"/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Colorado Springs Xeric Demo Garden (David Whiting)</a:t>
            </a: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9AE0F8-4F95-4516-9856-21803D34CDAF}" type="slidenum">
              <a:rPr lang="en-US" smtClean="0"/>
              <a:pPr/>
              <a:t>96</a:t>
            </a:fld>
            <a:endParaRPr lang="en-US" smtClean="0"/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204959-E28C-43C9-AE39-743863812CFB}" type="slidenum">
              <a:rPr lang="en-US" smtClean="0"/>
              <a:pPr/>
              <a:t>97</a:t>
            </a:fld>
            <a:endParaRPr lang="en-US" smtClean="0"/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Iris (David Whiting)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A7A479-A0E7-40EA-830C-FA558695FA9C}" type="slidenum">
              <a:rPr lang="en-US" smtClean="0"/>
              <a:pPr/>
              <a:t>98</a:t>
            </a:fld>
            <a:endParaRPr lang="en-US" smtClean="0"/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David Whiting Garden (David Whiting)</a:t>
            </a: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B82C07-8670-487D-BA9C-981A0333B1FE}" type="slidenum">
              <a:rPr lang="en-US" smtClean="0"/>
              <a:pPr/>
              <a:t>99</a:t>
            </a:fld>
            <a:endParaRPr lang="en-US" smtClean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David Whiting Garden (David Whiting)</a:t>
            </a: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23798F-C0BA-4B92-90E5-2212219B3DF8}" type="slidenum">
              <a:rPr lang="en-US" smtClean="0"/>
              <a:pPr/>
              <a:t>100</a:t>
            </a:fld>
            <a:endParaRPr lang="en-US" smtClean="0"/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Photo: Fort Collins area home (David Whiting)</a:t>
            </a: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31C1F-6351-44D7-AD6B-A40912B97E06}" type="slidenum">
              <a:rPr lang="en-US" smtClean="0"/>
              <a:pPr/>
              <a:t>103</a:t>
            </a:fld>
            <a:endParaRPr lang="en-US" smtClean="0"/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Title Slide</a:t>
            </a: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12B1A6-E0FF-4C17-8017-B99FA6052466}" type="slidenum">
              <a:rPr lang="en-US" smtClean="0"/>
              <a:pPr/>
              <a:t>104</a:t>
            </a:fld>
            <a:endParaRPr lang="en-US" smtClean="0"/>
          </a:p>
        </p:txBody>
      </p:sp>
      <p:sp>
        <p:nvSpPr>
          <p:cNvPr id="232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A51AD4-EF34-472B-B1BE-7165750E220A}" type="slidenum">
              <a:rPr lang="en-US" smtClean="0"/>
              <a:pPr/>
              <a:t>105</a:t>
            </a:fld>
            <a:endParaRPr lang="en-US" smtClean="0"/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15CE18-D52E-4CED-BAE5-029D6CB4F227}" type="slidenum">
              <a:rPr lang="en-US" smtClean="0"/>
              <a:pPr/>
              <a:t>106</a:t>
            </a:fld>
            <a:endParaRPr lang="en-US" smtClean="0"/>
          </a:p>
        </p:txBody>
      </p:sp>
      <p:sp>
        <p:nvSpPr>
          <p:cNvPr id="23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14CF45-F267-43D7-A8A1-40A759334201}" type="slidenum">
              <a:rPr lang="en-US" smtClean="0"/>
              <a:pPr/>
              <a:t>107</a:t>
            </a:fld>
            <a:endParaRPr lang="en-US" smtClean="0"/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674688"/>
            <a:ext cx="4502150" cy="3376612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025" y="4276725"/>
            <a:ext cx="5661025" cy="4052888"/>
          </a:xfrm>
          <a:noFill/>
          <a:ln/>
        </p:spPr>
        <p:txBody>
          <a:bodyPr/>
          <a:lstStyle/>
          <a:p>
            <a:r>
              <a:rPr lang="en-US" smtClean="0"/>
              <a:t>Picketwire Canyon south of La Junta</a:t>
            </a:r>
          </a:p>
          <a:p>
            <a:r>
              <a:rPr lang="en-US" smtClean="0"/>
              <a:t>Mix of grasslands on the flats and pinyon-juniper on the hillsides.  </a:t>
            </a:r>
          </a:p>
          <a:p>
            <a:r>
              <a:rPr lang="en-US" smtClean="0"/>
              <a:t>Part of Comanche Grasslands administered by US Forest Service.</a:t>
            </a: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7C0D4A-B49F-4901-BD31-7B0822C7C257}" type="slidenum">
              <a:rPr lang="en-US" smtClean="0"/>
              <a:pPr/>
              <a:t>108</a:t>
            </a:fld>
            <a:endParaRPr lang="en-US" smtClean="0"/>
          </a:p>
        </p:txBody>
      </p:sp>
      <p:sp>
        <p:nvSpPr>
          <p:cNvPr id="236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623EB2-8C50-413E-B3D2-A30D3EE9382A}" type="slidenum">
              <a:rPr lang="en-US" smtClean="0"/>
              <a:pPr/>
              <a:t>110</a:t>
            </a:fld>
            <a:endParaRPr lang="en-US" smtClean="0"/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Begonias and ferns at Butchart Botanic Gardens (David Whiting)</a:t>
            </a: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68F95-95C0-40F0-8D34-AA82FDE6CE6E}" type="slidenum">
              <a:rPr lang="en-US" smtClean="0"/>
              <a:pPr/>
              <a:t>111</a:t>
            </a:fld>
            <a:endParaRPr lang="en-US" smtClean="0"/>
          </a:p>
        </p:txBody>
      </p:sp>
      <p:sp>
        <p:nvSpPr>
          <p:cNvPr id="238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9F5745-5637-40CB-A94C-ED0AF90CA5F1}" type="slidenum">
              <a:rPr lang="en-US" smtClean="0"/>
              <a:pPr/>
              <a:t>112</a:t>
            </a:fld>
            <a:endParaRPr lang="en-US" smtClean="0"/>
          </a:p>
        </p:txBody>
      </p:sp>
      <p:sp>
        <p:nvSpPr>
          <p:cNvPr id="239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8ED82A-A96F-4E20-B2A9-CF4F2551BD8D}" type="slidenum">
              <a:rPr lang="en-US" smtClean="0"/>
              <a:pPr/>
              <a:t>113</a:t>
            </a:fld>
            <a:endParaRPr lang="en-US" smtClean="0"/>
          </a:p>
        </p:txBody>
      </p:sp>
      <p:sp>
        <p:nvSpPr>
          <p:cNvPr id="240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7"/>
          <p:cNvSpPr txBox="1">
            <a:spLocks noGrp="1" noChangeArrowheads="1"/>
          </p:cNvSpPr>
          <p:nvPr/>
        </p:nvSpPr>
        <p:spPr bwMode="auto">
          <a:xfrm>
            <a:off x="4008438" y="8553450"/>
            <a:ext cx="306705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86" tIns="45943" rIns="91886" bIns="45943" anchor="b"/>
          <a:lstStyle/>
          <a:p>
            <a:pPr algn="r"/>
            <a:fld id="{C023535B-A578-4E36-8208-1E8A8448A554}" type="slidenum">
              <a:rPr lang="en-US" sz="1200"/>
              <a:pPr algn="r"/>
              <a:t>114</a:t>
            </a:fld>
            <a:endParaRPr lang="en-US" sz="1200"/>
          </a:p>
        </p:txBody>
      </p:sp>
      <p:sp>
        <p:nvSpPr>
          <p:cNvPr id="241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Private Garden (David Whiting)</a:t>
            </a: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C17096-A11F-42A5-A382-4668A1CBF496}" type="slidenum">
              <a:rPr lang="en-US" smtClean="0"/>
              <a:pPr/>
              <a:t>116</a:t>
            </a:fld>
            <a:endParaRPr lang="en-US" smtClean="0"/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Photo: Butchart Botanic Gardens (David Whiting)</a:t>
            </a: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8A9AE2-544A-4829-B2D3-8AF210862079}" type="slidenum">
              <a:rPr lang="en-US" smtClean="0"/>
              <a:pPr/>
              <a:t>117</a:t>
            </a:fld>
            <a:endParaRPr lang="en-US" smtClean="0"/>
          </a:p>
        </p:txBody>
      </p:sp>
      <p:sp>
        <p:nvSpPr>
          <p:cNvPr id="243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2B7C0A-CBBE-44E9-A02D-5E2B63957E31}" type="slidenum">
              <a:rPr lang="en-US" smtClean="0"/>
              <a:pPr/>
              <a:t>119</a:t>
            </a:fld>
            <a:endParaRPr lang="en-US" smtClean="0"/>
          </a:p>
        </p:txBody>
      </p:sp>
      <p:sp>
        <p:nvSpPr>
          <p:cNvPr id="245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6CC112-BCA8-4054-B528-017F0342CF30}" type="slidenum">
              <a:rPr lang="en-US" smtClean="0"/>
              <a:pPr/>
              <a:t>120</a:t>
            </a:fld>
            <a:endParaRPr lang="en-US" smtClean="0"/>
          </a:p>
        </p:txBody>
      </p:sp>
      <p:sp>
        <p:nvSpPr>
          <p:cNvPr id="246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579438"/>
            <a:ext cx="2057400" cy="5745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79438"/>
            <a:ext cx="6019800" cy="5745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79438"/>
            <a:ext cx="8229600" cy="563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8862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862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3400" y="579438"/>
            <a:ext cx="8229600" cy="5745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79438"/>
            <a:ext cx="8229600" cy="563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8862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524000"/>
            <a:ext cx="38862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79438"/>
            <a:ext cx="8229600" cy="563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8862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524000"/>
            <a:ext cx="38862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79438"/>
            <a:ext cx="8229600" cy="563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8862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24000"/>
            <a:ext cx="38862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38862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8862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862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5794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7924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</p:sldLayoutIdLst>
  <p:transition>
    <p:wipe dir="d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l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5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8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3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2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5.jpe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wmf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eg"/><Relationship Id="rId4" Type="http://schemas.openxmlformats.org/officeDocument/2006/relationships/image" Target="../media/image133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5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2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6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6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xt-GC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75" y="1128713"/>
            <a:ext cx="5494338" cy="477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CoEcoregi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50"/>
            <a:ext cx="9144000" cy="674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smtClean="0"/>
              <a:t>Colorado Ecoregions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60198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511-2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8229600" cy="563562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Drought Tolerance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19200"/>
            <a:ext cx="8305800" cy="1981200"/>
          </a:xfrm>
        </p:spPr>
        <p:txBody>
          <a:bodyPr/>
          <a:lstStyle/>
          <a:p>
            <a:pPr marL="0" indent="0" eaLnBrk="1" hangingPunct="1">
              <a:spcBef>
                <a:spcPct val="75000"/>
              </a:spcBef>
              <a:buFont typeface="Wingdings" pitchFamily="2" charset="2"/>
              <a:buNone/>
              <a:tabLst>
                <a:tab pos="1258888" algn="l"/>
              </a:tabLst>
            </a:pPr>
            <a:r>
              <a:rPr lang="en-US" sz="3200" b="1" u="sng" dirty="0" smtClean="0">
                <a:solidFill>
                  <a:srgbClr val="3333FF"/>
                </a:solidFill>
              </a:rPr>
              <a:t>Characteristics of xeric plants</a:t>
            </a:r>
          </a:p>
          <a:p>
            <a:pPr marL="0" indent="0" eaLnBrk="1" hangingPunct="1">
              <a:spcBef>
                <a:spcPct val="0"/>
              </a:spcBef>
              <a:tabLst>
                <a:tab pos="1258888" algn="l"/>
              </a:tabLst>
            </a:pPr>
            <a:endParaRPr lang="en-US" sz="2000" dirty="0" smtClean="0"/>
          </a:p>
          <a:p>
            <a:pPr marL="569913" lvl="1" indent="-338138" eaLnBrk="1" hangingPunct="1">
              <a:spcBef>
                <a:spcPct val="0"/>
              </a:spcBef>
              <a:tabLst>
                <a:tab pos="1258888" algn="l"/>
              </a:tabLst>
            </a:pPr>
            <a:r>
              <a:rPr lang="en-US" b="1" dirty="0" smtClean="0"/>
              <a:t>Deep taproots </a:t>
            </a:r>
          </a:p>
          <a:p>
            <a:pPr marL="569913" lvl="1" indent="-338138" eaLnBrk="1" hangingPunct="1">
              <a:tabLst>
                <a:tab pos="1258888" algn="l"/>
              </a:tabLst>
            </a:pPr>
            <a:r>
              <a:rPr lang="en-US" b="1" dirty="0" smtClean="0"/>
              <a:t>Leaf adaptations</a:t>
            </a:r>
          </a:p>
          <a:p>
            <a:pPr marL="1258888" lvl="2" indent="-344488" eaLnBrk="1" hangingPunct="1">
              <a:spcBef>
                <a:spcPct val="40000"/>
              </a:spcBef>
              <a:buFontTx/>
              <a:buChar char="o"/>
              <a:tabLst>
                <a:tab pos="1258888" algn="l"/>
              </a:tabLst>
            </a:pPr>
            <a:r>
              <a:rPr lang="en-US" dirty="0" smtClean="0"/>
              <a:t>Thick</a:t>
            </a:r>
          </a:p>
          <a:p>
            <a:pPr marL="1258888" lvl="2" indent="-344488" eaLnBrk="1" hangingPunct="1">
              <a:spcBef>
                <a:spcPct val="0"/>
              </a:spcBef>
              <a:buFontTx/>
              <a:buChar char="o"/>
              <a:tabLst>
                <a:tab pos="1258888" algn="l"/>
              </a:tabLst>
            </a:pPr>
            <a:r>
              <a:rPr lang="en-US" dirty="0" smtClean="0"/>
              <a:t>Waxy</a:t>
            </a:r>
          </a:p>
          <a:p>
            <a:pPr marL="1258888" lvl="2" indent="-344488" eaLnBrk="1" hangingPunct="1">
              <a:spcBef>
                <a:spcPct val="0"/>
              </a:spcBef>
              <a:buFontTx/>
              <a:buChar char="o"/>
              <a:tabLst>
                <a:tab pos="1258888" algn="l"/>
              </a:tabLst>
            </a:pPr>
            <a:r>
              <a:rPr lang="en-US" dirty="0" smtClean="0"/>
              <a:t>Fleshy</a:t>
            </a:r>
          </a:p>
          <a:p>
            <a:pPr marL="1258888" lvl="2" indent="-344488" eaLnBrk="1" hangingPunct="1">
              <a:spcBef>
                <a:spcPct val="0"/>
              </a:spcBef>
              <a:buFontTx/>
              <a:buChar char="o"/>
              <a:tabLst>
                <a:tab pos="1258888" algn="l"/>
              </a:tabLst>
            </a:pPr>
            <a:r>
              <a:rPr lang="en-US" dirty="0" smtClean="0"/>
              <a:t>Hairy</a:t>
            </a:r>
          </a:p>
          <a:p>
            <a:pPr marL="1258888" lvl="2" indent="-344488" eaLnBrk="1" hangingPunct="1">
              <a:spcBef>
                <a:spcPct val="0"/>
              </a:spcBef>
              <a:buFontTx/>
              <a:buChar char="o"/>
              <a:tabLst>
                <a:tab pos="1258888" algn="l"/>
              </a:tabLst>
            </a:pPr>
            <a:r>
              <a:rPr lang="en-US" dirty="0" smtClean="0"/>
              <a:t>Light-colored </a:t>
            </a:r>
          </a:p>
          <a:p>
            <a:pPr marL="1258888" lvl="2" indent="-344488" eaLnBrk="1" hangingPunct="1">
              <a:spcBef>
                <a:spcPct val="0"/>
              </a:spcBef>
              <a:buFontTx/>
              <a:buChar char="o"/>
              <a:tabLst>
                <a:tab pos="1258888" algn="l"/>
              </a:tabLst>
            </a:pPr>
            <a:r>
              <a:rPr lang="en-US" dirty="0" smtClean="0"/>
              <a:t>Small and narrow </a:t>
            </a:r>
          </a:p>
        </p:txBody>
      </p:sp>
      <p:grpSp>
        <p:nvGrpSpPr>
          <p:cNvPr id="93188" name="Group 9"/>
          <p:cNvGrpSpPr>
            <a:grpSpLocks/>
          </p:cNvGrpSpPr>
          <p:nvPr/>
        </p:nvGrpSpPr>
        <p:grpSpPr bwMode="auto">
          <a:xfrm>
            <a:off x="4953000" y="2209800"/>
            <a:ext cx="3581400" cy="2998788"/>
            <a:chOff x="3120" y="1392"/>
            <a:chExt cx="2256" cy="1889"/>
          </a:xfrm>
        </p:grpSpPr>
        <p:pic>
          <p:nvPicPr>
            <p:cNvPr id="93189" name="Picture 6" descr="036_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20" y="1392"/>
              <a:ext cx="2256" cy="188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93190" name="Text Box 7"/>
            <p:cNvSpPr txBox="1">
              <a:spLocks noChangeArrowheads="1"/>
            </p:cNvSpPr>
            <p:nvPr/>
          </p:nvSpPr>
          <p:spPr bwMode="auto">
            <a:xfrm>
              <a:off x="4259" y="2862"/>
              <a:ext cx="111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Photo: Larry Vickerman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425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746" name="Picture 2" descr="Rock8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5492750"/>
            <a:ext cx="7597775" cy="825500"/>
          </a:xfrm>
        </p:spPr>
        <p:txBody>
          <a:bodyPr/>
          <a:lstStyle/>
          <a:p>
            <a:pPr marL="457200" indent="-457200" algn="ctr" eaLnBrk="1" hangingPunct="1">
              <a:buFont typeface="Wingdings" pitchFamily="2" charset="2"/>
              <a:buNone/>
            </a:pPr>
            <a:r>
              <a:rPr lang="en-US" sz="3600" b="1" smtClean="0">
                <a:solidFill>
                  <a:schemeClr val="bg1"/>
                </a:solidFill>
              </a:rPr>
              <a:t>Xeriscaping is NOT a rock pile.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MCj038417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990600"/>
            <a:ext cx="443071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Compost6#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12" y="0"/>
            <a:ext cx="9120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7772400" cy="762000"/>
          </a:xfrm>
        </p:spPr>
        <p:txBody>
          <a:bodyPr/>
          <a:lstStyle/>
          <a:p>
            <a:pPr eaLnBrk="1" hangingPunct="1"/>
            <a:r>
              <a:rPr lang="en-US" sz="4400" smtClean="0">
                <a:solidFill>
                  <a:schemeClr val="bg1"/>
                </a:solidFill>
              </a:rPr>
              <a:t>Soil Requirements</a:t>
            </a:r>
          </a:p>
        </p:txBody>
      </p:sp>
      <p:sp>
        <p:nvSpPr>
          <p:cNvPr id="95236" name="TextBox 3"/>
          <p:cNvSpPr txBox="1">
            <a:spLocks noChangeArrowheads="1"/>
          </p:cNvSpPr>
          <p:nvPr/>
        </p:nvSpPr>
        <p:spPr bwMode="auto">
          <a:xfrm>
            <a:off x="6248400" y="6400800"/>
            <a:ext cx="2590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200"/>
              <a:t>Photo: David Whiting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425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772400" cy="457200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Soil Requirements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19200"/>
            <a:ext cx="8001000" cy="4754563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200" b="1" dirty="0" smtClean="0">
                <a:solidFill>
                  <a:srgbClr val="3333FF"/>
                </a:solidFill>
              </a:rPr>
              <a:t>Beware of “woodsy or woodland” soils</a:t>
            </a:r>
            <a:r>
              <a:rPr lang="en-US" sz="2000" dirty="0" smtClean="0"/>
              <a:t> </a:t>
            </a:r>
          </a:p>
          <a:p>
            <a:pPr marL="569913" lvl="1" indent="-336550" eaLnBrk="1" hangingPunct="1">
              <a:spcBef>
                <a:spcPct val="50000"/>
              </a:spcBef>
            </a:pPr>
            <a:r>
              <a:rPr lang="en-US" dirty="0" smtClean="0"/>
              <a:t>Usually means high in humus and acidic</a:t>
            </a:r>
          </a:p>
          <a:p>
            <a:pPr lvl="2" eaLnBrk="1" hangingPunct="1">
              <a:buFontTx/>
              <a:buChar char="o"/>
            </a:pPr>
            <a:r>
              <a:rPr lang="en-US" sz="2000" dirty="0" smtClean="0"/>
              <a:t>Only a few places in Colorado have similar soils</a:t>
            </a:r>
          </a:p>
          <a:p>
            <a:pPr marL="569913" lvl="1" indent="-336550" eaLnBrk="1" hangingPunct="1">
              <a:buFont typeface="Wingdings" pitchFamily="2" charset="2"/>
              <a:buNone/>
            </a:pPr>
            <a:endParaRPr lang="en-US" sz="2000" dirty="0" smtClean="0"/>
          </a:p>
        </p:txBody>
      </p:sp>
      <p:pic>
        <p:nvPicPr>
          <p:cNvPr id="7172" name="Picture 4" descr="DCP_04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3200400"/>
            <a:ext cx="4724400" cy="3121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425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772400" cy="457200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Soil Requirements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189037"/>
            <a:ext cx="8001000" cy="4754563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200" b="1" dirty="0" smtClean="0">
                <a:solidFill>
                  <a:srgbClr val="3333FF"/>
                </a:solidFill>
              </a:rPr>
              <a:t>Catalogs often refer to “ordinary soil”</a:t>
            </a:r>
          </a:p>
          <a:p>
            <a:pPr marL="569913" lvl="1" indent="-336550" eaLnBrk="1" hangingPunct="1">
              <a:spcBef>
                <a:spcPct val="75000"/>
              </a:spcBef>
            </a:pPr>
            <a:r>
              <a:rPr lang="en-US" dirty="0" smtClean="0"/>
              <a:t>What is “ordinary”?</a:t>
            </a:r>
          </a:p>
          <a:p>
            <a:pPr marL="569913" lvl="1" indent="-336550" eaLnBrk="1" hangingPunct="1">
              <a:buFont typeface="Wingdings" pitchFamily="2" charset="2"/>
              <a:buNone/>
            </a:pPr>
            <a:endParaRPr lang="en-US" sz="2000" dirty="0" smtClean="0"/>
          </a:p>
        </p:txBody>
      </p:sp>
      <p:grpSp>
        <p:nvGrpSpPr>
          <p:cNvPr id="97284" name="Group 10"/>
          <p:cNvGrpSpPr>
            <a:grpSpLocks/>
          </p:cNvGrpSpPr>
          <p:nvPr/>
        </p:nvGrpSpPr>
        <p:grpSpPr bwMode="auto">
          <a:xfrm>
            <a:off x="1295400" y="2209800"/>
            <a:ext cx="7086600" cy="4267200"/>
            <a:chOff x="1295400" y="2209800"/>
            <a:chExt cx="7086600" cy="4267200"/>
          </a:xfrm>
        </p:grpSpPr>
        <p:pic>
          <p:nvPicPr>
            <p:cNvPr id="428044" name="Picture 12" descr="102_022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95400" y="3124200"/>
              <a:ext cx="3816350" cy="28892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28046" name="Picture 14" descr="DCP_043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62600" y="2209800"/>
              <a:ext cx="2819400" cy="42672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1" name="TextBox 10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425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772400" cy="457200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Soil Requirements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19200"/>
            <a:ext cx="8001000" cy="16764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200" b="1" dirty="0" smtClean="0">
                <a:solidFill>
                  <a:srgbClr val="3333FF"/>
                </a:solidFill>
              </a:rPr>
              <a:t>Sweet soils = alkaline = pH &gt; 7.0</a:t>
            </a:r>
          </a:p>
          <a:p>
            <a:pPr marL="569913" lvl="1" indent="-336550" eaLnBrk="1" hangingPunct="1">
              <a:spcBef>
                <a:spcPct val="75000"/>
              </a:spcBef>
            </a:pPr>
            <a:r>
              <a:rPr lang="en-US" dirty="0" smtClean="0"/>
              <a:t>Colorado soils are generally alkaline.</a:t>
            </a:r>
          </a:p>
          <a:p>
            <a:pPr marL="1087438" lvl="2" indent="-292100" eaLnBrk="1" hangingPunct="1">
              <a:buFontTx/>
              <a:buChar char="o"/>
            </a:pPr>
            <a:r>
              <a:rPr lang="en-US" sz="2000" dirty="0" smtClean="0"/>
              <a:t>Acid loving plants usually not a good choice for Colorado.</a:t>
            </a:r>
          </a:p>
        </p:txBody>
      </p:sp>
      <p:pic>
        <p:nvPicPr>
          <p:cNvPr id="430088" name="Picture 8" descr="DCP_04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352800" y="3124200"/>
            <a:ext cx="5029200" cy="33226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425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8" descr="102_02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8200" y="2590800"/>
            <a:ext cx="5080000" cy="381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933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772400" cy="457200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Soil Requirements</a:t>
            </a:r>
          </a:p>
        </p:txBody>
      </p:sp>
      <p:sp>
        <p:nvSpPr>
          <p:cNvPr id="9933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189037"/>
            <a:ext cx="8001000" cy="4754563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b="1" dirty="0" smtClean="0">
                <a:solidFill>
                  <a:srgbClr val="3333FF"/>
                </a:solidFill>
              </a:rPr>
              <a:t>On clay soils watch out for: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br>
              <a:rPr lang="en-US" sz="2800" b="1" dirty="0" smtClean="0">
                <a:solidFill>
                  <a:srgbClr val="3333FF"/>
                </a:solidFill>
              </a:rPr>
            </a:br>
            <a:r>
              <a:rPr lang="en-US" sz="3200" b="1" dirty="0" smtClean="0">
                <a:solidFill>
                  <a:srgbClr val="3333FF"/>
                </a:solidFill>
              </a:rPr>
              <a:t>	“Needs well drained soil”</a:t>
            </a:r>
          </a:p>
          <a:p>
            <a:pPr marL="569913" lvl="1" indent="-336550" eaLnBrk="1" hangingPunct="1">
              <a:buFont typeface="Wingdings" pitchFamily="2" charset="2"/>
              <a:buNone/>
            </a:pPr>
            <a:endParaRPr lang="en-US" sz="3200" dirty="0" smtClean="0"/>
          </a:p>
        </p:txBody>
      </p:sp>
      <p:pic>
        <p:nvPicPr>
          <p:cNvPr id="432136" name="Picture 8" descr="October25a 2004 137"/>
          <p:cNvPicPr>
            <a:picLocks noGrp="1"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147483647" y="2147483647"/>
            <a:ext cx="2147482688" cy="2147482688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425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772400" cy="457200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Soil Requirements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189037"/>
            <a:ext cx="8001000" cy="4754563"/>
          </a:xfrm>
        </p:spPr>
        <p:txBody>
          <a:bodyPr/>
          <a:lstStyle/>
          <a:p>
            <a:pPr marL="0" indent="0" eaLnBrk="1" hangingPunct="1">
              <a:spcBef>
                <a:spcPct val="75000"/>
              </a:spcBef>
              <a:buFont typeface="Wingdings" pitchFamily="2" charset="2"/>
              <a:buNone/>
            </a:pPr>
            <a:r>
              <a:rPr lang="en-US" b="1" u="sng" dirty="0" smtClean="0"/>
              <a:t>Hard to interpret</a:t>
            </a:r>
          </a:p>
          <a:p>
            <a:pPr marL="569913" lvl="1" indent="-336550" eaLnBrk="1" hangingPunct="1">
              <a:spcBef>
                <a:spcPct val="40000"/>
              </a:spcBef>
            </a:pPr>
            <a:r>
              <a:rPr lang="en-US" sz="2800" b="1" i="1" dirty="0" smtClean="0">
                <a:solidFill>
                  <a:srgbClr val="3333FF"/>
                </a:solidFill>
              </a:rPr>
              <a:t> </a:t>
            </a:r>
            <a:r>
              <a:rPr lang="en-US" sz="3200" i="1" dirty="0" smtClean="0">
                <a:solidFill>
                  <a:srgbClr val="3333FF"/>
                </a:solidFill>
              </a:rPr>
              <a:t>“</a:t>
            </a:r>
            <a:r>
              <a:rPr lang="en-US" sz="3200" b="1" i="1" dirty="0" smtClean="0">
                <a:solidFill>
                  <a:srgbClr val="3333FF"/>
                </a:solidFill>
              </a:rPr>
              <a:t>Dry soil”</a:t>
            </a:r>
            <a:endParaRPr lang="en-US" sz="2800" b="1" i="1" dirty="0" smtClean="0">
              <a:solidFill>
                <a:srgbClr val="3333FF"/>
              </a:solidFill>
            </a:endParaRPr>
          </a:p>
          <a:p>
            <a:pPr marL="1377950" lvl="2" indent="-344488" eaLnBrk="1" hangingPunct="1">
              <a:spcBef>
                <a:spcPct val="35000"/>
              </a:spcBef>
              <a:buFontTx/>
              <a:buChar char="o"/>
            </a:pPr>
            <a:r>
              <a:rPr lang="en-US" i="1" dirty="0" smtClean="0"/>
              <a:t>“Needs well-drained, even dry soil; </a:t>
            </a:r>
            <a:br>
              <a:rPr lang="en-US" i="1" dirty="0" smtClean="0"/>
            </a:br>
            <a:r>
              <a:rPr lang="en-US" i="1" dirty="0" smtClean="0"/>
              <a:t>struggles in desert Southwest”</a:t>
            </a:r>
          </a:p>
        </p:txBody>
      </p:sp>
      <p:pic>
        <p:nvPicPr>
          <p:cNvPr id="100356" name="Picture 7" descr="Liatris-BlazingStar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05200"/>
            <a:ext cx="3962400" cy="29479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425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MCj038417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990600"/>
            <a:ext cx="443071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FF"/>
                </a:solidFill>
              </a:rPr>
              <a:t>Colorado </a:t>
            </a:r>
            <a:r>
              <a:rPr lang="en-US" sz="3600" dirty="0" err="1" smtClean="0">
                <a:solidFill>
                  <a:srgbClr val="3333FF"/>
                </a:solidFill>
              </a:rPr>
              <a:t>Ecoregions</a:t>
            </a:r>
            <a:endParaRPr lang="en-US" sz="3600" dirty="0" smtClean="0">
              <a:solidFill>
                <a:srgbClr val="3333FF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524000"/>
            <a:ext cx="7924800" cy="4800600"/>
          </a:xfrm>
        </p:spPr>
        <p:txBody>
          <a:bodyPr/>
          <a:lstStyle/>
          <a:p>
            <a:pPr marL="349250" indent="-349250"/>
            <a:r>
              <a:rPr lang="en-US" b="1" smtClean="0"/>
              <a:t>Defined by dominant plant type, location and associations</a:t>
            </a:r>
          </a:p>
          <a:p>
            <a:pPr marL="914400" lvl="1" indent="-396875">
              <a:spcBef>
                <a:spcPct val="75000"/>
              </a:spcBef>
              <a:buFontTx/>
              <a:buChar char="o"/>
            </a:pPr>
            <a:r>
              <a:rPr lang="en-US" smtClean="0"/>
              <a:t>Alpine</a:t>
            </a:r>
          </a:p>
          <a:p>
            <a:pPr marL="914400" lvl="1" indent="-396875">
              <a:spcBef>
                <a:spcPct val="0"/>
              </a:spcBef>
              <a:buFontTx/>
              <a:buChar char="o"/>
            </a:pPr>
            <a:r>
              <a:rPr lang="en-US" smtClean="0"/>
              <a:t>Coniferous forest </a:t>
            </a:r>
          </a:p>
          <a:p>
            <a:pPr marL="914400" lvl="1" indent="-396875">
              <a:spcBef>
                <a:spcPct val="0"/>
              </a:spcBef>
              <a:buFontTx/>
              <a:buChar char="o"/>
            </a:pPr>
            <a:r>
              <a:rPr lang="en-US" smtClean="0"/>
              <a:t>Shrublands</a:t>
            </a:r>
          </a:p>
          <a:p>
            <a:pPr marL="914400" lvl="1" indent="-396875">
              <a:spcBef>
                <a:spcPct val="0"/>
              </a:spcBef>
              <a:buFontTx/>
              <a:buChar char="o"/>
            </a:pPr>
            <a:r>
              <a:rPr lang="en-US" smtClean="0"/>
              <a:t>Grasslands </a:t>
            </a:r>
          </a:p>
          <a:p>
            <a:pPr marL="914400" lvl="1" indent="-396875">
              <a:spcBef>
                <a:spcPct val="0"/>
              </a:spcBef>
              <a:buFontTx/>
              <a:buChar char="o"/>
            </a:pPr>
            <a:r>
              <a:rPr lang="en-US" smtClean="0"/>
              <a:t>Riparian</a:t>
            </a:r>
          </a:p>
        </p:txBody>
      </p:sp>
      <p:pic>
        <p:nvPicPr>
          <p:cNvPr id="336900" name="Picture 4" descr="030413-310 Exit from the Cany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67000"/>
            <a:ext cx="3962400" cy="2971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33400" y="60198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511-2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78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1380" name="Picture 4" descr="Begonia&amp;Fern@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1381" name="Rectangle 13"/>
            <p:cNvSpPr>
              <a:spLocks noChangeArrowheads="1"/>
            </p:cNvSpPr>
            <p:nvPr/>
          </p:nvSpPr>
          <p:spPr bwMode="auto">
            <a:xfrm>
              <a:off x="6916649" y="6172200"/>
              <a:ext cx="161775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cs typeface="Arial" charset="0"/>
                </a:rPr>
                <a:t>Photo: David Whiting</a:t>
              </a:r>
            </a:p>
          </p:txBody>
        </p:sp>
      </p:grpSp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029200"/>
            <a:ext cx="7772400" cy="1143000"/>
          </a:xfrm>
        </p:spPr>
        <p:txBody>
          <a:bodyPr/>
          <a:lstStyle/>
          <a:p>
            <a:pPr eaLnBrk="1" hangingPunct="1"/>
            <a:r>
              <a:rPr lang="en-US" sz="4800" smtClean="0">
                <a:solidFill>
                  <a:schemeClr val="bg1"/>
                </a:solidFill>
              </a:rPr>
              <a:t>Bloom Period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8229600" cy="563562"/>
          </a:xfrm>
        </p:spPr>
        <p:txBody>
          <a:bodyPr/>
          <a:lstStyle/>
          <a:p>
            <a:pPr eaLnBrk="1" hangingPunct="1"/>
            <a:r>
              <a:rPr lang="en-US" sz="2800" b="0" dirty="0" smtClean="0">
                <a:solidFill>
                  <a:srgbClr val="5F5F5F"/>
                </a:solidFill>
              </a:rPr>
              <a:t>Bloom Period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95400"/>
            <a:ext cx="49530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3333FF"/>
                </a:solidFill>
              </a:rPr>
              <a:t>Consider when you want your plants to bloom</a:t>
            </a:r>
            <a:r>
              <a:rPr lang="en-US" sz="2000" dirty="0" smtClean="0"/>
              <a:t> </a:t>
            </a:r>
          </a:p>
          <a:p>
            <a:pPr marL="569913" lvl="1" indent="-344488" eaLnBrk="1" hangingPunct="1">
              <a:spcBef>
                <a:spcPct val="75000"/>
              </a:spcBef>
            </a:pPr>
            <a:r>
              <a:rPr lang="en-US" dirty="0" smtClean="0"/>
              <a:t>Does your garden bloom </a:t>
            </a:r>
            <a:br>
              <a:rPr lang="en-US" dirty="0" smtClean="0"/>
            </a:br>
            <a:r>
              <a:rPr lang="en-US" dirty="0" smtClean="0"/>
              <a:t>only in the spring?</a:t>
            </a:r>
            <a:r>
              <a:rPr lang="en-US" sz="2000" dirty="0" smtClean="0"/>
              <a:t>  </a:t>
            </a:r>
          </a:p>
          <a:p>
            <a:pPr marL="0" indent="0" eaLnBrk="1" hangingPunct="1"/>
            <a:endParaRPr lang="en-US" sz="2000" dirty="0" smtClean="0"/>
          </a:p>
        </p:txBody>
      </p:sp>
      <p:pic>
        <p:nvPicPr>
          <p:cNvPr id="82948" name="Picture 4" descr="DCP_043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49875" y="914400"/>
            <a:ext cx="3108325" cy="518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426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8229600" cy="563562"/>
          </a:xfrm>
        </p:spPr>
        <p:txBody>
          <a:bodyPr/>
          <a:lstStyle/>
          <a:p>
            <a:pPr eaLnBrk="1" hangingPunct="1"/>
            <a:r>
              <a:rPr lang="en-US" sz="2800" b="0" dirty="0" smtClean="0">
                <a:solidFill>
                  <a:srgbClr val="5F5F5F"/>
                </a:solidFill>
              </a:rPr>
              <a:t>Bloom Period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95400"/>
            <a:ext cx="49530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3333FF"/>
                </a:solidFill>
              </a:rPr>
              <a:t>Choose plants that bloom over different seasons</a:t>
            </a:r>
          </a:p>
          <a:p>
            <a:pPr marL="862013" lvl="1" indent="-344488" eaLnBrk="1" hangingPunct="1">
              <a:spcBef>
                <a:spcPct val="75000"/>
              </a:spcBef>
            </a:pPr>
            <a:r>
              <a:rPr lang="en-US" dirty="0" smtClean="0"/>
              <a:t>Spring</a:t>
            </a:r>
          </a:p>
          <a:p>
            <a:pPr marL="862013" lvl="1" indent="-344488" eaLnBrk="1" hangingPunct="1">
              <a:spcBef>
                <a:spcPct val="0"/>
              </a:spcBef>
            </a:pPr>
            <a:r>
              <a:rPr lang="en-US" dirty="0" smtClean="0"/>
              <a:t>Late spring</a:t>
            </a:r>
          </a:p>
          <a:p>
            <a:pPr marL="862013" lvl="1" indent="-344488" eaLnBrk="1" hangingPunct="1">
              <a:spcBef>
                <a:spcPct val="0"/>
              </a:spcBef>
            </a:pPr>
            <a:r>
              <a:rPr lang="en-US" dirty="0" smtClean="0"/>
              <a:t>Early summer</a:t>
            </a:r>
          </a:p>
          <a:p>
            <a:pPr marL="862013" lvl="1" indent="-344488" eaLnBrk="1" hangingPunct="1">
              <a:spcBef>
                <a:spcPct val="0"/>
              </a:spcBef>
            </a:pPr>
            <a:r>
              <a:rPr lang="en-US" dirty="0" smtClean="0"/>
              <a:t>Summer</a:t>
            </a:r>
          </a:p>
          <a:p>
            <a:pPr marL="862013" lvl="1" indent="-344488" eaLnBrk="1" hangingPunct="1">
              <a:spcBef>
                <a:spcPct val="0"/>
              </a:spcBef>
            </a:pPr>
            <a:r>
              <a:rPr lang="en-US" dirty="0" smtClean="0"/>
              <a:t>Late summer</a:t>
            </a:r>
          </a:p>
          <a:p>
            <a:pPr marL="862013" lvl="1" indent="-344488" eaLnBrk="1" hangingPunct="1">
              <a:spcBef>
                <a:spcPct val="0"/>
              </a:spcBef>
            </a:pPr>
            <a:r>
              <a:rPr lang="en-US" dirty="0" smtClean="0"/>
              <a:t>Fall</a:t>
            </a:r>
          </a:p>
        </p:txBody>
      </p:sp>
      <p:sp>
        <p:nvSpPr>
          <p:cNvPr id="456711" name="Text Box 7"/>
          <p:cNvSpPr txBox="1">
            <a:spLocks noChangeArrowheads="1"/>
          </p:cNvSpPr>
          <p:nvPr/>
        </p:nvSpPr>
        <p:spPr bwMode="auto">
          <a:xfrm>
            <a:off x="3962400" y="3656013"/>
            <a:ext cx="1114425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bg1"/>
                </a:solidFill>
              </a:rPr>
              <a:t>spring</a:t>
            </a:r>
          </a:p>
        </p:txBody>
      </p:sp>
      <p:sp>
        <p:nvSpPr>
          <p:cNvPr id="103429" name="Text Box 8"/>
          <p:cNvSpPr txBox="1">
            <a:spLocks noChangeArrowheads="1"/>
          </p:cNvSpPr>
          <p:nvPr/>
        </p:nvSpPr>
        <p:spPr bwMode="auto">
          <a:xfrm>
            <a:off x="5791200" y="6858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summer</a:t>
            </a:r>
          </a:p>
        </p:txBody>
      </p:sp>
      <p:grpSp>
        <p:nvGrpSpPr>
          <p:cNvPr id="103430" name="Group 13"/>
          <p:cNvGrpSpPr>
            <a:grpSpLocks/>
          </p:cNvGrpSpPr>
          <p:nvPr/>
        </p:nvGrpSpPr>
        <p:grpSpPr bwMode="auto">
          <a:xfrm>
            <a:off x="3886200" y="685800"/>
            <a:ext cx="4533900" cy="5649913"/>
            <a:chOff x="3886200" y="685800"/>
            <a:chExt cx="4533900" cy="5649913"/>
          </a:xfrm>
        </p:grpSpPr>
        <p:pic>
          <p:nvPicPr>
            <p:cNvPr id="456709" name="Picture 5" descr="June 2004 03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86200" y="3581400"/>
              <a:ext cx="3816350" cy="275431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56713" name="Picture 9" descr="Picture 00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46750" y="685800"/>
              <a:ext cx="2673350" cy="3048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3" name="TextBox 12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426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8229600" cy="563562"/>
          </a:xfrm>
        </p:spPr>
        <p:txBody>
          <a:bodyPr/>
          <a:lstStyle/>
          <a:p>
            <a:pPr eaLnBrk="1" hangingPunct="1"/>
            <a:r>
              <a:rPr lang="en-US" sz="2800" b="0" dirty="0" smtClean="0">
                <a:solidFill>
                  <a:srgbClr val="5F5F5F"/>
                </a:solidFill>
              </a:rPr>
              <a:t>Bloom Period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95400"/>
            <a:ext cx="49530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3333FF"/>
                </a:solidFill>
              </a:rPr>
              <a:t>Short growing season</a:t>
            </a:r>
          </a:p>
          <a:p>
            <a:pPr marL="862013" lvl="1" indent="-344488" eaLnBrk="1" hangingPunct="1">
              <a:spcBef>
                <a:spcPct val="75000"/>
              </a:spcBef>
            </a:pPr>
            <a:r>
              <a:rPr lang="en-US" dirty="0" smtClean="0"/>
              <a:t>Avoid late bloomers</a:t>
            </a:r>
          </a:p>
        </p:txBody>
      </p:sp>
      <p:sp>
        <p:nvSpPr>
          <p:cNvPr id="104452" name="Text Box 9"/>
          <p:cNvSpPr txBox="1">
            <a:spLocks noChangeArrowheads="1"/>
          </p:cNvSpPr>
          <p:nvPr/>
        </p:nvSpPr>
        <p:spPr bwMode="auto">
          <a:xfrm>
            <a:off x="5791200" y="6858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summer</a:t>
            </a:r>
          </a:p>
        </p:txBody>
      </p:sp>
      <p:pic>
        <p:nvPicPr>
          <p:cNvPr id="458763" name="Picture 11" descr="Echinacea in the snow Sept 2006 036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4187825" y="2743200"/>
            <a:ext cx="4270375" cy="3525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426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579438"/>
            <a:ext cx="8229600" cy="563562"/>
          </a:xfrm>
        </p:spPr>
        <p:txBody>
          <a:bodyPr/>
          <a:lstStyle/>
          <a:p>
            <a:pPr eaLnBrk="1" hangingPunct="1"/>
            <a:r>
              <a:rPr lang="en-US" sz="2800" b="0" dirty="0" smtClean="0">
                <a:solidFill>
                  <a:srgbClr val="5F5F5F"/>
                </a:solidFill>
              </a:rPr>
              <a:t>Bloom Period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09600" y="1295400"/>
            <a:ext cx="79248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3333FF"/>
                </a:solidFill>
              </a:rPr>
              <a:t>Length of bloom</a:t>
            </a:r>
          </a:p>
          <a:p>
            <a:pPr marL="800100" lvl="1" indent="-344488" eaLnBrk="1" hangingPunct="1">
              <a:spcBef>
                <a:spcPct val="75000"/>
              </a:spcBef>
            </a:pPr>
            <a:r>
              <a:rPr lang="en-US" sz="2800" b="1" dirty="0" smtClean="0"/>
              <a:t>Perennials bloom for one - six weeks or even longer</a:t>
            </a:r>
          </a:p>
          <a:p>
            <a:pPr marL="1377950" lvl="2" indent="-344488" eaLnBrk="1" hangingPunct="1">
              <a:spcBef>
                <a:spcPct val="75000"/>
              </a:spcBef>
              <a:buFontTx/>
              <a:buChar char="o"/>
            </a:pPr>
            <a:r>
              <a:rPr lang="en-US" sz="2000" dirty="0" smtClean="0"/>
              <a:t>Do you want a changing palette of plants, or </a:t>
            </a:r>
            <a:br>
              <a:rPr lang="en-US" sz="2000" dirty="0" smtClean="0"/>
            </a:br>
            <a:r>
              <a:rPr lang="en-US" sz="2000" dirty="0" smtClean="0"/>
              <a:t>fewer longer-blooming plants?</a:t>
            </a:r>
          </a:p>
          <a:p>
            <a:pPr marL="1377950" lvl="2" indent="-344488" eaLnBrk="1" hangingPunct="1">
              <a:spcBef>
                <a:spcPct val="0"/>
              </a:spcBef>
              <a:buFontTx/>
              <a:buChar char="o"/>
            </a:pPr>
            <a:r>
              <a:rPr lang="en-US" sz="2000" dirty="0" smtClean="0"/>
              <a:t>Keep garden size in mind</a:t>
            </a:r>
          </a:p>
        </p:txBody>
      </p:sp>
      <p:sp>
        <p:nvSpPr>
          <p:cNvPr id="105476" name="Text Box 9"/>
          <p:cNvSpPr txBox="1">
            <a:spLocks noChangeArrowheads="1"/>
          </p:cNvSpPr>
          <p:nvPr/>
        </p:nvSpPr>
        <p:spPr bwMode="auto">
          <a:xfrm>
            <a:off x="5791200" y="6858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summer</a:t>
            </a:r>
          </a:p>
        </p:txBody>
      </p:sp>
      <p:pic>
        <p:nvPicPr>
          <p:cNvPr id="291848" name="Picture 8" descr="SCanada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4191000"/>
            <a:ext cx="2895600" cy="2171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426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MCj038417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990600"/>
            <a:ext cx="443071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98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6500" name="Picture 4" descr="Butchart8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6501" name="Rectangle 13"/>
            <p:cNvSpPr>
              <a:spLocks noChangeArrowheads="1"/>
            </p:cNvSpPr>
            <p:nvPr/>
          </p:nvSpPr>
          <p:spPr bwMode="auto">
            <a:xfrm>
              <a:off x="6916649" y="6123801"/>
              <a:ext cx="161775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cs typeface="Arial" charset="0"/>
                </a:rPr>
                <a:t>Photo: David Whiting</a:t>
              </a:r>
            </a:p>
          </p:txBody>
        </p:sp>
      </p:grpSp>
      <p:sp>
        <p:nvSpPr>
          <p:cNvPr id="10649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85800"/>
            <a:ext cx="7772400" cy="914400"/>
          </a:xfrm>
        </p:spPr>
        <p:txBody>
          <a:bodyPr/>
          <a:lstStyle/>
          <a:p>
            <a:pPr eaLnBrk="1" hangingPunct="1"/>
            <a:r>
              <a:rPr lang="en-US" sz="4400" smtClean="0">
                <a:solidFill>
                  <a:schemeClr val="bg1"/>
                </a:solidFill>
              </a:rPr>
              <a:t>Mature Height and Width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8229600" cy="563563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chemeClr val="bg2"/>
                </a:solidFill>
              </a:rPr>
              <a:t>Mature Height and Width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95400"/>
            <a:ext cx="80010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3200" b="1" dirty="0" smtClean="0">
                <a:solidFill>
                  <a:srgbClr val="3333FF"/>
                </a:solidFill>
              </a:rPr>
              <a:t>Consider overall size of </a:t>
            </a:r>
            <a:r>
              <a:rPr lang="en-US" sz="3200" b="1" i="1" u="sng" dirty="0" smtClean="0">
                <a:solidFill>
                  <a:srgbClr val="3333FF"/>
                </a:solidFill>
              </a:rPr>
              <a:t>mature</a:t>
            </a:r>
            <a:r>
              <a:rPr lang="en-US" sz="3200" b="1" dirty="0" smtClean="0">
                <a:solidFill>
                  <a:srgbClr val="3333FF"/>
                </a:solidFill>
              </a:rPr>
              <a:t> plant</a:t>
            </a:r>
            <a:r>
              <a:rPr lang="en-US" sz="2000" dirty="0" smtClean="0"/>
              <a:t> </a:t>
            </a:r>
          </a:p>
        </p:txBody>
      </p:sp>
      <p:grpSp>
        <p:nvGrpSpPr>
          <p:cNvPr id="107524" name="Group 1036"/>
          <p:cNvGrpSpPr>
            <a:grpSpLocks/>
          </p:cNvGrpSpPr>
          <p:nvPr/>
        </p:nvGrpSpPr>
        <p:grpSpPr bwMode="auto">
          <a:xfrm>
            <a:off x="2971800" y="2209800"/>
            <a:ext cx="5410200" cy="4057650"/>
            <a:chOff x="1872" y="1392"/>
            <a:chExt cx="3408" cy="2556"/>
          </a:xfrm>
        </p:grpSpPr>
        <p:pic>
          <p:nvPicPr>
            <p:cNvPr id="34820" name="Picture 4" descr="datura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72" y="1392"/>
              <a:ext cx="3408" cy="255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07526" name="Rectangle 6"/>
            <p:cNvSpPr>
              <a:spLocks noChangeArrowheads="1"/>
            </p:cNvSpPr>
            <p:nvPr/>
          </p:nvSpPr>
          <p:spPr bwMode="auto">
            <a:xfrm>
              <a:off x="3696" y="3713"/>
              <a:ext cx="141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Photo: Kerrie </a:t>
              </a:r>
              <a:r>
                <a:rPr lang="en-US" sz="1400" dirty="0" err="1">
                  <a:solidFill>
                    <a:schemeClr val="bg1"/>
                  </a:solidFill>
                </a:rPr>
                <a:t>Badertscher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426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8229600" cy="563563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chemeClr val="bg2"/>
                </a:solidFill>
              </a:rPr>
              <a:t>Mature Height and Spread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371600"/>
            <a:ext cx="3505200" cy="1730375"/>
          </a:xfrm>
          <a:noFill/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3333FF"/>
                </a:solidFill>
              </a:rPr>
              <a:t>It is easy to plant too closely, especially with smaller sized pots.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371600" y="1371600"/>
            <a:ext cx="7272250" cy="4730288"/>
            <a:chOff x="1371600" y="1371600"/>
            <a:chExt cx="7272250" cy="4730288"/>
          </a:xfrm>
        </p:grpSpPr>
        <p:pic>
          <p:nvPicPr>
            <p:cNvPr id="9" name="Picture 12" descr="start of garde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71600" y="3505200"/>
              <a:ext cx="3462250" cy="25966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Picture 10" descr="James peak 2004 06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0" y="1371600"/>
              <a:ext cx="4071850" cy="30538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4953000" y="4876800"/>
            <a:ext cx="34004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dirty="0"/>
              <a:t>Do you have room between plants?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8229600" cy="563563"/>
          </a:xfrm>
        </p:spPr>
        <p:txBody>
          <a:bodyPr/>
          <a:lstStyle/>
          <a:p>
            <a:pPr eaLnBrk="1" hangingPunct="1"/>
            <a:r>
              <a:rPr lang="en-US" sz="2400" b="0" smtClean="0">
                <a:solidFill>
                  <a:schemeClr val="bg2"/>
                </a:solidFill>
              </a:rPr>
              <a:t>Mature Height and Spread</a:t>
            </a:r>
          </a:p>
        </p:txBody>
      </p:sp>
      <p:sp>
        <p:nvSpPr>
          <p:cNvPr id="109571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606425" y="1295400"/>
            <a:ext cx="3660775" cy="4800600"/>
          </a:xfrm>
          <a:noFill/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3333FF"/>
                </a:solidFill>
              </a:rPr>
              <a:t>How tall will it get?</a:t>
            </a:r>
          </a:p>
          <a:p>
            <a:pPr marL="569913" lvl="1" indent="-336550" eaLnBrk="1" hangingPunct="1">
              <a:spcBef>
                <a:spcPct val="75000"/>
              </a:spcBef>
            </a:pPr>
            <a:r>
              <a:rPr lang="en-US" dirty="0" smtClean="0"/>
              <a:t>Is this a better plant for the front or back of the border?</a:t>
            </a:r>
          </a:p>
          <a:p>
            <a:pPr marL="0" indent="0" eaLnBrk="1" hangingPunct="1"/>
            <a:endParaRPr lang="en-US" dirty="0" smtClean="0"/>
          </a:p>
        </p:txBody>
      </p:sp>
      <p:grpSp>
        <p:nvGrpSpPr>
          <p:cNvPr id="109572" name="Group 14"/>
          <p:cNvGrpSpPr>
            <a:grpSpLocks/>
          </p:cNvGrpSpPr>
          <p:nvPr/>
        </p:nvGrpSpPr>
        <p:grpSpPr bwMode="auto">
          <a:xfrm>
            <a:off x="4572000" y="685800"/>
            <a:ext cx="3886200" cy="5562600"/>
            <a:chOff x="2976" y="432"/>
            <a:chExt cx="2400" cy="3456"/>
          </a:xfrm>
        </p:grpSpPr>
        <p:pic>
          <p:nvPicPr>
            <p:cNvPr id="464907" name="Picture 11" descr="tall orn gras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76" y="432"/>
              <a:ext cx="2400" cy="345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09574" name="Rectangle 12"/>
            <p:cNvSpPr>
              <a:spLocks noChangeArrowheads="1"/>
            </p:cNvSpPr>
            <p:nvPr/>
          </p:nvSpPr>
          <p:spPr bwMode="auto">
            <a:xfrm>
              <a:off x="3600" y="3648"/>
              <a:ext cx="1491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Photo: Kerrie </a:t>
              </a:r>
              <a:r>
                <a:rPr lang="en-US" sz="1400" b="1" dirty="0" err="1">
                  <a:solidFill>
                    <a:schemeClr val="bg1"/>
                  </a:solidFill>
                </a:rPr>
                <a:t>Badertscher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426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79437"/>
            <a:ext cx="8229600" cy="563563"/>
          </a:xfrm>
        </p:spPr>
        <p:txBody>
          <a:bodyPr/>
          <a:lstStyle/>
          <a:p>
            <a:r>
              <a:rPr lang="en-US" dirty="0" smtClean="0">
                <a:solidFill>
                  <a:srgbClr val="3333FF"/>
                </a:solidFill>
              </a:rPr>
              <a:t>Survival Factors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371600"/>
            <a:ext cx="4035425" cy="4800600"/>
          </a:xfrm>
        </p:spPr>
        <p:txBody>
          <a:bodyPr/>
          <a:lstStyle/>
          <a:p>
            <a:pPr marL="577850" lvl="1" indent="-349250">
              <a:spcBef>
                <a:spcPct val="75000"/>
              </a:spcBef>
            </a:pPr>
            <a:r>
              <a:rPr lang="en-US" dirty="0" smtClean="0"/>
              <a:t>Length of growing season</a:t>
            </a:r>
          </a:p>
          <a:p>
            <a:pPr marL="577850" lvl="1" indent="-349250"/>
            <a:r>
              <a:rPr lang="en-US" dirty="0" smtClean="0"/>
              <a:t>Range of temperature and precipitation</a:t>
            </a:r>
          </a:p>
          <a:p>
            <a:pPr marL="577850" lvl="1" indent="-349250"/>
            <a:r>
              <a:rPr lang="en-US" dirty="0" smtClean="0"/>
              <a:t>Requirements for seed production and germination</a:t>
            </a:r>
          </a:p>
          <a:p>
            <a:pPr marL="0" indent="0"/>
            <a:endParaRPr lang="en-US" sz="2000" dirty="0" smtClean="0"/>
          </a:p>
          <a:p>
            <a:pPr marL="0" indent="0"/>
            <a:endParaRPr lang="en-US" sz="2000" dirty="0" smtClean="0"/>
          </a:p>
          <a:p>
            <a:pPr marL="577850" lvl="1" indent="-349250">
              <a:buFont typeface="Wingdings" pitchFamily="2" charset="2"/>
              <a:buNone/>
            </a:pPr>
            <a:endParaRPr lang="en-US" sz="2000" dirty="0" smtClean="0"/>
          </a:p>
        </p:txBody>
      </p:sp>
      <p:pic>
        <p:nvPicPr>
          <p:cNvPr id="338948" name="Picture 4" descr="9-07 along tower trail"/>
          <p:cNvPicPr>
            <a:picLocks noChangeAspect="1" noChangeArrowheads="1"/>
          </p:cNvPicPr>
          <p:nvPr/>
        </p:nvPicPr>
        <p:blipFill>
          <a:blip r:embed="rId3" cstate="print">
            <a:lum bright="-18000"/>
          </a:blip>
          <a:srcRect/>
          <a:stretch>
            <a:fillRect/>
          </a:stretch>
        </p:blipFill>
        <p:spPr bwMode="auto">
          <a:xfrm>
            <a:off x="4572000" y="736600"/>
            <a:ext cx="3962400" cy="528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33400" y="60198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511-2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9" descr="plant select garden 2006 0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514600"/>
            <a:ext cx="4098925" cy="30749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059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8229600" cy="563563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chemeClr val="bg2"/>
                </a:solidFill>
              </a:rPr>
              <a:t>Mature Height and Spread</a:t>
            </a:r>
          </a:p>
        </p:txBody>
      </p:sp>
      <p:sp>
        <p:nvSpPr>
          <p:cNvPr id="11059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6425" y="1295400"/>
            <a:ext cx="4041775" cy="4800600"/>
          </a:xfrm>
          <a:noFill/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2800" b="1" u="sng" dirty="0" smtClean="0"/>
              <a:t>Growth Form</a:t>
            </a:r>
          </a:p>
          <a:p>
            <a:pPr marL="676275" lvl="1" indent="-455613" eaLnBrk="1" hangingPunct="1">
              <a:spcBef>
                <a:spcPct val="75000"/>
              </a:spcBef>
            </a:pPr>
            <a:r>
              <a:rPr lang="en-US" sz="3200" b="1" dirty="0" smtClean="0">
                <a:solidFill>
                  <a:srgbClr val="3333FF"/>
                </a:solidFill>
              </a:rPr>
              <a:t>Clumping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</a:p>
          <a:p>
            <a:pPr marL="1201738" lvl="2" indent="-292100" eaLnBrk="1" hangingPunct="1">
              <a:spcBef>
                <a:spcPct val="50000"/>
              </a:spcBef>
              <a:buFontTx/>
              <a:buChar char="o"/>
            </a:pPr>
            <a:r>
              <a:rPr lang="en-US" dirty="0" smtClean="0"/>
              <a:t>Individual plants form clumps rather than spreading evenly to fill bed</a:t>
            </a:r>
          </a:p>
          <a:p>
            <a:pPr marL="1201738" lvl="2" indent="-292100" eaLnBrk="1" hangingPunct="1">
              <a:buFontTx/>
              <a:buChar char="o"/>
            </a:pPr>
            <a:r>
              <a:rPr lang="en-US" dirty="0" smtClean="0"/>
              <a:t>Choose these for mixed border</a:t>
            </a:r>
          </a:p>
          <a:p>
            <a:pPr marL="676275" lvl="1" indent="-455613" eaLnBrk="1" hangingPunct="1"/>
            <a:endParaRPr lang="en-US" dirty="0" smtClean="0"/>
          </a:p>
        </p:txBody>
      </p:sp>
      <p:grpSp>
        <p:nvGrpSpPr>
          <p:cNvPr id="110597" name="Group 5"/>
          <p:cNvGrpSpPr>
            <a:grpSpLocks/>
          </p:cNvGrpSpPr>
          <p:nvPr/>
        </p:nvGrpSpPr>
        <p:grpSpPr bwMode="auto">
          <a:xfrm>
            <a:off x="4800600" y="2743200"/>
            <a:ext cx="3657600" cy="2743200"/>
            <a:chOff x="4800600" y="2362200"/>
            <a:chExt cx="3657600" cy="2743200"/>
          </a:xfrm>
        </p:grpSpPr>
        <p:sp>
          <p:nvSpPr>
            <p:cNvPr id="110599" name="Rectangle 5"/>
            <p:cNvSpPr>
              <a:spLocks noChangeArrowheads="1"/>
            </p:cNvSpPr>
            <p:nvPr/>
          </p:nvSpPr>
          <p:spPr bwMode="auto">
            <a:xfrm>
              <a:off x="6858000" y="4800600"/>
              <a:ext cx="15271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Photo: Irene Shonle</a:t>
              </a:r>
            </a:p>
          </p:txBody>
        </p:sp>
      </p:grpSp>
      <p:pic>
        <p:nvPicPr>
          <p:cNvPr id="468996" name="Picture 4"/>
          <p:cNvPicPr>
            <a:picLocks noGrp="1"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147483647" y="2147483647"/>
            <a:ext cx="2147482688" cy="214748268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427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8229600" cy="563563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chemeClr val="bg2"/>
                </a:solidFill>
              </a:rPr>
              <a:t>Mature Height and Spread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6425" y="1371600"/>
            <a:ext cx="4041775" cy="4800600"/>
          </a:xfrm>
          <a:noFill/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2800" b="1" u="sng" dirty="0" smtClean="0"/>
              <a:t>Growth Form</a:t>
            </a:r>
          </a:p>
          <a:p>
            <a:pPr marL="676275" lvl="1" indent="-455613" eaLnBrk="1" hangingPunct="1">
              <a:spcBef>
                <a:spcPct val="75000"/>
              </a:spcBef>
            </a:pPr>
            <a:r>
              <a:rPr lang="en-US" sz="3200" b="1" dirty="0" smtClean="0">
                <a:solidFill>
                  <a:srgbClr val="3333FF"/>
                </a:solidFill>
              </a:rPr>
              <a:t>Upright</a:t>
            </a:r>
            <a:endParaRPr lang="en-US" sz="2800" b="1" dirty="0" smtClean="0">
              <a:solidFill>
                <a:srgbClr val="3333FF"/>
              </a:solidFill>
            </a:endParaRPr>
          </a:p>
          <a:p>
            <a:pPr marL="1201738" lvl="2" indent="-292100" eaLnBrk="1" hangingPunct="1">
              <a:spcBef>
                <a:spcPct val="50000"/>
              </a:spcBef>
              <a:buFontTx/>
              <a:buChar char="o"/>
            </a:pPr>
            <a:r>
              <a:rPr lang="en-US" dirty="0" smtClean="0"/>
              <a:t>Taller than wide</a:t>
            </a:r>
          </a:p>
          <a:p>
            <a:pPr marL="1201738" lvl="2" indent="-292100" eaLnBrk="1" hangingPunct="1">
              <a:buFontTx/>
              <a:buChar char="o"/>
            </a:pPr>
            <a:r>
              <a:rPr lang="en-US" dirty="0" smtClean="0"/>
              <a:t>Choose when space is premium</a:t>
            </a:r>
          </a:p>
          <a:p>
            <a:pPr marL="676275" lvl="1" indent="-455613" eaLnBrk="1" hangingPunct="1"/>
            <a:endParaRPr lang="en-US" dirty="0" smtClean="0"/>
          </a:p>
        </p:txBody>
      </p:sp>
      <p:pic>
        <p:nvPicPr>
          <p:cNvPr id="46695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447800"/>
            <a:ext cx="3200400" cy="457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427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8229600" cy="563563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chemeClr val="bg2"/>
                </a:solidFill>
              </a:rPr>
              <a:t>Mature Height and Spread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6425" y="1371600"/>
            <a:ext cx="4041775" cy="4800600"/>
          </a:xfrm>
          <a:noFill/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2800" b="1" u="sng" dirty="0" smtClean="0"/>
              <a:t>Growth Form</a:t>
            </a:r>
          </a:p>
          <a:p>
            <a:pPr marL="676275" lvl="1" indent="-455613" eaLnBrk="1" hangingPunct="1">
              <a:spcBef>
                <a:spcPct val="75000"/>
              </a:spcBef>
            </a:pPr>
            <a:r>
              <a:rPr lang="en-US" sz="3200" b="1" dirty="0" smtClean="0">
                <a:solidFill>
                  <a:srgbClr val="3333FF"/>
                </a:solidFill>
              </a:rPr>
              <a:t>Trailing or creeping</a:t>
            </a:r>
            <a:endParaRPr lang="en-US" sz="2800" b="1" dirty="0" smtClean="0">
              <a:solidFill>
                <a:srgbClr val="3333FF"/>
              </a:solidFill>
            </a:endParaRPr>
          </a:p>
          <a:p>
            <a:pPr marL="1201738" lvl="2" indent="-292100" eaLnBrk="1" hangingPunct="1">
              <a:spcBef>
                <a:spcPct val="50000"/>
              </a:spcBef>
              <a:buFontTx/>
              <a:buChar char="o"/>
            </a:pPr>
            <a:r>
              <a:rPr lang="en-US" dirty="0" smtClean="0"/>
              <a:t>Groundcover to fill in bed</a:t>
            </a:r>
          </a:p>
          <a:p>
            <a:pPr marL="1201738" lvl="2" indent="-292100" eaLnBrk="1" hangingPunct="1">
              <a:spcBef>
                <a:spcPct val="0"/>
              </a:spcBef>
              <a:buFontTx/>
              <a:buChar char="o"/>
            </a:pPr>
            <a:r>
              <a:rPr lang="en-US" dirty="0" smtClean="0"/>
              <a:t>Hang over wall</a:t>
            </a:r>
          </a:p>
          <a:p>
            <a:pPr marL="1201738" lvl="2" indent="-292100" eaLnBrk="1" hangingPunct="1">
              <a:spcBef>
                <a:spcPct val="0"/>
              </a:spcBef>
              <a:buFontTx/>
              <a:buChar char="o"/>
            </a:pPr>
            <a:r>
              <a:rPr lang="en-US" dirty="0" smtClean="0"/>
              <a:t>Hanging baskets</a:t>
            </a:r>
          </a:p>
          <a:p>
            <a:pPr marL="676275" lvl="1" indent="-455613" eaLnBrk="1" hangingPunct="1"/>
            <a:endParaRPr lang="en-US" dirty="0" smtClean="0"/>
          </a:p>
        </p:txBody>
      </p:sp>
      <p:grpSp>
        <p:nvGrpSpPr>
          <p:cNvPr id="112644" name="Group 5"/>
          <p:cNvGrpSpPr>
            <a:grpSpLocks/>
          </p:cNvGrpSpPr>
          <p:nvPr/>
        </p:nvGrpSpPr>
        <p:grpSpPr bwMode="auto">
          <a:xfrm>
            <a:off x="5181600" y="304800"/>
            <a:ext cx="3268663" cy="4419600"/>
            <a:chOff x="4884738" y="1447800"/>
            <a:chExt cx="3268662" cy="4419600"/>
          </a:xfrm>
        </p:grpSpPr>
        <p:sp>
          <p:nvSpPr>
            <p:cNvPr id="112647" name="Rectangle 4"/>
            <p:cNvSpPr>
              <a:spLocks noChangeArrowheads="1"/>
            </p:cNvSpPr>
            <p:nvPr/>
          </p:nvSpPr>
          <p:spPr bwMode="auto">
            <a:xfrm>
              <a:off x="6553200" y="5562600"/>
              <a:ext cx="15271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Photo: Irene Shonle</a:t>
              </a:r>
            </a:p>
          </p:txBody>
        </p:sp>
      </p:grpSp>
      <p:pic>
        <p:nvPicPr>
          <p:cNvPr id="471046" name="Picture 6" descr="June 2004 037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147483647" y="2147483647"/>
            <a:ext cx="2147482688" cy="2147482688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12646" name="Picture 8" descr="AethionemaMay 07 108"/>
          <p:cNvPicPr>
            <a:picLocks noChangeAspect="1" noChangeArrowheads="1"/>
          </p:cNvPicPr>
          <p:nvPr/>
        </p:nvPicPr>
        <p:blipFill>
          <a:blip r:embed="rId4" cstate="print"/>
          <a:srcRect r="10965"/>
          <a:stretch>
            <a:fillRect/>
          </a:stretch>
        </p:blipFill>
        <p:spPr bwMode="auto">
          <a:xfrm>
            <a:off x="5029200" y="2133600"/>
            <a:ext cx="3429000" cy="2887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427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8" name="Picture 4" descr="MCj038417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990600"/>
            <a:ext cx="443071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452610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9144000" cy="6858000"/>
            </a:xfrm>
            <a:prstGeom prst="rect">
              <a:avLst/>
            </a:prstGeom>
            <a:solidFill>
              <a:srgbClr val="CCE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Gautami" pitchFamily="2"/>
              </a:endParaRPr>
            </a:p>
          </p:txBody>
        </p:sp>
        <p:pic>
          <p:nvPicPr>
            <p:cNvPr id="452611" name="Picture 5" descr="SpiralNotePa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81200" y="228600"/>
              <a:ext cx="5267325" cy="617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2612" name="Picture 6" descr="AMIDE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00400" y="3733800"/>
              <a:ext cx="692809" cy="2105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2613" name="Text Box 7"/>
            <p:cNvSpPr txBox="1">
              <a:spLocks noChangeArrowheads="1"/>
            </p:cNvSpPr>
            <p:nvPr/>
          </p:nvSpPr>
          <p:spPr bwMode="auto">
            <a:xfrm>
              <a:off x="2362200" y="1524000"/>
              <a:ext cx="4267200" cy="20005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u="sng" dirty="0" smtClean="0">
                  <a:latin typeface="Comic Sans MS" pitchFamily="66" charset="0"/>
                </a:rPr>
                <a:t>Worksheet </a:t>
              </a:r>
              <a:r>
                <a:rPr lang="en-US" sz="3200" b="1" u="sng" dirty="0">
                  <a:latin typeface="Comic Sans MS" pitchFamily="66" charset="0"/>
                </a:rPr>
                <a:t>Activity</a:t>
              </a:r>
            </a:p>
            <a:p>
              <a:pPr>
                <a:spcBef>
                  <a:spcPct val="50000"/>
                </a:spcBef>
              </a:pPr>
              <a:r>
                <a:rPr lang="en-US" sz="2400" b="1" i="1" dirty="0">
                  <a:latin typeface="+mn-lt"/>
                </a:rPr>
                <a:t>CMG GardenNotes </a:t>
              </a:r>
              <a:r>
                <a:rPr lang="en-US" sz="2400" b="1" i="1" dirty="0" smtClean="0">
                  <a:latin typeface="+mn-lt"/>
                </a:rPr>
                <a:t>#512</a:t>
              </a:r>
            </a:p>
            <a:p>
              <a:pPr>
                <a:spcBef>
                  <a:spcPts val="0"/>
                </a:spcBef>
              </a:pPr>
              <a:r>
                <a:rPr lang="en-US" sz="2800" b="1" dirty="0" smtClean="0">
                  <a:latin typeface="+mn-lt"/>
                </a:rPr>
                <a:t>Herbaceous Plants, </a:t>
              </a:r>
              <a:br>
                <a:rPr lang="en-US" sz="2800" b="1" dirty="0" smtClean="0">
                  <a:latin typeface="+mn-lt"/>
                </a:rPr>
              </a:br>
              <a:r>
                <a:rPr lang="en-US" sz="2800" b="1" i="1" dirty="0" smtClean="0">
                  <a:latin typeface="+mn-lt"/>
                </a:rPr>
                <a:t>Right Plant, Right Place</a:t>
              </a:r>
              <a:endParaRPr lang="en-US" sz="2800" b="1" i="1" dirty="0">
                <a:latin typeface="+mn-lt"/>
              </a:endParaRPr>
            </a:p>
          </p:txBody>
        </p:sp>
      </p:grp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28739" name="Picture 3" descr="Coffee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57800" y="2590800"/>
            <a:ext cx="2533650" cy="3208337"/>
          </a:xfrm>
          <a:prstGeom prst="rect">
            <a:avLst/>
          </a:prstGeom>
          <a:noFill/>
        </p:spPr>
      </p:pic>
      <p:sp>
        <p:nvSpPr>
          <p:cNvPr id="628741" name="Text Box 5"/>
          <p:cNvSpPr txBox="1">
            <a:spLocks noChangeArrowheads="1"/>
          </p:cNvSpPr>
          <p:nvPr/>
        </p:nvSpPr>
        <p:spPr bwMode="auto">
          <a:xfrm>
            <a:off x="701674" y="1143000"/>
            <a:ext cx="61563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chemeClr val="accent2"/>
                </a:solidFill>
                <a:latin typeface="Arial" charset="0"/>
              </a:rPr>
              <a:t>10 Minute Break</a:t>
            </a:r>
            <a:endParaRPr lang="en-US" sz="2400" b="1" dirty="0">
              <a:latin typeface="Arial" charset="0"/>
            </a:endParaRPr>
          </a:p>
          <a:p>
            <a:pPr algn="ctr"/>
            <a:r>
              <a:rPr lang="en-US" b="1" dirty="0">
                <a:latin typeface="Arial" charset="0"/>
              </a:rPr>
              <a:t/>
            </a:r>
            <a:br>
              <a:rPr lang="en-US" b="1" dirty="0">
                <a:latin typeface="Arial" charset="0"/>
              </a:rPr>
            </a:br>
            <a:endParaRPr lang="en-US" b="1" dirty="0">
              <a:latin typeface="Arial" charset="0"/>
            </a:endParaRPr>
          </a:p>
        </p:txBody>
      </p:sp>
    </p:spTree>
  </p:cSld>
  <p:clrMapOvr>
    <a:masterClrMapping/>
  </p:clrMapOvr>
  <p:transition advTm="60000">
    <p:wipe dir="d"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07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144000" cy="6858000"/>
            </a:xfrm>
            <a:prstGeom prst="rect">
              <a:avLst/>
            </a:prstGeom>
            <a:solidFill>
              <a:srgbClr val="CCE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latin typeface="Book Antiqua" pitchFamily="18" charset="0"/>
              </a:endParaRPr>
            </a:p>
          </p:txBody>
        </p:sp>
        <p:pic>
          <p:nvPicPr>
            <p:cNvPr id="3077" name="Picture 3" descr="Presentation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25638" y="1676400"/>
              <a:ext cx="5291138" cy="3773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8" name="Text Box 5"/>
            <p:cNvSpPr txBox="1">
              <a:spLocks noChangeArrowheads="1"/>
            </p:cNvSpPr>
            <p:nvPr/>
          </p:nvSpPr>
          <p:spPr bwMode="auto">
            <a:xfrm>
              <a:off x="685800" y="5385137"/>
              <a:ext cx="7772400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latin typeface="Arial" charset="0"/>
                </a:rPr>
                <a:t>Site facilitators: Please give a </a:t>
              </a:r>
              <a:r>
                <a:rPr lang="en-US" sz="3600" dirty="0" smtClean="0">
                  <a:solidFill>
                    <a:srgbClr val="3333FF"/>
                  </a:solidFill>
                  <a:latin typeface="Arial" charset="0"/>
                  <a:sym typeface="Wingdings"/>
                </a:rPr>
                <a:t></a:t>
              </a:r>
              <a:r>
                <a:rPr lang="en-US" dirty="0" smtClean="0">
                  <a:latin typeface="Arial" charset="0"/>
                </a:rPr>
                <a:t> </a:t>
              </a:r>
              <a:r>
                <a:rPr lang="en-US" dirty="0">
                  <a:latin typeface="Arial" charset="0"/>
                </a:rPr>
                <a:t/>
              </a:r>
              <a:br>
                <a:rPr lang="en-US" dirty="0">
                  <a:latin typeface="Arial" charset="0"/>
                </a:rPr>
              </a:br>
              <a:r>
                <a:rPr lang="en-US" dirty="0">
                  <a:latin typeface="Arial" charset="0"/>
                </a:rPr>
                <a:t>when your site is ready to continue.</a:t>
              </a:r>
            </a:p>
          </p:txBody>
        </p:sp>
      </p:grpSp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95300" y="609600"/>
            <a:ext cx="8305800" cy="762000"/>
          </a:xfrm>
        </p:spPr>
        <p:txBody>
          <a:bodyPr lIns="90488" tIns="44450" rIns="90488" bIns="44450" anchor="t"/>
          <a:lstStyle/>
          <a:p>
            <a:pPr algn="ctr"/>
            <a:r>
              <a:rPr lang="en-US" sz="5400" smtClean="0"/>
              <a:t>Please take your seats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738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16740" name="Picture 7" descr="Butchart0713@12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6741" name="Rectangle 13"/>
            <p:cNvSpPr>
              <a:spLocks noChangeArrowheads="1"/>
            </p:cNvSpPr>
            <p:nvPr/>
          </p:nvSpPr>
          <p:spPr bwMode="auto">
            <a:xfrm>
              <a:off x="6916649" y="6123801"/>
              <a:ext cx="161775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cs typeface="Arial" charset="0"/>
                </a:rPr>
                <a:t>Photo: David Whiting</a:t>
              </a:r>
            </a:p>
          </p:txBody>
        </p:sp>
      </p:grpSp>
      <p:sp>
        <p:nvSpPr>
          <p:cNvPr id="116739" name="Text Box 4"/>
          <p:cNvSpPr txBox="1">
            <a:spLocks noChangeArrowheads="1"/>
          </p:cNvSpPr>
          <p:nvPr/>
        </p:nvSpPr>
        <p:spPr bwMode="auto">
          <a:xfrm>
            <a:off x="304800" y="381000"/>
            <a:ext cx="6705600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5F5F5F"/>
              </a:buClr>
              <a:buFont typeface="Wingdings" pitchFamily="2" charset="2"/>
              <a:buNone/>
            </a:pPr>
            <a:r>
              <a:rPr lang="en-US" sz="3600" b="1" u="sng">
                <a:solidFill>
                  <a:schemeClr val="bg1"/>
                </a:solidFill>
              </a:rPr>
              <a:t>Other considerations</a:t>
            </a:r>
          </a:p>
          <a:p>
            <a:pPr marL="804863" lvl="1" indent="-460375">
              <a:spcBef>
                <a:spcPct val="50000"/>
              </a:spcBef>
              <a:buClr>
                <a:srgbClr val="EAEAEA"/>
              </a:buClr>
              <a:buFont typeface="Wingdings" pitchFamily="2" charset="2"/>
              <a:buChar char="l"/>
            </a:pPr>
            <a:r>
              <a:rPr lang="en-US" sz="3200">
                <a:solidFill>
                  <a:schemeClr val="bg1"/>
                </a:solidFill>
              </a:rPr>
              <a:t>Fragrance</a:t>
            </a:r>
          </a:p>
          <a:p>
            <a:pPr marL="804863" lvl="1" indent="-460375">
              <a:buClr>
                <a:srgbClr val="EAEAEA"/>
              </a:buClr>
              <a:buFont typeface="Wingdings" pitchFamily="2" charset="2"/>
              <a:buChar char="l"/>
            </a:pPr>
            <a:r>
              <a:rPr lang="en-US" sz="3200">
                <a:solidFill>
                  <a:schemeClr val="bg1"/>
                </a:solidFill>
              </a:rPr>
              <a:t>Wildlife</a:t>
            </a:r>
          </a:p>
          <a:p>
            <a:pPr marL="804863" lvl="1" indent="-460375">
              <a:buClr>
                <a:srgbClr val="EAEAEA"/>
              </a:buClr>
              <a:buFont typeface="Wingdings" pitchFamily="2" charset="2"/>
              <a:buChar char="l"/>
            </a:pPr>
            <a:r>
              <a:rPr lang="en-US" sz="3200">
                <a:solidFill>
                  <a:schemeClr val="bg1"/>
                </a:solidFill>
              </a:rPr>
              <a:t>Insect and disease resistance</a:t>
            </a:r>
          </a:p>
          <a:p>
            <a:pPr marL="804863" lvl="1" indent="-460375">
              <a:buClr>
                <a:srgbClr val="EAEAEA"/>
              </a:buClr>
              <a:buFont typeface="Wingdings" pitchFamily="2" charset="2"/>
              <a:buChar char="l"/>
            </a:pPr>
            <a:r>
              <a:rPr lang="en-US" sz="3200">
                <a:solidFill>
                  <a:schemeClr val="bg1"/>
                </a:solidFill>
              </a:rPr>
              <a:t>Hail resistance</a:t>
            </a:r>
          </a:p>
          <a:p>
            <a:pPr marL="804863" lvl="1" indent="-460375">
              <a:buClr>
                <a:srgbClr val="EAEAEA"/>
              </a:buClr>
              <a:buFont typeface="Wingdings" pitchFamily="2" charset="2"/>
              <a:buChar char="l"/>
            </a:pPr>
            <a:r>
              <a:rPr lang="en-US" sz="3200">
                <a:solidFill>
                  <a:schemeClr val="bg1"/>
                </a:solidFill>
              </a:rPr>
              <a:t>Staking</a:t>
            </a:r>
          </a:p>
          <a:p>
            <a:pPr marL="804863" lvl="1" indent="-460375">
              <a:buClr>
                <a:srgbClr val="EAEAEA"/>
              </a:buClr>
              <a:buFont typeface="Wingdings" pitchFamily="2" charset="2"/>
              <a:buChar char="l"/>
            </a:pPr>
            <a:r>
              <a:rPr lang="en-US" sz="3200">
                <a:solidFill>
                  <a:schemeClr val="bg1"/>
                </a:solidFill>
              </a:rPr>
              <a:t>Division</a:t>
            </a:r>
          </a:p>
          <a:p>
            <a:pPr marL="804863" lvl="1" indent="-460375">
              <a:buClr>
                <a:srgbClr val="EAEAEA"/>
              </a:buClr>
              <a:buFont typeface="Wingdings" pitchFamily="2" charset="2"/>
              <a:buChar char="l"/>
            </a:pPr>
            <a:r>
              <a:rPr lang="en-US" sz="3200">
                <a:solidFill>
                  <a:schemeClr val="bg1"/>
                </a:solidFill>
              </a:rPr>
              <a:t>Attractive Foliage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427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3333FF"/>
                </a:solidFill>
              </a:rPr>
              <a:t>Fragrance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447800"/>
            <a:ext cx="3889375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b="1" u="sng" smtClean="0"/>
              <a:t>Place near</a:t>
            </a:r>
            <a:r>
              <a:rPr lang="en-US" smtClean="0"/>
              <a:t> 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smtClean="0"/>
              <a:t>Paths</a:t>
            </a:r>
          </a:p>
          <a:p>
            <a:pPr lvl="1" eaLnBrk="1" hangingPunct="1">
              <a:spcBef>
                <a:spcPct val="0"/>
              </a:spcBef>
            </a:pPr>
            <a:r>
              <a:rPr lang="en-US" smtClean="0"/>
              <a:t>Patios</a:t>
            </a:r>
          </a:p>
          <a:p>
            <a:pPr lvl="1" eaLnBrk="1" hangingPunct="1">
              <a:spcBef>
                <a:spcPct val="0"/>
              </a:spcBef>
            </a:pPr>
            <a:r>
              <a:rPr lang="en-US" smtClean="0"/>
              <a:t>Windows</a:t>
            </a:r>
          </a:p>
          <a:p>
            <a:pPr lvl="1" eaLnBrk="1" hangingPunct="1">
              <a:spcBef>
                <a:spcPct val="0"/>
              </a:spcBef>
            </a:pPr>
            <a:r>
              <a:rPr lang="en-US" smtClean="0"/>
              <a:t>Doors</a:t>
            </a:r>
          </a:p>
        </p:txBody>
      </p:sp>
      <p:grpSp>
        <p:nvGrpSpPr>
          <p:cNvPr id="117764" name="Group 1032"/>
          <p:cNvGrpSpPr>
            <a:grpSpLocks/>
          </p:cNvGrpSpPr>
          <p:nvPr/>
        </p:nvGrpSpPr>
        <p:grpSpPr bwMode="auto">
          <a:xfrm>
            <a:off x="4343400" y="0"/>
            <a:ext cx="4800600" cy="6858000"/>
            <a:chOff x="2839" y="0"/>
            <a:chExt cx="2921" cy="4320"/>
          </a:xfrm>
        </p:grpSpPr>
        <p:pic>
          <p:nvPicPr>
            <p:cNvPr id="16391" name="Picture 7" descr="Alyssum"/>
            <p:cNvPicPr>
              <a:picLocks noChangeAspect="1" noChangeArrowheads="1"/>
            </p:cNvPicPr>
            <p:nvPr/>
          </p:nvPicPr>
          <p:blipFill>
            <a:blip r:embed="rId3" cstate="print">
              <a:lum bright="6000" contrast="-6000"/>
            </a:blip>
            <a:srcRect/>
            <a:stretch>
              <a:fillRect/>
            </a:stretch>
          </p:blipFill>
          <p:spPr bwMode="auto">
            <a:xfrm>
              <a:off x="2839" y="0"/>
              <a:ext cx="2921" cy="43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17766" name="Text Box 8"/>
            <p:cNvSpPr txBox="1">
              <a:spLocks noChangeArrowheads="1"/>
            </p:cNvSpPr>
            <p:nvPr/>
          </p:nvSpPr>
          <p:spPr bwMode="auto">
            <a:xfrm>
              <a:off x="4368" y="4032"/>
              <a:ext cx="117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</a:rPr>
                <a:t>Photo: Kerrie Badertscher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427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8" descr="HarisonRose closeup"/>
          <p:cNvPicPr>
            <a:picLocks noChangeAspect="1" noChangeArrowheads="1"/>
          </p:cNvPicPr>
          <p:nvPr/>
        </p:nvPicPr>
        <p:blipFill>
          <a:blip r:embed="rId3" cstate="print"/>
          <a:srcRect r="6250"/>
          <a:stretch>
            <a:fillRect/>
          </a:stretch>
        </p:blipFill>
        <p:spPr bwMode="auto">
          <a:xfrm>
            <a:off x="4648200" y="2667000"/>
            <a:ext cx="3810000" cy="304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87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>
                <a:solidFill>
                  <a:srgbClr val="3333FF"/>
                </a:solidFill>
              </a:rPr>
              <a:t>Fragrance</a:t>
            </a:r>
          </a:p>
        </p:txBody>
      </p:sp>
      <p:sp>
        <p:nvSpPr>
          <p:cNvPr id="1187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447800"/>
            <a:ext cx="77724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2800" b="1" smtClean="0"/>
              <a:t>Only listed as fragrant if they are.</a:t>
            </a:r>
          </a:p>
          <a:p>
            <a:pPr marL="966788" lvl="2" indent="-277813" eaLnBrk="1" hangingPunct="1">
              <a:spcBef>
                <a:spcPct val="40000"/>
              </a:spcBef>
              <a:spcAft>
                <a:spcPct val="20000"/>
              </a:spcAft>
              <a:buFontTx/>
              <a:buChar char="o"/>
            </a:pPr>
            <a:r>
              <a:rPr lang="en-US" sz="2000" smtClean="0"/>
              <a:t>Will not mention fragrance otherwise</a:t>
            </a:r>
          </a:p>
          <a:p>
            <a:pPr marL="519113" lvl="1" eaLnBrk="1" hangingPunct="1">
              <a:spcBef>
                <a:spcPct val="50000"/>
              </a:spcBef>
            </a:pPr>
            <a:r>
              <a:rPr lang="en-US" smtClean="0"/>
              <a:t>Not all cultivars within </a:t>
            </a:r>
            <a:br>
              <a:rPr lang="en-US" smtClean="0"/>
            </a:br>
            <a:r>
              <a:rPr lang="en-US" smtClean="0"/>
              <a:t>a species are fragrant.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en-US" smtClean="0"/>
          </a:p>
        </p:txBody>
      </p:sp>
      <p:pic>
        <p:nvPicPr>
          <p:cNvPr id="61447" name="Picture 7" descr="Rose closeup"/>
          <p:cNvPicPr>
            <a:picLocks noGrp="1"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147483647" y="2147483647"/>
            <a:ext cx="2147482688" cy="2147482688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427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79437"/>
            <a:ext cx="8229600" cy="563563"/>
          </a:xfrm>
        </p:spPr>
        <p:txBody>
          <a:bodyPr/>
          <a:lstStyle/>
          <a:p>
            <a:r>
              <a:rPr lang="en-US" dirty="0" smtClean="0">
                <a:solidFill>
                  <a:srgbClr val="3333FF"/>
                </a:solidFill>
              </a:rPr>
              <a:t>Survival Factors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4035425" cy="4800600"/>
          </a:xfrm>
        </p:spPr>
        <p:txBody>
          <a:bodyPr/>
          <a:lstStyle/>
          <a:p>
            <a:pPr marL="349250" indent="-349250">
              <a:spcBef>
                <a:spcPct val="75000"/>
              </a:spcBef>
            </a:pPr>
            <a:r>
              <a:rPr lang="en-US" dirty="0" smtClean="0"/>
              <a:t>Ability to coexist or</a:t>
            </a:r>
            <a:br>
              <a:rPr lang="en-US" dirty="0" smtClean="0"/>
            </a:br>
            <a:r>
              <a:rPr lang="en-US" dirty="0" smtClean="0"/>
              <a:t>out compete</a:t>
            </a:r>
          </a:p>
          <a:p>
            <a:pPr marL="749300" lvl="2" indent="-349250">
              <a:spcBef>
                <a:spcPct val="50000"/>
              </a:spcBef>
              <a:buFontTx/>
              <a:buChar char="o"/>
            </a:pPr>
            <a:r>
              <a:rPr lang="en-US" dirty="0" smtClean="0"/>
              <a:t>Early blooming perennials complete reproductive cycle before warm season grasses reach full height</a:t>
            </a:r>
          </a:p>
          <a:p>
            <a:pPr marL="749300" lvl="2" indent="-349250">
              <a:buFontTx/>
              <a:buChar char="o"/>
            </a:pPr>
            <a:r>
              <a:rPr lang="en-US" dirty="0" smtClean="0"/>
              <a:t>Douglas-fir populations shade soil, reducing competition from understory</a:t>
            </a:r>
          </a:p>
          <a:p>
            <a:pPr marL="0" indent="0"/>
            <a:endParaRPr lang="en-US" sz="2000" dirty="0" smtClean="0"/>
          </a:p>
          <a:p>
            <a:pPr marL="577850" lvl="1" indent="-349250">
              <a:buFont typeface="Wingdings" pitchFamily="2" charset="2"/>
              <a:buNone/>
            </a:pPr>
            <a:endParaRPr lang="en-US" sz="2000" dirty="0" smtClean="0"/>
          </a:p>
        </p:txBody>
      </p:sp>
      <p:pic>
        <p:nvPicPr>
          <p:cNvPr id="356357" name="Picture 5" descr="9-07 fir on n facing slope tower tra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524000"/>
            <a:ext cx="3543300" cy="4724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33400" y="60198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511-2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>
                <a:solidFill>
                  <a:srgbClr val="3333FF"/>
                </a:solidFill>
              </a:rPr>
              <a:t>Wildlife Resistance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63550" indent="-463550" eaLnBrk="1" hangingPunct="1">
              <a:buFont typeface="Wingdings" pitchFamily="2" charset="2"/>
              <a:buNone/>
            </a:pPr>
            <a:r>
              <a:rPr lang="en-US" sz="2800" b="1" smtClean="0"/>
              <a:t>Look for symbols in catalogs</a:t>
            </a:r>
          </a:p>
          <a:p>
            <a:pPr marL="863600" lvl="1" indent="-463550" eaLnBrk="1" hangingPunct="1">
              <a:spcBef>
                <a:spcPct val="75000"/>
              </a:spcBef>
            </a:pPr>
            <a:r>
              <a:rPr lang="en-US" sz="2800" smtClean="0"/>
              <a:t>Does not mean wildlife PROOF</a:t>
            </a:r>
          </a:p>
          <a:p>
            <a:pPr marL="1719263" lvl="2" indent="-336550" eaLnBrk="1" hangingPunct="1">
              <a:spcBef>
                <a:spcPts val="600"/>
              </a:spcBef>
              <a:buFontTx/>
              <a:buChar char="o"/>
            </a:pPr>
            <a:r>
              <a:rPr lang="en-US" smtClean="0"/>
              <a:t>Plant susceptibility varies with location</a:t>
            </a:r>
          </a:p>
        </p:txBody>
      </p:sp>
      <p:pic>
        <p:nvPicPr>
          <p:cNvPr id="119812" name="Picture 4" descr="icon-de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495425"/>
            <a:ext cx="49212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3" name="Picture 5" descr="icon-rabbi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1419225"/>
            <a:ext cx="55086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7383" name="Picture 7" descr="Bunny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657600"/>
            <a:ext cx="3408363" cy="2401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427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>
                <a:solidFill>
                  <a:srgbClr val="3333FF"/>
                </a:solidFill>
              </a:rPr>
              <a:t>Wildlife Resistant Plants</a:t>
            </a:r>
          </a:p>
        </p:txBody>
      </p:sp>
      <p:pic>
        <p:nvPicPr>
          <p:cNvPr id="120835" name="Picture 8" descr="725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57800" y="1600200"/>
            <a:ext cx="3048000" cy="4648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0836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915988" y="1524000"/>
            <a:ext cx="3884612" cy="4800600"/>
          </a:xfrm>
          <a:noFill/>
        </p:spPr>
        <p:txBody>
          <a:bodyPr/>
          <a:lstStyle/>
          <a:p>
            <a:pPr eaLnBrk="1" hangingPunct="1">
              <a:spcBef>
                <a:spcPct val="10000"/>
              </a:spcBef>
            </a:pPr>
            <a:r>
              <a:rPr lang="en-US" dirty="0" smtClean="0"/>
              <a:t>Very aromatic plants</a:t>
            </a:r>
          </a:p>
          <a:p>
            <a:pPr eaLnBrk="1" hangingPunct="1">
              <a:spcBef>
                <a:spcPct val="10000"/>
              </a:spcBef>
            </a:pPr>
            <a:r>
              <a:rPr lang="en-US" dirty="0" smtClean="0"/>
              <a:t>Prickles and spines</a:t>
            </a:r>
          </a:p>
          <a:p>
            <a:pPr eaLnBrk="1" hangingPunct="1">
              <a:spcBef>
                <a:spcPct val="10000"/>
              </a:spcBef>
            </a:pPr>
            <a:r>
              <a:rPr lang="en-US" dirty="0" smtClean="0"/>
              <a:t>Tough, leathery leaves</a:t>
            </a:r>
          </a:p>
          <a:p>
            <a:pPr eaLnBrk="1" hangingPunct="1">
              <a:spcBef>
                <a:spcPct val="10000"/>
              </a:spcBef>
            </a:pPr>
            <a:r>
              <a:rPr lang="en-US" dirty="0" smtClean="0"/>
              <a:t>Toxic plants</a:t>
            </a:r>
          </a:p>
          <a:p>
            <a:pPr eaLnBrk="1" hangingPunct="1">
              <a:spcBef>
                <a:spcPct val="10000"/>
              </a:spcBef>
            </a:pPr>
            <a:r>
              <a:rPr lang="en-US" dirty="0" smtClean="0"/>
              <a:t>Milky sap</a:t>
            </a:r>
          </a:p>
          <a:p>
            <a:pPr eaLnBrk="1" hangingPunct="1"/>
            <a:endParaRPr lang="en-US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427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>
                <a:solidFill>
                  <a:srgbClr val="3333FF"/>
                </a:solidFill>
              </a:rPr>
              <a:t>Insect and Disease Resistance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447800"/>
            <a:ext cx="7924800" cy="4800600"/>
          </a:xfrm>
        </p:spPr>
        <p:txBody>
          <a:bodyPr/>
          <a:lstStyle/>
          <a:p>
            <a:pPr marL="569913" lvl="1" indent="-344488" eaLnBrk="1" hangingPunct="1"/>
            <a:r>
              <a:rPr lang="en-US" sz="2800" b="1" dirty="0" smtClean="0"/>
              <a:t>Resistant species and cultivars make good choices</a:t>
            </a:r>
          </a:p>
          <a:p>
            <a:pPr marL="569913" lvl="1" indent="-344488" eaLnBrk="1" hangingPunct="1">
              <a:buFont typeface="Wingdings" pitchFamily="2" charset="2"/>
              <a:buNone/>
            </a:pPr>
            <a:endParaRPr lang="en-US" sz="2800" b="1" dirty="0" smtClean="0">
              <a:solidFill>
                <a:srgbClr val="3333FF"/>
              </a:solidFill>
            </a:endParaRPr>
          </a:p>
          <a:p>
            <a:pPr marL="569913" lvl="1" indent="-344488" eaLnBrk="1" hangingPunct="1"/>
            <a:endParaRPr lang="en-US" dirty="0" smtClean="0"/>
          </a:p>
        </p:txBody>
      </p:sp>
      <p:pic>
        <p:nvPicPr>
          <p:cNvPr id="121860" name="Picture 6" descr="High and dry July 23 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3009900"/>
            <a:ext cx="4495800" cy="3371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427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533400"/>
            <a:ext cx="8229600" cy="563563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Insect and Disease Resistance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" y="1219200"/>
            <a:ext cx="7924800" cy="31242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3333FF"/>
                </a:solidFill>
              </a:rPr>
              <a:t>May only pick up on a problem if you read through description of all the cultivars.</a:t>
            </a:r>
          </a:p>
          <a:p>
            <a:pPr lvl="1" indent="-346075" eaLnBrk="1" hangingPunct="1">
              <a:spcBef>
                <a:spcPct val="75000"/>
              </a:spcBef>
            </a:pPr>
            <a:r>
              <a:rPr lang="en-US" sz="2000" dirty="0" smtClean="0"/>
              <a:t>Description of </a:t>
            </a:r>
            <a:r>
              <a:rPr lang="en-US" sz="2000" i="1" dirty="0" err="1" smtClean="0"/>
              <a:t>Monarda</a:t>
            </a:r>
            <a:r>
              <a:rPr lang="en-US" sz="2000" dirty="0" smtClean="0"/>
              <a:t> (Bee Balm) says nothing of it being susceptible to powdery mildew, nor do two of the cultivar descriptions.  </a:t>
            </a:r>
          </a:p>
          <a:p>
            <a:pPr lvl="1" indent="-346075" eaLnBrk="1" hangingPunct="1"/>
            <a:r>
              <a:rPr lang="en-US" sz="2000" dirty="0" smtClean="0"/>
              <a:t>However “Red Shades” is</a:t>
            </a:r>
            <a:br>
              <a:rPr lang="en-US" sz="2000" dirty="0" smtClean="0"/>
            </a:br>
            <a:r>
              <a:rPr lang="en-US" sz="2000" dirty="0" smtClean="0"/>
              <a:t> listed as “very resistant </a:t>
            </a:r>
            <a:br>
              <a:rPr lang="en-US" sz="2000" dirty="0" smtClean="0"/>
            </a:br>
            <a:r>
              <a:rPr lang="en-US" sz="2000" dirty="0" smtClean="0"/>
              <a:t>to powdery mildew.”</a:t>
            </a:r>
            <a:endParaRPr lang="en-US" dirty="0" smtClean="0"/>
          </a:p>
        </p:txBody>
      </p:sp>
      <p:pic>
        <p:nvPicPr>
          <p:cNvPr id="56326" name="Picture 6" descr="P9200012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147483647" y="2147483647"/>
            <a:ext cx="2147482688" cy="2147482688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288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352800"/>
            <a:ext cx="2895600" cy="2895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427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09600"/>
            <a:ext cx="8001000" cy="45720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600" b="1" dirty="0" smtClean="0">
                <a:solidFill>
                  <a:srgbClr val="3333FF"/>
                </a:solidFill>
              </a:rPr>
              <a:t>Hail</a:t>
            </a:r>
          </a:p>
          <a:p>
            <a:pPr marL="576263" lvl="1" indent="-344488" eaLnBrk="1" hangingPunct="1">
              <a:spcBef>
                <a:spcPct val="75000"/>
              </a:spcBef>
            </a:pPr>
            <a:r>
              <a:rPr lang="en-US" dirty="0" smtClean="0"/>
              <a:t>Big or soft leaved plants such as </a:t>
            </a:r>
            <a:r>
              <a:rPr lang="en-US" dirty="0" err="1" smtClean="0"/>
              <a:t>Hostas</a:t>
            </a:r>
            <a:r>
              <a:rPr lang="en-US" dirty="0" smtClean="0"/>
              <a:t> are very vulnerable to hail.</a:t>
            </a:r>
          </a:p>
          <a:p>
            <a:pPr marL="576263" lvl="1" indent="-344488" eaLnBrk="1" hangingPunct="1"/>
            <a:r>
              <a:rPr lang="en-US" dirty="0" smtClean="0"/>
              <a:t>Narrow and</a:t>
            </a:r>
            <a:br>
              <a:rPr lang="en-US" dirty="0" smtClean="0"/>
            </a:br>
            <a:r>
              <a:rPr lang="en-US" dirty="0" smtClean="0"/>
              <a:t>tougher leaved </a:t>
            </a:r>
            <a:br>
              <a:rPr lang="en-US" dirty="0" smtClean="0"/>
            </a:br>
            <a:r>
              <a:rPr lang="en-US" dirty="0" smtClean="0"/>
              <a:t>plants are more </a:t>
            </a:r>
            <a:br>
              <a:rPr lang="en-US" dirty="0" smtClean="0"/>
            </a:br>
            <a:r>
              <a:rPr lang="en-US" dirty="0" smtClean="0"/>
              <a:t>resilient.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dirty="0" smtClean="0"/>
          </a:p>
        </p:txBody>
      </p:sp>
      <p:pic>
        <p:nvPicPr>
          <p:cNvPr id="123907" name="Picture 8" descr="hail Aug 2006 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0323" y="2438400"/>
            <a:ext cx="4367877" cy="3276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428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3333FF"/>
                </a:solidFill>
              </a:rPr>
              <a:t>Need for Staking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4724400" cy="4448175"/>
          </a:xfrm>
        </p:spPr>
        <p:txBody>
          <a:bodyPr/>
          <a:lstStyle/>
          <a:p>
            <a:pPr eaLnBrk="1" hangingPunct="1"/>
            <a:r>
              <a:rPr lang="en-US" dirty="0" smtClean="0"/>
              <a:t>Top-heavy and tall plants often need staking.</a:t>
            </a:r>
          </a:p>
          <a:p>
            <a:pPr eaLnBrk="1" hangingPunct="1"/>
            <a:r>
              <a:rPr lang="en-US" dirty="0" smtClean="0"/>
              <a:t>In a windy location, consider looking for shorter cultivars.</a:t>
            </a:r>
          </a:p>
          <a:p>
            <a:pPr marL="862013" lvl="1" indent="-292100" eaLnBrk="1" hangingPunct="1">
              <a:spcBef>
                <a:spcPct val="50000"/>
              </a:spcBef>
              <a:buFontTx/>
              <a:buChar char="o"/>
            </a:pPr>
            <a:r>
              <a:rPr lang="en-US" sz="2000" i="1" dirty="0" smtClean="0"/>
              <a:t>“Never Needs Staking”</a:t>
            </a:r>
          </a:p>
          <a:p>
            <a:pPr marL="862013" lvl="1" indent="-292100" eaLnBrk="1" hangingPunct="1">
              <a:spcBef>
                <a:spcPct val="0"/>
              </a:spcBef>
              <a:buFontTx/>
              <a:buChar char="o"/>
            </a:pPr>
            <a:r>
              <a:rPr lang="en-US" sz="2000" i="1" dirty="0" smtClean="0"/>
              <a:t>“The choice for small gardens”</a:t>
            </a:r>
          </a:p>
        </p:txBody>
      </p:sp>
      <p:pic>
        <p:nvPicPr>
          <p:cNvPr id="325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9438" y="1600200"/>
            <a:ext cx="2874962" cy="4191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428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954" name="Group 6"/>
          <p:cNvGrpSpPr>
            <a:grpSpLocks/>
          </p:cNvGrpSpPr>
          <p:nvPr/>
        </p:nvGrpSpPr>
        <p:grpSpPr bwMode="auto">
          <a:xfrm>
            <a:off x="4114800" y="2822575"/>
            <a:ext cx="4419600" cy="3321050"/>
            <a:chOff x="4114800" y="2822575"/>
            <a:chExt cx="4419600" cy="3321824"/>
          </a:xfrm>
        </p:grpSpPr>
        <p:pic>
          <p:nvPicPr>
            <p:cNvPr id="2" name="Picture 4" descr="Peony13@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14800" y="2822575"/>
              <a:ext cx="4419600" cy="331547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25959" name="Rectangle 13"/>
            <p:cNvSpPr>
              <a:spLocks noChangeArrowheads="1"/>
            </p:cNvSpPr>
            <p:nvPr/>
          </p:nvSpPr>
          <p:spPr bwMode="auto">
            <a:xfrm>
              <a:off x="6916649" y="5867400"/>
              <a:ext cx="161775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cs typeface="Arial" charset="0"/>
                </a:rPr>
                <a:t>Photo: David Whiting</a:t>
              </a:r>
            </a:p>
          </p:txBody>
        </p:sp>
      </p:grpSp>
      <p:sp>
        <p:nvSpPr>
          <p:cNvPr id="1259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3333FF"/>
                </a:solidFill>
              </a:rPr>
              <a:t>Need for Division</a:t>
            </a:r>
          </a:p>
        </p:txBody>
      </p:sp>
      <p:sp>
        <p:nvSpPr>
          <p:cNvPr id="12595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524000"/>
            <a:ext cx="4876800" cy="4800600"/>
          </a:xfrm>
        </p:spPr>
        <p:txBody>
          <a:bodyPr/>
          <a:lstStyle/>
          <a:p>
            <a:pPr eaLnBrk="1" hangingPunct="1"/>
            <a:r>
              <a:rPr lang="en-US" smtClean="0"/>
              <a:t>Some plants need to be divided more frequently than others</a:t>
            </a:r>
          </a:p>
        </p:txBody>
      </p:sp>
      <p:pic>
        <p:nvPicPr>
          <p:cNvPr id="125957" name="Picture 7" descr="BlueFescue#"/>
          <p:cNvPicPr>
            <a:picLocks noChangeAspect="1" noChangeArrowheads="1"/>
          </p:cNvPicPr>
          <p:nvPr/>
        </p:nvPicPr>
        <p:blipFill>
          <a:blip r:embed="rId4" cstate="print"/>
          <a:srcRect b="5185"/>
          <a:stretch>
            <a:fillRect/>
          </a:stretch>
        </p:blipFill>
        <p:spPr bwMode="auto">
          <a:xfrm>
            <a:off x="1219200" y="3124200"/>
            <a:ext cx="3124200" cy="2701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428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3333FF"/>
                </a:solidFill>
              </a:rPr>
              <a:t>Need for Division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447800"/>
            <a:ext cx="60960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2800" b="1" u="sng" smtClean="0"/>
              <a:t>Need for frequent division</a:t>
            </a:r>
          </a:p>
          <a:p>
            <a:pPr marL="688975" lvl="1" indent="-338138" eaLnBrk="1" hangingPunct="1">
              <a:spcBef>
                <a:spcPct val="50000"/>
              </a:spcBef>
            </a:pPr>
            <a:r>
              <a:rPr lang="en-US" smtClean="0"/>
              <a:t>“High maintenance”</a:t>
            </a:r>
          </a:p>
          <a:p>
            <a:pPr marL="688975" lvl="1" indent="-338138" eaLnBrk="1" hangingPunct="1">
              <a:spcBef>
                <a:spcPct val="0"/>
              </a:spcBef>
            </a:pPr>
            <a:r>
              <a:rPr lang="en-US" smtClean="0"/>
              <a:t>Good sources of plants to share </a:t>
            </a:r>
          </a:p>
          <a:p>
            <a:pPr marL="0" indent="0" eaLnBrk="1" hangingPunct="1">
              <a:spcBef>
                <a:spcPct val="50000"/>
              </a:spcBef>
            </a:pPr>
            <a:endParaRPr lang="en-US" smtClean="0"/>
          </a:p>
        </p:txBody>
      </p:sp>
      <p:pic>
        <p:nvPicPr>
          <p:cNvPr id="126980" name="Picture 5" descr="Divide3#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BF9"/>
              </a:clrFrom>
              <a:clrTo>
                <a:srgbClr val="FBFBF9">
                  <a:alpha val="0"/>
                </a:srgbClr>
              </a:clrTo>
            </a:clrChange>
          </a:blip>
          <a:srcRect b="10001"/>
          <a:stretch>
            <a:fillRect/>
          </a:stretch>
        </p:blipFill>
        <p:spPr bwMode="auto">
          <a:xfrm>
            <a:off x="5105400" y="3200400"/>
            <a:ext cx="30257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428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3333FF"/>
                </a:solidFill>
              </a:rPr>
              <a:t>Need for Division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447800"/>
            <a:ext cx="74676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2800" b="1" u="sng" smtClean="0"/>
              <a:t>Information on dividing</a:t>
            </a:r>
          </a:p>
          <a:p>
            <a:pPr marL="623888" lvl="1" eaLnBrk="1" hangingPunct="1">
              <a:spcBef>
                <a:spcPct val="50000"/>
              </a:spcBef>
            </a:pPr>
            <a:r>
              <a:rPr lang="en-US" smtClean="0"/>
              <a:t>Rarely be found in catalogs</a:t>
            </a:r>
          </a:p>
          <a:p>
            <a:pPr marL="623888" lvl="1" eaLnBrk="1" hangingPunct="1">
              <a:spcBef>
                <a:spcPct val="0"/>
              </a:spcBef>
            </a:pPr>
            <a:r>
              <a:rPr lang="en-US" smtClean="0"/>
              <a:t>Must be looked up in other reference materials</a:t>
            </a:r>
          </a:p>
        </p:txBody>
      </p:sp>
      <p:pic>
        <p:nvPicPr>
          <p:cNvPr id="128004" name="Picture 7" descr="Divide3#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BF9"/>
              </a:clrFrom>
              <a:clrTo>
                <a:srgbClr val="FBFBF9">
                  <a:alpha val="0"/>
                </a:srgbClr>
              </a:clrTo>
            </a:clrChange>
          </a:blip>
          <a:srcRect b="10001"/>
          <a:stretch>
            <a:fillRect/>
          </a:stretch>
        </p:blipFill>
        <p:spPr bwMode="auto">
          <a:xfrm>
            <a:off x="5105400" y="3200400"/>
            <a:ext cx="30257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428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3333FF"/>
                </a:solidFill>
              </a:rPr>
              <a:t>Attractive or Contrasting Foliage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524000"/>
            <a:ext cx="4724400" cy="4800600"/>
          </a:xfrm>
        </p:spPr>
        <p:txBody>
          <a:bodyPr/>
          <a:lstStyle/>
          <a:p>
            <a:pPr eaLnBrk="1" hangingPunct="1"/>
            <a:r>
              <a:rPr lang="en-US" smtClean="0"/>
              <a:t>Consider how the plant will look out of bloom; will the foliage still look attractive?</a:t>
            </a:r>
          </a:p>
          <a:p>
            <a:pPr eaLnBrk="1" hangingPunct="1">
              <a:spcBef>
                <a:spcPct val="50000"/>
              </a:spcBef>
            </a:pPr>
            <a:r>
              <a:rPr lang="en-US" smtClean="0"/>
              <a:t>Consider the range of colors, sizes, and shapes of leaves.  </a:t>
            </a:r>
          </a:p>
          <a:p>
            <a:pPr eaLnBrk="1" hangingPunct="1">
              <a:spcBef>
                <a:spcPct val="50000"/>
              </a:spcBef>
            </a:pPr>
            <a:r>
              <a:rPr lang="en-US" smtClean="0"/>
              <a:t>Do the leaves have good </a:t>
            </a:r>
            <a:br>
              <a:rPr lang="en-US" smtClean="0"/>
            </a:br>
            <a:r>
              <a:rPr lang="en-US" smtClean="0"/>
              <a:t>fall color?</a:t>
            </a:r>
            <a:r>
              <a:rPr lang="en-US" sz="2000" smtClean="0"/>
              <a:t> </a:t>
            </a:r>
          </a:p>
          <a:p>
            <a:pPr eaLnBrk="1" hangingPunct="1"/>
            <a:endParaRPr lang="en-US" sz="2000" smtClean="0"/>
          </a:p>
        </p:txBody>
      </p:sp>
      <p:grpSp>
        <p:nvGrpSpPr>
          <p:cNvPr id="129028" name="Group 9"/>
          <p:cNvGrpSpPr>
            <a:grpSpLocks/>
          </p:cNvGrpSpPr>
          <p:nvPr/>
        </p:nvGrpSpPr>
        <p:grpSpPr bwMode="auto">
          <a:xfrm>
            <a:off x="6992938" y="3581400"/>
            <a:ext cx="1527175" cy="274638"/>
            <a:chOff x="6992938" y="3581400"/>
            <a:chExt cx="1527175" cy="274638"/>
          </a:xfrm>
        </p:grpSpPr>
        <p:sp>
          <p:nvSpPr>
            <p:cNvPr id="129035" name="Rectangle 13"/>
            <p:cNvSpPr>
              <a:spLocks noChangeArrowheads="1"/>
            </p:cNvSpPr>
            <p:nvPr/>
          </p:nvSpPr>
          <p:spPr bwMode="auto">
            <a:xfrm>
              <a:off x="6992938" y="3581400"/>
              <a:ext cx="15271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cs typeface="Arial" charset="0"/>
                </a:rPr>
                <a:t>Photo: Irene Shonle</a:t>
              </a:r>
            </a:p>
          </p:txBody>
        </p:sp>
      </p:grpSp>
      <p:grpSp>
        <p:nvGrpSpPr>
          <p:cNvPr id="129029" name="Group 8"/>
          <p:cNvGrpSpPr>
            <a:grpSpLocks/>
          </p:cNvGrpSpPr>
          <p:nvPr/>
        </p:nvGrpSpPr>
        <p:grpSpPr bwMode="auto">
          <a:xfrm>
            <a:off x="6096000" y="5867400"/>
            <a:ext cx="1527175" cy="274638"/>
            <a:chOff x="6096000" y="5867400"/>
            <a:chExt cx="1527175" cy="274638"/>
          </a:xfrm>
        </p:grpSpPr>
        <p:sp>
          <p:nvSpPr>
            <p:cNvPr id="129034" name="Rectangle 13"/>
            <p:cNvSpPr>
              <a:spLocks noChangeArrowheads="1"/>
            </p:cNvSpPr>
            <p:nvPr/>
          </p:nvSpPr>
          <p:spPr bwMode="auto">
            <a:xfrm>
              <a:off x="6096000" y="5867400"/>
              <a:ext cx="15271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cs typeface="Arial" charset="0"/>
                </a:rPr>
                <a:t>Photo: Irene Shonle</a:t>
              </a:r>
            </a:p>
          </p:txBody>
        </p:sp>
      </p:grpSp>
      <p:pic>
        <p:nvPicPr>
          <p:cNvPr id="32791" name="Picture 23" descr="June 2004 084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147483647" y="2147483647"/>
            <a:ext cx="2147482688" cy="2147482688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2795" name="Picture 27" descr="P5230034"/>
          <p:cNvPicPr>
            <a:picLocks noGrp="1"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147483647" y="2147483647"/>
            <a:ext cx="2147482688" cy="2147482688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9032" name="Picture 11" descr="Geraniums Sept 2006 060"/>
          <p:cNvPicPr>
            <a:picLocks noChangeAspect="1" noChangeArrowheads="1"/>
          </p:cNvPicPr>
          <p:nvPr/>
        </p:nvPicPr>
        <p:blipFill>
          <a:blip r:embed="rId5" cstate="print"/>
          <a:srcRect l="10767" r="16731"/>
          <a:stretch>
            <a:fillRect/>
          </a:stretch>
        </p:blipFill>
        <p:spPr bwMode="auto">
          <a:xfrm>
            <a:off x="5638800" y="1371600"/>
            <a:ext cx="2971800" cy="30749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9033" name="Picture 12" descr="coral bells 2006 13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810000"/>
            <a:ext cx="3495617" cy="26209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428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371600"/>
            <a:ext cx="6477000" cy="4800600"/>
          </a:xfrm>
        </p:spPr>
        <p:txBody>
          <a:bodyPr/>
          <a:lstStyle/>
          <a:p>
            <a:pPr marL="577850" lvl="1" indent="-349250">
              <a:spcBef>
                <a:spcPts val="1200"/>
              </a:spcBef>
            </a:pPr>
            <a:r>
              <a:rPr lang="en-US" dirty="0" smtClean="0"/>
              <a:t>Many sites disturbed by human use</a:t>
            </a:r>
          </a:p>
          <a:p>
            <a:pPr marL="577850" lvl="1" indent="-349250">
              <a:spcBef>
                <a:spcPts val="1200"/>
              </a:spcBef>
            </a:pPr>
            <a:r>
              <a:rPr lang="en-US" dirty="0" smtClean="0"/>
              <a:t>Trees rare</a:t>
            </a:r>
          </a:p>
          <a:p>
            <a:pPr marL="577850" lvl="1" indent="-349250">
              <a:spcBef>
                <a:spcPts val="1200"/>
              </a:spcBef>
            </a:pPr>
            <a:r>
              <a:rPr lang="en-US" dirty="0" smtClean="0"/>
              <a:t>Climate</a:t>
            </a:r>
          </a:p>
          <a:p>
            <a:pPr lvl="2" indent="-336550">
              <a:spcBef>
                <a:spcPts val="600"/>
              </a:spcBef>
              <a:buFontTx/>
              <a:buChar char="o"/>
            </a:pPr>
            <a:r>
              <a:rPr lang="en-US" dirty="0" smtClean="0"/>
              <a:t>Dry, warm summer</a:t>
            </a:r>
          </a:p>
          <a:p>
            <a:pPr lvl="2" indent="-336550">
              <a:spcBef>
                <a:spcPct val="0"/>
              </a:spcBef>
              <a:buFontTx/>
              <a:buChar char="o"/>
            </a:pPr>
            <a:r>
              <a:rPr lang="en-US" dirty="0" smtClean="0"/>
              <a:t>Windy, dry winter</a:t>
            </a:r>
          </a:p>
          <a:p>
            <a:pPr lvl="2" indent="-336550">
              <a:spcBef>
                <a:spcPct val="0"/>
              </a:spcBef>
              <a:buFontTx/>
              <a:buChar char="o"/>
            </a:pPr>
            <a:r>
              <a:rPr lang="en-US" dirty="0" smtClean="0"/>
              <a:t>Fire common</a:t>
            </a:r>
          </a:p>
          <a:p>
            <a:pPr marL="577850" lvl="1" indent="-349250">
              <a:spcBef>
                <a:spcPts val="1200"/>
              </a:spcBef>
            </a:pPr>
            <a:r>
              <a:rPr lang="en-US" dirty="0" smtClean="0"/>
              <a:t>Blend with coniferous </a:t>
            </a:r>
            <a:br>
              <a:rPr lang="en-US" dirty="0" smtClean="0"/>
            </a:br>
            <a:r>
              <a:rPr lang="en-US" dirty="0" smtClean="0"/>
              <a:t>or deciduous forest </a:t>
            </a:r>
            <a:br>
              <a:rPr lang="en-US" dirty="0" smtClean="0"/>
            </a:br>
            <a:r>
              <a:rPr lang="en-US" dirty="0" smtClean="0"/>
              <a:t>at base of mountains</a:t>
            </a:r>
          </a:p>
          <a:p>
            <a:pPr marL="0" indent="0">
              <a:lnSpc>
                <a:spcPct val="90000"/>
              </a:lnSpc>
            </a:pPr>
            <a:endParaRPr lang="en-US" sz="2000" dirty="0" smtClean="0"/>
          </a:p>
        </p:txBody>
      </p:sp>
      <p:sp>
        <p:nvSpPr>
          <p:cNvPr id="11267" name="Rectangle 6"/>
          <p:cNvSpPr>
            <a:spLocks noGrp="1" noChangeArrowheads="1"/>
          </p:cNvSpPr>
          <p:nvPr>
            <p:ph type="title"/>
          </p:nvPr>
        </p:nvSpPr>
        <p:spPr>
          <a:xfrm>
            <a:off x="533400" y="579437"/>
            <a:ext cx="8229600" cy="563563"/>
          </a:xfrm>
          <a:noFill/>
        </p:spPr>
        <p:txBody>
          <a:bodyPr/>
          <a:lstStyle/>
          <a:p>
            <a:pPr marL="0" indent="0"/>
            <a:r>
              <a:rPr lang="en-US" dirty="0" smtClean="0">
                <a:solidFill>
                  <a:srgbClr val="3333FF"/>
                </a:solidFill>
              </a:rPr>
              <a:t>Prairie Grasslands</a:t>
            </a:r>
          </a:p>
        </p:txBody>
      </p:sp>
      <p:grpSp>
        <p:nvGrpSpPr>
          <p:cNvPr id="11268" name="Group 8"/>
          <p:cNvGrpSpPr>
            <a:grpSpLocks/>
          </p:cNvGrpSpPr>
          <p:nvPr/>
        </p:nvGrpSpPr>
        <p:grpSpPr bwMode="auto">
          <a:xfrm>
            <a:off x="4876800" y="2514600"/>
            <a:ext cx="3657600" cy="3486150"/>
            <a:chOff x="3072" y="1488"/>
            <a:chExt cx="2304" cy="2196"/>
          </a:xfrm>
        </p:grpSpPr>
        <p:sp>
          <p:nvSpPr>
            <p:cNvPr id="11269" name="Text Box 7"/>
            <p:cNvSpPr txBox="1">
              <a:spLocks noChangeArrowheads="1"/>
            </p:cNvSpPr>
            <p:nvPr/>
          </p:nvSpPr>
          <p:spPr bwMode="auto">
            <a:xfrm>
              <a:off x="4128" y="3456"/>
              <a:ext cx="124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/>
                <a:t>Photo: Linda McMulkin</a:t>
              </a:r>
            </a:p>
          </p:txBody>
        </p:sp>
        <p:pic>
          <p:nvPicPr>
            <p:cNvPr id="342020" name="Picture 4" descr="040207-1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72" y="1488"/>
              <a:ext cx="2304" cy="219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7" name="TextBox 6"/>
          <p:cNvSpPr txBox="1"/>
          <p:nvPr/>
        </p:nvSpPr>
        <p:spPr>
          <a:xfrm>
            <a:off x="533400" y="60198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511-2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3333FF"/>
                </a:solidFill>
              </a:rPr>
              <a:t>Attractive or Contrasting Foliage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524000"/>
            <a:ext cx="7696200" cy="762000"/>
          </a:xfrm>
        </p:spPr>
        <p:txBody>
          <a:bodyPr/>
          <a:lstStyle/>
          <a:p>
            <a:pPr eaLnBrk="1" hangingPunct="1"/>
            <a:r>
              <a:rPr lang="en-US" sz="2800" smtClean="0"/>
              <a:t>Plants for foliage is a new design trend.</a:t>
            </a:r>
          </a:p>
          <a:p>
            <a:pPr eaLnBrk="1" hangingPunct="1"/>
            <a:endParaRPr lang="en-US" sz="2800" smtClean="0"/>
          </a:p>
        </p:txBody>
      </p:sp>
      <p:pic>
        <p:nvPicPr>
          <p:cNvPr id="479242" name="Picture 10" descr="Hosta&amp;Fer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286000"/>
            <a:ext cx="5410200" cy="4057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428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074" name="Group 4"/>
          <p:cNvGrpSpPr>
            <a:grpSpLocks/>
          </p:cNvGrpSpPr>
          <p:nvPr/>
        </p:nvGrpSpPr>
        <p:grpSpPr bwMode="auto">
          <a:xfrm>
            <a:off x="-17463" y="0"/>
            <a:ext cx="9161463" cy="6870700"/>
            <a:chOff x="-17463" y="0"/>
            <a:chExt cx="9161463" cy="6870700"/>
          </a:xfrm>
        </p:grpSpPr>
        <p:pic>
          <p:nvPicPr>
            <p:cNvPr id="131076" name="Picture 8" descr="Butchart7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7463" y="0"/>
              <a:ext cx="9161463" cy="6870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1077" name="Rectangle 13"/>
            <p:cNvSpPr>
              <a:spLocks noChangeArrowheads="1"/>
            </p:cNvSpPr>
            <p:nvPr/>
          </p:nvSpPr>
          <p:spPr bwMode="auto">
            <a:xfrm>
              <a:off x="6916649" y="6123801"/>
              <a:ext cx="161775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cs typeface="Arial" charset="0"/>
                </a:rPr>
                <a:t>Photo: David Whiting</a:t>
              </a:r>
            </a:p>
          </p:txBody>
        </p:sp>
      </p:grpSp>
      <p:sp>
        <p:nvSpPr>
          <p:cNvPr id="131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257800"/>
            <a:ext cx="4572000" cy="1020763"/>
          </a:xfrm>
          <a:solidFill>
            <a:srgbClr val="FFFFFF">
              <a:alpha val="56078"/>
            </a:srgbClr>
          </a:solidFill>
          <a:effectLst>
            <a:softEdge rad="31750"/>
          </a:effectLst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Notice how the foliage sets off the flowers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MCj038417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990600"/>
            <a:ext cx="443071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2099" name="Rectangle 2"/>
          <p:cNvSpPr>
            <a:spLocks noChangeArrowheads="1"/>
          </p:cNvSpPr>
          <p:nvPr/>
        </p:nvSpPr>
        <p:spPr bwMode="auto">
          <a:xfrm>
            <a:off x="533400" y="533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200" b="1" u="sng">
                <a:solidFill>
                  <a:srgbClr val="3333FF"/>
                </a:solidFill>
              </a:rPr>
              <a:t>Small Group Discussion</a:t>
            </a:r>
          </a:p>
        </p:txBody>
      </p:sp>
      <p:sp>
        <p:nvSpPr>
          <p:cNvPr id="132100" name="Rectangle 3"/>
          <p:cNvSpPr>
            <a:spLocks noChangeArrowheads="1"/>
          </p:cNvSpPr>
          <p:nvPr/>
        </p:nvSpPr>
        <p:spPr bwMode="auto">
          <a:xfrm>
            <a:off x="838200" y="1447800"/>
            <a:ext cx="7696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5F5F5F"/>
              </a:buClr>
              <a:buFont typeface="Wingdings" pitchFamily="2" charset="2"/>
              <a:buChar char="l"/>
            </a:pPr>
            <a:r>
              <a:rPr lang="en-US" sz="2800">
                <a:latin typeface="Comic Sans MS" pitchFamily="66" charset="0"/>
              </a:rPr>
              <a:t>Talk about times when you made a mistake in choosing a plant – too tall, was eaten by deer, etc.</a:t>
            </a:r>
          </a:p>
          <a:p>
            <a:pPr marL="1087438" lvl="1" indent="-346075">
              <a:spcBef>
                <a:spcPct val="35000"/>
              </a:spcBef>
              <a:buClr>
                <a:srgbClr val="5F5F5F"/>
              </a:buClr>
              <a:buFontTx/>
              <a:buChar char="o"/>
            </a:pPr>
            <a:r>
              <a:rPr lang="en-US" sz="2400">
                <a:latin typeface="Comic Sans MS" pitchFamily="66" charset="0"/>
              </a:rPr>
              <a:t>What did you learn from it, and how would you choose differently?</a:t>
            </a:r>
          </a:p>
        </p:txBody>
      </p:sp>
      <p:pic>
        <p:nvPicPr>
          <p:cNvPr id="132101" name="Picture 4" descr="MCj0234641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4038600"/>
            <a:ext cx="3733800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09600" y="685800"/>
            <a:ext cx="4343400" cy="646331"/>
          </a:xfrm>
          <a:prstGeom prst="rect">
            <a:avLst/>
          </a:prstGeom>
          <a:solidFill>
            <a:srgbClr val="FFFFFF">
              <a:alpha val="56863"/>
            </a:srgb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333399"/>
                </a:solidFill>
              </a:rPr>
              <a:t>Best New Cultivars</a:t>
            </a:r>
            <a:endParaRPr lang="en-US" sz="3600" b="1" dirty="0">
              <a:solidFill>
                <a:srgbClr val="33339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511-12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>
                <a:solidFill>
                  <a:schemeClr val="tx1"/>
                </a:solidFill>
              </a:rPr>
              <a:t>Programs that seek out the best new varieties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7924800" cy="48006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3333FF"/>
                </a:solidFill>
              </a:rPr>
              <a:t>CSU Trial Gardens</a:t>
            </a:r>
          </a:p>
          <a:p>
            <a:pPr marL="915988" lvl="1" eaLnBrk="1" hangingPunct="1">
              <a:spcBef>
                <a:spcPct val="50000"/>
              </a:spcBef>
              <a:buFontTx/>
              <a:buChar char="o"/>
            </a:pPr>
            <a:r>
              <a:rPr lang="en-US" dirty="0" smtClean="0"/>
              <a:t>Annual trial gardens</a:t>
            </a:r>
          </a:p>
          <a:p>
            <a:pPr marL="915988" lvl="1" eaLnBrk="1" hangingPunct="1">
              <a:spcBef>
                <a:spcPct val="0"/>
              </a:spcBef>
              <a:buFontTx/>
              <a:buChar char="o"/>
            </a:pPr>
            <a:r>
              <a:rPr lang="en-US" dirty="0" smtClean="0"/>
              <a:t>PERC trial gardens</a:t>
            </a:r>
          </a:p>
          <a:p>
            <a:pPr marL="915988" lvl="1" eaLnBrk="1" hangingPunct="1">
              <a:spcBef>
                <a:spcPct val="0"/>
              </a:spcBef>
              <a:buFontTx/>
              <a:buChar char="o"/>
            </a:pPr>
            <a:r>
              <a:rPr lang="en-US" dirty="0" smtClean="0"/>
              <a:t>All America Selection</a:t>
            </a:r>
          </a:p>
          <a:p>
            <a:pPr marL="915988" lvl="1" eaLnBrk="1" hangingPunct="1">
              <a:buFont typeface="Wingdings" pitchFamily="2" charset="2"/>
              <a:buNone/>
            </a:pPr>
            <a:endParaRPr lang="en-US" dirty="0" smtClean="0"/>
          </a:p>
          <a:p>
            <a:pPr eaLnBrk="1" hangingPunct="1"/>
            <a:r>
              <a:rPr lang="en-US" sz="3200" b="1" i="1" dirty="0" err="1" smtClean="0">
                <a:solidFill>
                  <a:srgbClr val="3333FF"/>
                </a:solidFill>
              </a:rPr>
              <a:t>PlantSelect</a:t>
            </a:r>
            <a:r>
              <a:rPr lang="en-US" sz="3200" b="1" i="1" dirty="0" smtClean="0">
                <a:solidFill>
                  <a:srgbClr val="3333FF"/>
                </a:solidFill>
                <a:cs typeface="Arial" charset="0"/>
              </a:rPr>
              <a:t>®</a:t>
            </a:r>
          </a:p>
        </p:txBody>
      </p:sp>
      <p:pic>
        <p:nvPicPr>
          <p:cNvPr id="508932" name="Picture 4" descr="ATG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0638" y="2286000"/>
            <a:ext cx="3357562" cy="3505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428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MCj038417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990600"/>
            <a:ext cx="443071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5" descr="OxideDaisyNWeed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1" name="Rectangle 4"/>
          <p:cNvSpPr>
            <a:spLocks noChangeArrowheads="1"/>
          </p:cNvSpPr>
          <p:nvPr/>
        </p:nvSpPr>
        <p:spPr bwMode="auto">
          <a:xfrm>
            <a:off x="609600" y="3246438"/>
            <a:ext cx="79248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800" b="1">
                <a:solidFill>
                  <a:schemeClr val="bg1"/>
                </a:solidFill>
              </a:rPr>
              <a:t>Ecological Adaptation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429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>
                <a:solidFill>
                  <a:srgbClr val="3333FF"/>
                </a:solidFill>
              </a:rPr>
              <a:t>Ecological Adaptation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7924800" cy="4800600"/>
          </a:xfrm>
        </p:spPr>
        <p:txBody>
          <a:bodyPr/>
          <a:lstStyle/>
          <a:p>
            <a:pPr eaLnBrk="1" hangingPunct="1"/>
            <a:r>
              <a:rPr lang="en-US" smtClean="0"/>
              <a:t>Goal:  </a:t>
            </a:r>
            <a:r>
              <a:rPr lang="en-US" b="1" i="1" smtClean="0"/>
              <a:t>“right plant in the right place”</a:t>
            </a:r>
          </a:p>
          <a:p>
            <a:pPr eaLnBrk="1" hangingPunct="1">
              <a:spcBef>
                <a:spcPct val="100000"/>
              </a:spcBef>
            </a:pPr>
            <a:r>
              <a:rPr lang="en-US" smtClean="0"/>
              <a:t>Characteristics of the ideal Colorado perennial</a:t>
            </a:r>
          </a:p>
          <a:p>
            <a:pPr marL="917575" lvl="1" eaLnBrk="1" hangingPunct="1">
              <a:spcBef>
                <a:spcPct val="50000"/>
              </a:spcBef>
              <a:buFontTx/>
              <a:buChar char="o"/>
            </a:pPr>
            <a:r>
              <a:rPr lang="en-US" smtClean="0"/>
              <a:t>Prefer soil conditions similar to what we have </a:t>
            </a:r>
          </a:p>
          <a:p>
            <a:pPr marL="917575" lvl="1" eaLnBrk="1" hangingPunct="1">
              <a:spcBef>
                <a:spcPct val="0"/>
              </a:spcBef>
              <a:buFontTx/>
              <a:buChar char="o"/>
            </a:pPr>
            <a:r>
              <a:rPr lang="en-US" smtClean="0"/>
              <a:t>Low irrigation requirement</a:t>
            </a:r>
          </a:p>
          <a:p>
            <a:pPr marL="917575" lvl="1" eaLnBrk="1" hangingPunct="1">
              <a:spcBef>
                <a:spcPct val="0"/>
              </a:spcBef>
              <a:buFontTx/>
              <a:buChar char="o"/>
            </a:pPr>
            <a:r>
              <a:rPr lang="en-US" smtClean="0"/>
              <a:t>Hardy</a:t>
            </a:r>
          </a:p>
          <a:p>
            <a:pPr marL="917575" lvl="1" eaLnBrk="1" hangingPunct="1">
              <a:spcBef>
                <a:spcPct val="0"/>
              </a:spcBef>
              <a:buFontTx/>
              <a:buChar char="o"/>
            </a:pPr>
            <a:r>
              <a:rPr lang="en-US" smtClean="0"/>
              <a:t>Long-lived</a:t>
            </a:r>
          </a:p>
          <a:p>
            <a:pPr marL="917575" lvl="1" eaLnBrk="1" hangingPunct="1">
              <a:spcBef>
                <a:spcPct val="0"/>
              </a:spcBef>
              <a:buFontTx/>
              <a:buChar char="o"/>
            </a:pPr>
            <a:r>
              <a:rPr lang="en-US" smtClean="0"/>
              <a:t>Self-seed before dying</a:t>
            </a:r>
          </a:p>
        </p:txBody>
      </p:sp>
      <p:pic>
        <p:nvPicPr>
          <p:cNvPr id="136196" name="Picture 8" descr="oenothera caespitosa May 0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810000"/>
            <a:ext cx="3352800" cy="2514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429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79438"/>
            <a:ext cx="8229600" cy="944562"/>
          </a:xfrm>
        </p:spPr>
        <p:txBody>
          <a:bodyPr/>
          <a:lstStyle/>
          <a:p>
            <a:pPr eaLnBrk="1" hangingPunct="1"/>
            <a:r>
              <a:rPr lang="en-US" sz="2400" b="0" smtClean="0">
                <a:solidFill>
                  <a:srgbClr val="5F5F5F"/>
                </a:solidFill>
              </a:rPr>
              <a:t>Ecological Adaptation</a:t>
            </a:r>
            <a:r>
              <a:rPr lang="en-US" smtClean="0">
                <a:solidFill>
                  <a:srgbClr val="3333FF"/>
                </a:solidFill>
              </a:rPr>
              <a:t/>
            </a:r>
            <a:br>
              <a:rPr lang="en-US" smtClean="0">
                <a:solidFill>
                  <a:srgbClr val="3333FF"/>
                </a:solidFill>
              </a:rPr>
            </a:br>
            <a:r>
              <a:rPr lang="en-US" smtClean="0">
                <a:solidFill>
                  <a:srgbClr val="3333FF"/>
                </a:solidFill>
              </a:rPr>
              <a:t>Can a plant be too well-adapted?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752600"/>
            <a:ext cx="7924800" cy="4800600"/>
          </a:xfrm>
        </p:spPr>
        <p:txBody>
          <a:bodyPr/>
          <a:lstStyle/>
          <a:p>
            <a:pPr eaLnBrk="1" hangingPunct="1"/>
            <a:r>
              <a:rPr lang="en-US" smtClean="0"/>
              <a:t>Some plants can do too well</a:t>
            </a:r>
          </a:p>
          <a:p>
            <a:pPr eaLnBrk="1" hangingPunct="1">
              <a:spcBef>
                <a:spcPct val="50000"/>
              </a:spcBef>
            </a:pPr>
            <a:r>
              <a:rPr lang="en-US" smtClean="0"/>
              <a:t>Can be noxious weeds, escaping from gardens and taking over native vegetation</a:t>
            </a:r>
          </a:p>
          <a:p>
            <a:pPr eaLnBrk="1" hangingPunct="1"/>
            <a:endParaRPr lang="en-US" sz="1800" smtClean="0"/>
          </a:p>
          <a:p>
            <a:pPr eaLnBrk="1" hangingPunct="1"/>
            <a:endParaRPr lang="en-US" sz="1800" smtClean="0"/>
          </a:p>
        </p:txBody>
      </p:sp>
      <p:sp>
        <p:nvSpPr>
          <p:cNvPr id="137220" name="Text Box 6"/>
          <p:cNvSpPr txBox="1">
            <a:spLocks noChangeArrowheads="1"/>
          </p:cNvSpPr>
          <p:nvPr/>
        </p:nvSpPr>
        <p:spPr bwMode="auto">
          <a:xfrm>
            <a:off x="4479925" y="4379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137221" name="Group 6"/>
          <p:cNvGrpSpPr>
            <a:grpSpLocks/>
          </p:cNvGrpSpPr>
          <p:nvPr/>
        </p:nvGrpSpPr>
        <p:grpSpPr bwMode="auto">
          <a:xfrm>
            <a:off x="914400" y="3352800"/>
            <a:ext cx="7620000" cy="3087688"/>
            <a:chOff x="576" y="1973"/>
            <a:chExt cx="4800" cy="1945"/>
          </a:xfrm>
        </p:grpSpPr>
        <p:pic>
          <p:nvPicPr>
            <p:cNvPr id="23561" name="Picture 9" descr="dames rocket infestati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88" y="1973"/>
              <a:ext cx="2688" cy="194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37223" name="Text Box 4"/>
            <p:cNvSpPr txBox="1">
              <a:spLocks noChangeArrowheads="1"/>
            </p:cNvSpPr>
            <p:nvPr/>
          </p:nvSpPr>
          <p:spPr bwMode="auto">
            <a:xfrm>
              <a:off x="576" y="3456"/>
              <a:ext cx="2064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2000" i="1"/>
                <a:t>Hesperis matronalis</a:t>
              </a:r>
            </a:p>
            <a:p>
              <a:pPr algn="r"/>
              <a:r>
                <a:rPr lang="en-US" sz="2000"/>
                <a:t>Dames Rocket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429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4495800" cy="4724400"/>
          </a:xfrm>
        </p:spPr>
        <p:txBody>
          <a:bodyPr/>
          <a:lstStyle/>
          <a:p>
            <a:pPr marL="392113" lvl="1" indent="-349250">
              <a:spcBef>
                <a:spcPct val="75000"/>
              </a:spcBef>
            </a:pPr>
            <a:r>
              <a:rPr lang="en-US" dirty="0" smtClean="0"/>
              <a:t>Interspersed with forest stands</a:t>
            </a:r>
          </a:p>
          <a:p>
            <a:pPr marL="392113" lvl="1" indent="-349250">
              <a:spcBef>
                <a:spcPts val="1200"/>
              </a:spcBef>
            </a:pPr>
            <a:r>
              <a:rPr lang="en-US" dirty="0" smtClean="0"/>
              <a:t>Dominated by herbaceous perennials</a:t>
            </a:r>
          </a:p>
          <a:p>
            <a:pPr marL="392113" lvl="1" indent="-349250">
              <a:spcBef>
                <a:spcPts val="1200"/>
              </a:spcBef>
            </a:pPr>
            <a:r>
              <a:rPr lang="en-US" dirty="0" smtClean="0"/>
              <a:t>Occur in areas not favorable for tree growth</a:t>
            </a:r>
          </a:p>
          <a:p>
            <a:pPr marL="392113" lvl="1" indent="-349250">
              <a:spcBef>
                <a:spcPts val="1200"/>
              </a:spcBef>
            </a:pPr>
            <a:r>
              <a:rPr lang="en-US" dirty="0" smtClean="0"/>
              <a:t>Elevations range from foothills to alpine</a:t>
            </a:r>
          </a:p>
        </p:txBody>
      </p:sp>
      <p:sp>
        <p:nvSpPr>
          <p:cNvPr id="12291" name="Rectangle 9"/>
          <p:cNvSpPr>
            <a:spLocks noGrp="1" noChangeArrowheads="1"/>
          </p:cNvSpPr>
          <p:nvPr>
            <p:ph type="title"/>
          </p:nvPr>
        </p:nvSpPr>
        <p:spPr>
          <a:xfrm>
            <a:off x="533400" y="579437"/>
            <a:ext cx="8229600" cy="563563"/>
          </a:xfrm>
          <a:noFill/>
        </p:spPr>
        <p:txBody>
          <a:bodyPr/>
          <a:lstStyle/>
          <a:p>
            <a:r>
              <a:rPr lang="en-US" dirty="0" smtClean="0">
                <a:solidFill>
                  <a:srgbClr val="3333FF"/>
                </a:solidFill>
              </a:rPr>
              <a:t>Mountain Grasslands</a:t>
            </a:r>
          </a:p>
        </p:txBody>
      </p:sp>
      <p:grpSp>
        <p:nvGrpSpPr>
          <p:cNvPr id="12292" name="Group 11"/>
          <p:cNvGrpSpPr>
            <a:grpSpLocks/>
          </p:cNvGrpSpPr>
          <p:nvPr/>
        </p:nvGrpSpPr>
        <p:grpSpPr bwMode="auto">
          <a:xfrm>
            <a:off x="4800600" y="1295400"/>
            <a:ext cx="3733800" cy="5029200"/>
            <a:chOff x="4800600" y="1295400"/>
            <a:chExt cx="3733800" cy="5029200"/>
          </a:xfrm>
        </p:grpSpPr>
        <p:grpSp>
          <p:nvGrpSpPr>
            <p:cNvPr id="12293" name="Group 12"/>
            <p:cNvGrpSpPr>
              <a:grpSpLocks/>
            </p:cNvGrpSpPr>
            <p:nvPr/>
          </p:nvGrpSpPr>
          <p:grpSpPr bwMode="auto">
            <a:xfrm>
              <a:off x="4800600" y="3638550"/>
              <a:ext cx="3581400" cy="2686050"/>
              <a:chOff x="3120" y="2280"/>
              <a:chExt cx="2256" cy="1692"/>
            </a:xfrm>
          </p:grpSpPr>
          <p:pic>
            <p:nvPicPr>
              <p:cNvPr id="344068" name="Picture 4" descr="031116-9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20" y="2280"/>
                <a:ext cx="2256" cy="169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2298" name="Text Box 7"/>
              <p:cNvSpPr txBox="1">
                <a:spLocks noChangeArrowheads="1"/>
              </p:cNvSpPr>
              <p:nvPr/>
            </p:nvSpPr>
            <p:spPr bwMode="auto">
              <a:xfrm>
                <a:off x="3168" y="3686"/>
                <a:ext cx="220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tabLst>
                    <a:tab pos="3200400" algn="r"/>
                  </a:tabLst>
                </a:pPr>
                <a:r>
                  <a:rPr lang="en-US" sz="2000"/>
                  <a:t>8,500 feet	</a:t>
                </a:r>
                <a:endParaRPr lang="en-US" sz="1200"/>
              </a:p>
            </p:txBody>
          </p:sp>
        </p:grpSp>
        <p:grpSp>
          <p:nvGrpSpPr>
            <p:cNvPr id="12294" name="Group 10"/>
            <p:cNvGrpSpPr>
              <a:grpSpLocks/>
            </p:cNvGrpSpPr>
            <p:nvPr/>
          </p:nvGrpSpPr>
          <p:grpSpPr bwMode="auto">
            <a:xfrm>
              <a:off x="5257800" y="1295400"/>
              <a:ext cx="3276600" cy="2457450"/>
              <a:chOff x="5257800" y="1295400"/>
              <a:chExt cx="3276600" cy="2457450"/>
            </a:xfrm>
          </p:grpSpPr>
          <p:pic>
            <p:nvPicPr>
              <p:cNvPr id="344069" name="Picture 5" descr="IMG_322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257800" y="1295400"/>
                <a:ext cx="3276600" cy="245745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2296" name="Text Box 6"/>
              <p:cNvSpPr txBox="1">
                <a:spLocks noChangeArrowheads="1"/>
              </p:cNvSpPr>
              <p:nvPr/>
            </p:nvSpPr>
            <p:spPr bwMode="auto">
              <a:xfrm>
                <a:off x="5334000" y="3276600"/>
                <a:ext cx="3124200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tabLst>
                    <a:tab pos="2863850" algn="r"/>
                  </a:tabLst>
                </a:pPr>
                <a:r>
                  <a:rPr lang="en-US" sz="2000"/>
                  <a:t>Timberline	</a:t>
                </a:r>
                <a:endParaRPr lang="en-US" sz="1200"/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533400" y="60198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511-2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579438"/>
            <a:ext cx="8229600" cy="944562"/>
          </a:xfrm>
        </p:spPr>
        <p:txBody>
          <a:bodyPr/>
          <a:lstStyle/>
          <a:p>
            <a:pPr eaLnBrk="1" hangingPunct="1"/>
            <a:r>
              <a:rPr lang="en-US" sz="2400" b="0" smtClean="0">
                <a:solidFill>
                  <a:srgbClr val="5F5F5F"/>
                </a:solidFill>
              </a:rPr>
              <a:t>Ecological Adaptation</a:t>
            </a:r>
            <a:r>
              <a:rPr lang="en-US" smtClean="0">
                <a:solidFill>
                  <a:srgbClr val="3333FF"/>
                </a:solidFill>
              </a:rPr>
              <a:t/>
            </a:r>
            <a:br>
              <a:rPr lang="en-US" smtClean="0">
                <a:solidFill>
                  <a:srgbClr val="3333FF"/>
                </a:solidFill>
              </a:rPr>
            </a:br>
            <a:r>
              <a:rPr lang="en-US" smtClean="0">
                <a:solidFill>
                  <a:srgbClr val="333399"/>
                </a:solidFill>
              </a:rPr>
              <a:t>Let’s evaluate a plant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" y="1676400"/>
            <a:ext cx="4038600" cy="4800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800" b="1" smtClean="0">
                <a:solidFill>
                  <a:srgbClr val="3333FF"/>
                </a:solidFill>
              </a:rPr>
              <a:t>Sulfur flower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i="1" smtClean="0"/>
              <a:t>Eriogonum umbellatum</a:t>
            </a:r>
          </a:p>
          <a:p>
            <a:pPr eaLnBrk="1" hangingPunct="1">
              <a:spcBef>
                <a:spcPct val="75000"/>
              </a:spcBef>
            </a:pPr>
            <a:r>
              <a:rPr lang="en-US" smtClean="0"/>
              <a:t>Native perennial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Grows in clayey or sandy soils, plains or mountains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Wildlife resistant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Drought tolerant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Full sun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Self seeds</a:t>
            </a:r>
          </a:p>
          <a:p>
            <a:pPr eaLnBrk="1" hangingPunct="1"/>
            <a:endParaRPr lang="en-US" sz="1800" smtClean="0"/>
          </a:p>
          <a:p>
            <a:pPr eaLnBrk="1" hangingPunct="1"/>
            <a:endParaRPr lang="en-US" sz="1800" smtClean="0"/>
          </a:p>
        </p:txBody>
      </p:sp>
      <p:sp>
        <p:nvSpPr>
          <p:cNvPr id="138244" name="Text Box 6"/>
          <p:cNvSpPr txBox="1">
            <a:spLocks noChangeArrowheads="1"/>
          </p:cNvSpPr>
          <p:nvPr/>
        </p:nvSpPr>
        <p:spPr bwMode="auto">
          <a:xfrm>
            <a:off x="4479925" y="4379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138245" name="Picture 8" descr="Eriogonum umbellatum224"/>
          <p:cNvPicPr>
            <a:picLocks noChangeAspect="1" noChangeArrowheads="1"/>
          </p:cNvPicPr>
          <p:nvPr/>
        </p:nvPicPr>
        <p:blipFill>
          <a:blip r:embed="rId3" cstate="print"/>
          <a:srcRect l="6780" r="11864"/>
          <a:stretch>
            <a:fillRect/>
          </a:stretch>
        </p:blipFill>
        <p:spPr bwMode="auto">
          <a:xfrm>
            <a:off x="4800600" y="1905000"/>
            <a:ext cx="3657600" cy="3371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ChangeArrowheads="1"/>
          </p:cNvSpPr>
          <p:nvPr/>
        </p:nvSpPr>
        <p:spPr bwMode="auto">
          <a:xfrm>
            <a:off x="609600" y="1676400"/>
            <a:ext cx="4572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800"/>
          </a:p>
        </p:txBody>
      </p:sp>
      <p:sp>
        <p:nvSpPr>
          <p:cNvPr id="139267" name="Text Box 8"/>
          <p:cNvSpPr txBox="1">
            <a:spLocks noChangeArrowheads="1"/>
          </p:cNvSpPr>
          <p:nvPr/>
        </p:nvSpPr>
        <p:spPr bwMode="auto">
          <a:xfrm>
            <a:off x="838200" y="1905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139268" name="Text Box 9"/>
          <p:cNvSpPr txBox="1">
            <a:spLocks noChangeArrowheads="1"/>
          </p:cNvSpPr>
          <p:nvPr/>
        </p:nvSpPr>
        <p:spPr bwMode="auto">
          <a:xfrm>
            <a:off x="517525" y="1752600"/>
            <a:ext cx="6264275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0" indent="-349250"/>
            <a:r>
              <a:rPr lang="en-US" sz="2800" b="1">
                <a:solidFill>
                  <a:srgbClr val="3333FF"/>
                </a:solidFill>
              </a:rPr>
              <a:t>Myrtle spurge</a:t>
            </a:r>
            <a:r>
              <a:rPr lang="en-US" sz="2800"/>
              <a:t> </a:t>
            </a:r>
          </a:p>
          <a:p>
            <a:pPr marL="349250" indent="-349250"/>
            <a:r>
              <a:rPr lang="en-US" sz="2400" i="1" u="sng"/>
              <a:t>Euphorbia myrsinites</a:t>
            </a:r>
          </a:p>
          <a:p>
            <a:pPr marL="349250" indent="-349250">
              <a:spcBef>
                <a:spcPct val="50000"/>
              </a:spcBef>
              <a:buClr>
                <a:srgbClr val="5F5F5F"/>
              </a:buClr>
              <a:buFont typeface="Wingdings" pitchFamily="2" charset="2"/>
              <a:buChar char="l"/>
            </a:pPr>
            <a:r>
              <a:rPr lang="en-US" sz="2400"/>
              <a:t>Very xeric</a:t>
            </a:r>
          </a:p>
          <a:p>
            <a:pPr marL="349250" indent="-349250">
              <a:buClr>
                <a:srgbClr val="5F5F5F"/>
              </a:buClr>
              <a:buFont typeface="Wingdings" pitchFamily="2" charset="2"/>
              <a:buChar char="l"/>
            </a:pPr>
            <a:r>
              <a:rPr lang="en-US" sz="2400"/>
              <a:t>Attractive blue-green leaves</a:t>
            </a:r>
          </a:p>
          <a:p>
            <a:pPr marL="349250" indent="-349250">
              <a:buClr>
                <a:srgbClr val="5F5F5F"/>
              </a:buClr>
              <a:buFont typeface="Wingdings" pitchFamily="2" charset="2"/>
              <a:buChar char="l"/>
            </a:pPr>
            <a:r>
              <a:rPr lang="en-US" sz="2400"/>
              <a:t>Grows well in a variety of soils</a:t>
            </a:r>
          </a:p>
          <a:p>
            <a:pPr marL="349250" indent="-349250">
              <a:buClr>
                <a:srgbClr val="5F5F5F"/>
              </a:buClr>
              <a:buFont typeface="Wingdings" pitchFamily="2" charset="2"/>
              <a:buChar char="l"/>
            </a:pPr>
            <a:r>
              <a:rPr lang="en-US" sz="2400"/>
              <a:t>Great ground cover</a:t>
            </a:r>
          </a:p>
          <a:p>
            <a:pPr marL="349250" indent="-349250">
              <a:buClr>
                <a:srgbClr val="5F5F5F"/>
              </a:buClr>
              <a:buFont typeface="Wingdings" pitchFamily="2" charset="2"/>
              <a:buChar char="l"/>
            </a:pPr>
            <a:r>
              <a:rPr lang="en-US" sz="2400"/>
              <a:t>Spreads readily</a:t>
            </a:r>
          </a:p>
          <a:p>
            <a:pPr marL="349250" indent="-349250">
              <a:buClr>
                <a:srgbClr val="5F5F5F"/>
              </a:buClr>
              <a:buFont typeface="Wingdings" pitchFamily="2" charset="2"/>
              <a:buChar char="l"/>
            </a:pPr>
            <a:r>
              <a:rPr lang="en-US" sz="2400"/>
              <a:t>Very wildlife resistant</a:t>
            </a:r>
          </a:p>
        </p:txBody>
      </p:sp>
      <p:sp>
        <p:nvSpPr>
          <p:cNvPr id="13926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79438"/>
            <a:ext cx="8229600" cy="944562"/>
          </a:xfrm>
        </p:spPr>
        <p:txBody>
          <a:bodyPr/>
          <a:lstStyle/>
          <a:p>
            <a:pPr eaLnBrk="1" hangingPunct="1"/>
            <a:r>
              <a:rPr lang="en-US" sz="2400" b="0" smtClean="0">
                <a:solidFill>
                  <a:srgbClr val="5F5F5F"/>
                </a:solidFill>
              </a:rPr>
              <a:t>Ecological Adaptation </a:t>
            </a:r>
            <a:r>
              <a:rPr lang="en-US" smtClean="0">
                <a:solidFill>
                  <a:srgbClr val="5F5F5F"/>
                </a:solidFill>
              </a:rPr>
              <a:t/>
            </a:r>
            <a:br>
              <a:rPr lang="en-US" smtClean="0">
                <a:solidFill>
                  <a:srgbClr val="5F5F5F"/>
                </a:solidFill>
              </a:rPr>
            </a:br>
            <a:r>
              <a:rPr lang="en-US" smtClean="0">
                <a:solidFill>
                  <a:srgbClr val="333399"/>
                </a:solidFill>
              </a:rPr>
              <a:t>Let’s evaluate another plant</a:t>
            </a:r>
          </a:p>
        </p:txBody>
      </p:sp>
      <p:pic>
        <p:nvPicPr>
          <p:cNvPr id="139270" name="Picture 11" descr="rocks"/>
          <p:cNvPicPr>
            <a:picLocks noChangeAspect="1" noChangeArrowheads="1"/>
          </p:cNvPicPr>
          <p:nvPr/>
        </p:nvPicPr>
        <p:blipFill>
          <a:blip r:embed="rId3" cstate="print"/>
          <a:srcRect l="26667"/>
          <a:stretch>
            <a:fillRect/>
          </a:stretch>
        </p:blipFill>
        <p:spPr bwMode="auto">
          <a:xfrm>
            <a:off x="5517044" y="2438400"/>
            <a:ext cx="2941156" cy="2667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9"/>
          <p:cNvSpPr>
            <a:spLocks noChangeArrowheads="1"/>
          </p:cNvSpPr>
          <p:nvPr/>
        </p:nvSpPr>
        <p:spPr bwMode="auto">
          <a:xfrm>
            <a:off x="609600" y="5334000"/>
            <a:ext cx="5943600" cy="762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0291" name="Text Box 9"/>
          <p:cNvSpPr txBox="1">
            <a:spLocks noChangeArrowheads="1"/>
          </p:cNvSpPr>
          <p:nvPr/>
        </p:nvSpPr>
        <p:spPr bwMode="auto">
          <a:xfrm>
            <a:off x="517525" y="1752600"/>
            <a:ext cx="6264275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0" indent="-349250"/>
            <a:r>
              <a:rPr lang="en-US" sz="2800" b="1">
                <a:solidFill>
                  <a:srgbClr val="3333FF"/>
                </a:solidFill>
              </a:rPr>
              <a:t>Myrtle spurge</a:t>
            </a:r>
            <a:r>
              <a:rPr lang="en-US" sz="2800"/>
              <a:t> </a:t>
            </a:r>
          </a:p>
          <a:p>
            <a:pPr marL="349250" indent="-349250"/>
            <a:r>
              <a:rPr lang="en-US" sz="2400" i="1" u="sng"/>
              <a:t>Euphorbia myrsinites</a:t>
            </a:r>
          </a:p>
          <a:p>
            <a:pPr marL="349250" indent="-349250">
              <a:spcBef>
                <a:spcPct val="50000"/>
              </a:spcBef>
              <a:buClr>
                <a:srgbClr val="5F5F5F"/>
              </a:buClr>
              <a:buFont typeface="Wingdings" pitchFamily="2" charset="2"/>
              <a:buChar char="l"/>
            </a:pPr>
            <a:r>
              <a:rPr lang="en-US" sz="2400"/>
              <a:t>Very xeric</a:t>
            </a:r>
          </a:p>
          <a:p>
            <a:pPr marL="349250" indent="-349250">
              <a:buClr>
                <a:srgbClr val="5F5F5F"/>
              </a:buClr>
              <a:buFont typeface="Wingdings" pitchFamily="2" charset="2"/>
              <a:buChar char="l"/>
            </a:pPr>
            <a:r>
              <a:rPr lang="en-US" sz="2400"/>
              <a:t>Attractive blue-green leaves</a:t>
            </a:r>
          </a:p>
          <a:p>
            <a:pPr marL="349250" indent="-349250">
              <a:buClr>
                <a:srgbClr val="5F5F5F"/>
              </a:buClr>
              <a:buFont typeface="Wingdings" pitchFamily="2" charset="2"/>
              <a:buChar char="l"/>
            </a:pPr>
            <a:r>
              <a:rPr lang="en-US" sz="2400"/>
              <a:t>Grows well in a variety of soils</a:t>
            </a:r>
          </a:p>
          <a:p>
            <a:pPr marL="349250" indent="-349250">
              <a:buClr>
                <a:srgbClr val="5F5F5F"/>
              </a:buClr>
              <a:buFont typeface="Wingdings" pitchFamily="2" charset="2"/>
              <a:buChar char="l"/>
            </a:pPr>
            <a:r>
              <a:rPr lang="en-US" sz="2400"/>
              <a:t>Great ground cover</a:t>
            </a:r>
          </a:p>
          <a:p>
            <a:pPr marL="349250" indent="-349250">
              <a:buClr>
                <a:srgbClr val="5F5F5F"/>
              </a:buClr>
              <a:buFont typeface="Wingdings" pitchFamily="2" charset="2"/>
              <a:buChar char="l"/>
            </a:pPr>
            <a:r>
              <a:rPr lang="en-US" sz="2400"/>
              <a:t>Spreads readily</a:t>
            </a:r>
          </a:p>
          <a:p>
            <a:pPr marL="349250" indent="-349250">
              <a:buClr>
                <a:srgbClr val="5F5F5F"/>
              </a:buClr>
              <a:buFont typeface="Wingdings" pitchFamily="2" charset="2"/>
              <a:buChar char="l"/>
            </a:pPr>
            <a:r>
              <a:rPr lang="en-US" sz="2400"/>
              <a:t>Very wildlife resistant</a:t>
            </a:r>
          </a:p>
          <a:p>
            <a:pPr marL="349250" indent="-349250">
              <a:spcBef>
                <a:spcPct val="100000"/>
              </a:spcBef>
              <a:buClr>
                <a:srgbClr val="5F5F5F"/>
              </a:buClr>
              <a:buFont typeface="Wingdings" pitchFamily="2" charset="2"/>
              <a:buChar char="l"/>
            </a:pPr>
            <a:r>
              <a:rPr lang="en-US" sz="2400"/>
              <a:t>Was once widely planted in Colorado</a:t>
            </a:r>
          </a:p>
          <a:p>
            <a:pPr marL="349250" indent="-349250">
              <a:buClr>
                <a:srgbClr val="5F5F5F"/>
              </a:buClr>
              <a:buFont typeface="Wingdings" pitchFamily="2" charset="2"/>
              <a:buChar char="l"/>
            </a:pPr>
            <a:r>
              <a:rPr lang="en-US" sz="2400"/>
              <a:t>Now on  Colorado Noxious Weed List A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40292" name="Rectangle 7"/>
          <p:cNvSpPr>
            <a:spLocks noChangeArrowheads="1"/>
          </p:cNvSpPr>
          <p:nvPr/>
        </p:nvSpPr>
        <p:spPr bwMode="auto">
          <a:xfrm>
            <a:off x="609600" y="1676400"/>
            <a:ext cx="4572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800"/>
          </a:p>
        </p:txBody>
      </p:sp>
      <p:sp>
        <p:nvSpPr>
          <p:cNvPr id="140293" name="Text Box 8"/>
          <p:cNvSpPr txBox="1">
            <a:spLocks noChangeArrowheads="1"/>
          </p:cNvSpPr>
          <p:nvPr/>
        </p:nvSpPr>
        <p:spPr bwMode="auto">
          <a:xfrm>
            <a:off x="838200" y="1905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1402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579438"/>
            <a:ext cx="8229600" cy="944562"/>
          </a:xfrm>
        </p:spPr>
        <p:txBody>
          <a:bodyPr/>
          <a:lstStyle/>
          <a:p>
            <a:pPr eaLnBrk="1" hangingPunct="1"/>
            <a:r>
              <a:rPr lang="en-US" sz="2400" b="0" smtClean="0">
                <a:solidFill>
                  <a:srgbClr val="5F5F5F"/>
                </a:solidFill>
              </a:rPr>
              <a:t>Ecological Adaptation </a:t>
            </a:r>
            <a:r>
              <a:rPr lang="en-US" smtClean="0">
                <a:solidFill>
                  <a:srgbClr val="5F5F5F"/>
                </a:solidFill>
              </a:rPr>
              <a:t/>
            </a:r>
            <a:br>
              <a:rPr lang="en-US" smtClean="0">
                <a:solidFill>
                  <a:srgbClr val="5F5F5F"/>
                </a:solidFill>
              </a:rPr>
            </a:br>
            <a:r>
              <a:rPr lang="en-US" smtClean="0">
                <a:solidFill>
                  <a:srgbClr val="333399"/>
                </a:solidFill>
              </a:rPr>
              <a:t>Let’s evaluate this plant again</a:t>
            </a:r>
          </a:p>
        </p:txBody>
      </p:sp>
      <p:pic>
        <p:nvPicPr>
          <p:cNvPr id="8" name="Picture 11" descr="rocks"/>
          <p:cNvPicPr>
            <a:picLocks noChangeAspect="1" noChangeArrowheads="1"/>
          </p:cNvPicPr>
          <p:nvPr/>
        </p:nvPicPr>
        <p:blipFill>
          <a:blip r:embed="rId3" cstate="print"/>
          <a:srcRect l="26667"/>
          <a:stretch>
            <a:fillRect/>
          </a:stretch>
        </p:blipFill>
        <p:spPr bwMode="auto">
          <a:xfrm>
            <a:off x="5517044" y="2438400"/>
            <a:ext cx="2941156" cy="2667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79438"/>
            <a:ext cx="8229600" cy="944562"/>
          </a:xfrm>
        </p:spPr>
        <p:txBody>
          <a:bodyPr/>
          <a:lstStyle/>
          <a:p>
            <a:pPr eaLnBrk="1" hangingPunct="1"/>
            <a:r>
              <a:rPr lang="en-US" sz="2400" b="0" smtClean="0">
                <a:solidFill>
                  <a:srgbClr val="5F5F5F"/>
                </a:solidFill>
              </a:rPr>
              <a:t>Ecological Adaptation </a:t>
            </a:r>
            <a:r>
              <a:rPr lang="en-US" smtClean="0">
                <a:solidFill>
                  <a:srgbClr val="3333FF"/>
                </a:solidFill>
              </a:rPr>
              <a:t/>
            </a:r>
            <a:br>
              <a:rPr lang="en-US" smtClean="0">
                <a:solidFill>
                  <a:srgbClr val="3333FF"/>
                </a:solidFill>
              </a:rPr>
            </a:br>
            <a:r>
              <a:rPr lang="en-US" smtClean="0">
                <a:solidFill>
                  <a:srgbClr val="3333FF"/>
                </a:solidFill>
              </a:rPr>
              <a:t>Clues to overly well-adapted plants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905000"/>
            <a:ext cx="6937375" cy="129540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i="1" smtClean="0"/>
              <a:t>“Quickly spreads to give blanket of color” </a:t>
            </a:r>
          </a:p>
          <a:p>
            <a:pPr eaLnBrk="1" hangingPunct="1">
              <a:spcBef>
                <a:spcPct val="50000"/>
              </a:spcBef>
            </a:pPr>
            <a:r>
              <a:rPr lang="en-US" i="1" smtClean="0"/>
              <a:t>“Naturalizes readily”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i="1" smtClean="0"/>
          </a:p>
        </p:txBody>
      </p:sp>
      <p:pic>
        <p:nvPicPr>
          <p:cNvPr id="141316" name="Picture 7" descr="campanula glomerata 2006 0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0400" y="3352800"/>
            <a:ext cx="3835400" cy="2876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429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79438"/>
            <a:ext cx="8229600" cy="944562"/>
          </a:xfrm>
        </p:spPr>
        <p:txBody>
          <a:bodyPr/>
          <a:lstStyle/>
          <a:p>
            <a:pPr eaLnBrk="1" hangingPunct="1"/>
            <a:r>
              <a:rPr lang="en-US" sz="2400" b="0" smtClean="0">
                <a:solidFill>
                  <a:srgbClr val="5F5F5F"/>
                </a:solidFill>
              </a:rPr>
              <a:t>Ecological Adaptation </a:t>
            </a:r>
            <a:r>
              <a:rPr lang="en-US" smtClean="0">
                <a:solidFill>
                  <a:srgbClr val="3333FF"/>
                </a:solidFill>
              </a:rPr>
              <a:t/>
            </a:r>
            <a:br>
              <a:rPr lang="en-US" smtClean="0">
                <a:solidFill>
                  <a:srgbClr val="3333FF"/>
                </a:solidFill>
              </a:rPr>
            </a:br>
            <a:r>
              <a:rPr lang="en-US" smtClean="0">
                <a:solidFill>
                  <a:srgbClr val="3333FF"/>
                </a:solidFill>
              </a:rPr>
              <a:t>Clues to overly well-adapted plants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905000"/>
            <a:ext cx="4267200" cy="335280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i="1" dirty="0" smtClean="0"/>
              <a:t>“Resist the temptation to crowd plants too closely--they will spread of their own accord soon enough”</a:t>
            </a:r>
          </a:p>
          <a:p>
            <a:pPr eaLnBrk="1" hangingPunct="1">
              <a:spcBef>
                <a:spcPct val="50000"/>
              </a:spcBef>
            </a:pPr>
            <a:r>
              <a:rPr lang="en-US" i="1" dirty="0" smtClean="0"/>
              <a:t>“Vigorous spreader, but that's no vice with </a:t>
            </a:r>
            <a:br>
              <a:rPr lang="en-US" i="1" dirty="0" smtClean="0"/>
            </a:br>
            <a:r>
              <a:rPr lang="en-US" i="1" dirty="0" smtClean="0"/>
              <a:t>looks like these” 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endParaRPr lang="en-US" i="1" dirty="0" smtClean="0"/>
          </a:p>
        </p:txBody>
      </p:sp>
      <p:pic>
        <p:nvPicPr>
          <p:cNvPr id="135173" name="Picture 5" descr="TexasEveningPrimrose-TAM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981200"/>
            <a:ext cx="3200400" cy="3022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429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79438"/>
            <a:ext cx="8229600" cy="944562"/>
          </a:xfrm>
        </p:spPr>
        <p:txBody>
          <a:bodyPr/>
          <a:lstStyle/>
          <a:p>
            <a:pPr eaLnBrk="1" hangingPunct="1"/>
            <a:r>
              <a:rPr lang="en-US" sz="2400" b="0" smtClean="0">
                <a:solidFill>
                  <a:srgbClr val="5F5F5F"/>
                </a:solidFill>
              </a:rPr>
              <a:t>Ecological Adaptation </a:t>
            </a:r>
            <a:r>
              <a:rPr lang="en-US" smtClean="0">
                <a:solidFill>
                  <a:srgbClr val="3333FF"/>
                </a:solidFill>
              </a:rPr>
              <a:t/>
            </a:r>
            <a:br>
              <a:rPr lang="en-US" smtClean="0">
                <a:solidFill>
                  <a:srgbClr val="3333FF"/>
                </a:solidFill>
              </a:rPr>
            </a:br>
            <a:r>
              <a:rPr lang="en-US" smtClean="0">
                <a:solidFill>
                  <a:srgbClr val="3333FF"/>
                </a:solidFill>
              </a:rPr>
              <a:t>Clues to overly well-adapted plants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905000"/>
            <a:ext cx="3962400" cy="335280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i="1" dirty="0" smtClean="0"/>
              <a:t>“Plants are typically short-lived but they seed themselves quite freely, so you’ll always have plenty around”</a:t>
            </a:r>
          </a:p>
          <a:p>
            <a:pPr eaLnBrk="1" hangingPunct="1">
              <a:spcBef>
                <a:spcPct val="50000"/>
              </a:spcBef>
            </a:pPr>
            <a:r>
              <a:rPr lang="en-US" i="1" dirty="0" smtClean="0"/>
              <a:t>“Give this plant lots of  room”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endParaRPr lang="en-US" i="1" dirty="0" smtClean="0"/>
          </a:p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endParaRPr lang="en-US" i="1" dirty="0" smtClean="0"/>
          </a:p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endParaRPr lang="en-US" i="1" dirty="0" smtClean="0"/>
          </a:p>
        </p:txBody>
      </p:sp>
      <p:pic>
        <p:nvPicPr>
          <p:cNvPr id="143364" name="Picture 5" descr="Aug 2006 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981200"/>
            <a:ext cx="3048000" cy="406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429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563563"/>
          </a:xfrm>
        </p:spPr>
        <p:txBody>
          <a:bodyPr/>
          <a:lstStyle/>
          <a:p>
            <a:pPr eaLnBrk="1" hangingPunct="1"/>
            <a:r>
              <a:rPr lang="en-US" sz="2400" b="0" smtClean="0">
                <a:solidFill>
                  <a:srgbClr val="5F5F5F"/>
                </a:solidFill>
              </a:rPr>
              <a:t>Ecological Adaptation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48006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600" b="1" i="1" u="sng" dirty="0" smtClean="0">
                <a:solidFill>
                  <a:srgbClr val="3333FF"/>
                </a:solidFill>
              </a:rPr>
              <a:t>Aggressive</a:t>
            </a:r>
          </a:p>
          <a:p>
            <a:pPr marL="569913" lvl="1" indent="-344488" eaLnBrk="1" hangingPunct="1">
              <a:spcBef>
                <a:spcPts val="1800"/>
              </a:spcBef>
            </a:pPr>
            <a:r>
              <a:rPr lang="en-US" dirty="0" smtClean="0"/>
              <a:t>Can take over your yard</a:t>
            </a:r>
          </a:p>
          <a:p>
            <a:pPr marL="569913" lvl="1" indent="-344488" eaLnBrk="1" hangingPunct="1">
              <a:spcBef>
                <a:spcPts val="0"/>
              </a:spcBef>
            </a:pPr>
            <a:r>
              <a:rPr lang="en-US" dirty="0" smtClean="0"/>
              <a:t>Might escape into wild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en-US" dirty="0" smtClean="0"/>
          </a:p>
          <a:p>
            <a:pPr marL="0" indent="0" eaLnBrk="1" hangingPunct="1"/>
            <a:endParaRPr lang="en-US" dirty="0" smtClean="0"/>
          </a:p>
        </p:txBody>
      </p:sp>
      <p:pic>
        <p:nvPicPr>
          <p:cNvPr id="25610" name="Picture 10" descr="psele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33750"/>
            <a:ext cx="3886200" cy="2914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429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563563"/>
          </a:xfrm>
        </p:spPr>
        <p:txBody>
          <a:bodyPr/>
          <a:lstStyle/>
          <a:p>
            <a:pPr eaLnBrk="1" hangingPunct="1"/>
            <a:r>
              <a:rPr lang="en-US" sz="2400" b="0" smtClean="0">
                <a:solidFill>
                  <a:srgbClr val="5F5F5F"/>
                </a:solidFill>
              </a:rPr>
              <a:t>Ecological Adaptation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79248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600" b="1" i="1" u="sng" dirty="0" smtClean="0">
                <a:solidFill>
                  <a:srgbClr val="3333FF"/>
                </a:solidFill>
              </a:rPr>
              <a:t>Invasive</a:t>
            </a:r>
          </a:p>
          <a:p>
            <a:pPr marL="569913" lvl="1" indent="-344488" eaLnBrk="1" hangingPunct="1">
              <a:spcBef>
                <a:spcPts val="1800"/>
              </a:spcBef>
            </a:pPr>
            <a:r>
              <a:rPr lang="en-US" dirty="0" smtClean="0"/>
              <a:t>Loosely used</a:t>
            </a:r>
          </a:p>
          <a:p>
            <a:pPr marL="569913" lvl="1" indent="-344488" eaLnBrk="1" hangingPunct="1">
              <a:spcBef>
                <a:spcPct val="0"/>
              </a:spcBef>
            </a:pPr>
            <a:r>
              <a:rPr lang="en-US" dirty="0" smtClean="0"/>
              <a:t>Generally: plants that escape into wild situations</a:t>
            </a:r>
          </a:p>
          <a:p>
            <a:pPr marL="569913" lvl="1" indent="-344488" eaLnBrk="1" hangingPunct="1">
              <a:spcBef>
                <a:spcPct val="0"/>
              </a:spcBef>
            </a:pPr>
            <a:r>
              <a:rPr lang="en-US" dirty="0" smtClean="0"/>
              <a:t>Sometimes used interchangeably with aggressive</a:t>
            </a:r>
          </a:p>
          <a:p>
            <a:pPr marL="0" indent="0" eaLnBrk="1" hangingPunct="1"/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</a:pPr>
            <a:endParaRPr lang="en-US" dirty="0" smtClean="0"/>
          </a:p>
          <a:p>
            <a:pPr marL="0" indent="0" eaLnBrk="1" hangingPunct="1"/>
            <a:endParaRPr lang="en-US" dirty="0" smtClean="0"/>
          </a:p>
        </p:txBody>
      </p:sp>
      <p:pic>
        <p:nvPicPr>
          <p:cNvPr id="140294" name="Picture 6" descr="Bouncing bet Sept 2005 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81400"/>
            <a:ext cx="3733800" cy="2800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429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563563"/>
          </a:xfrm>
        </p:spPr>
        <p:txBody>
          <a:bodyPr/>
          <a:lstStyle/>
          <a:p>
            <a:pPr eaLnBrk="1" hangingPunct="1"/>
            <a:r>
              <a:rPr lang="en-US" sz="2400" b="0" smtClean="0">
                <a:solidFill>
                  <a:srgbClr val="5F5F5F"/>
                </a:solidFill>
              </a:rPr>
              <a:t>Ecological Adaptation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79248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600" b="1" i="1" u="sng" dirty="0" smtClean="0">
                <a:solidFill>
                  <a:srgbClr val="3333FF"/>
                </a:solidFill>
              </a:rPr>
              <a:t>Native</a:t>
            </a:r>
          </a:p>
          <a:p>
            <a:pPr marL="569913" lvl="1" indent="-344488" eaLnBrk="1" hangingPunct="1">
              <a:spcBef>
                <a:spcPts val="1200"/>
              </a:spcBef>
            </a:pPr>
            <a:r>
              <a:rPr lang="en-US" dirty="0" smtClean="0"/>
              <a:t>Naturally grows in Colorado</a:t>
            </a:r>
          </a:p>
          <a:p>
            <a:pPr marL="0" indent="0" eaLnBrk="1" hangingPunct="1">
              <a:spcBef>
                <a:spcPts val="2400"/>
              </a:spcBef>
              <a:buFont typeface="Wingdings" pitchFamily="2" charset="2"/>
              <a:buNone/>
            </a:pPr>
            <a:r>
              <a:rPr lang="en-US" sz="3600" b="1" i="1" u="sng" dirty="0" smtClean="0">
                <a:solidFill>
                  <a:srgbClr val="3333FF"/>
                </a:solidFill>
              </a:rPr>
              <a:t>Alien</a:t>
            </a:r>
          </a:p>
          <a:p>
            <a:pPr marL="569913" lvl="1" indent="-344488" eaLnBrk="1" hangingPunct="1">
              <a:spcBef>
                <a:spcPts val="1200"/>
              </a:spcBef>
            </a:pPr>
            <a:r>
              <a:rPr lang="en-US" dirty="0" smtClean="0"/>
              <a:t>Not native to this country</a:t>
            </a:r>
          </a:p>
          <a:p>
            <a:pPr marL="569913" lvl="1" indent="-344488" eaLnBrk="1" hangingPunct="1">
              <a:spcBef>
                <a:spcPct val="0"/>
              </a:spcBef>
            </a:pPr>
            <a:r>
              <a:rPr lang="en-US" dirty="0" smtClean="0"/>
              <a:t>Not native to Colorado</a:t>
            </a:r>
          </a:p>
          <a:p>
            <a:pPr marL="569913" lvl="1" indent="-344488" eaLnBrk="1" hangingPunct="1">
              <a:buFont typeface="Wingdings" pitchFamily="2" charset="2"/>
              <a:buNone/>
            </a:pPr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</a:pPr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</a:pPr>
            <a:endParaRPr lang="en-US" dirty="0" smtClean="0"/>
          </a:p>
          <a:p>
            <a:pPr marL="0" indent="0" eaLnBrk="1" hangingPunct="1"/>
            <a:endParaRPr lang="en-US" dirty="0" smtClean="0"/>
          </a:p>
        </p:txBody>
      </p:sp>
      <p:pic>
        <p:nvPicPr>
          <p:cNvPr id="146437" name="Picture 10" descr="Oriental clematis closeu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962400"/>
            <a:ext cx="3352800" cy="2514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429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91525" name="Picture 5" descr="RabEar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685800"/>
            <a:ext cx="3124199" cy="3810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533400"/>
            <a:ext cx="79248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600" b="1" dirty="0" smtClean="0">
                <a:solidFill>
                  <a:srgbClr val="3333FF"/>
                </a:solidFill>
              </a:rPr>
              <a:t>Colorado Noxious Weeds </a:t>
            </a:r>
            <a:br>
              <a:rPr lang="en-US" sz="3600" b="1" dirty="0" smtClean="0">
                <a:solidFill>
                  <a:srgbClr val="3333FF"/>
                </a:solidFill>
              </a:rPr>
            </a:br>
            <a:r>
              <a:rPr lang="en-US" dirty="0" smtClean="0"/>
              <a:t>covered in  another class</a:t>
            </a:r>
            <a:endParaRPr lang="en-US" sz="3600" dirty="0" smtClean="0"/>
          </a:p>
          <a:p>
            <a:pPr marL="862013" lvl="1" indent="-398463" eaLnBrk="1" hangingPunct="1">
              <a:spcBef>
                <a:spcPct val="75000"/>
              </a:spcBef>
            </a:pPr>
            <a:r>
              <a:rPr lang="en-US" b="1" dirty="0" smtClean="0"/>
              <a:t>Defined by state law</a:t>
            </a:r>
          </a:p>
          <a:p>
            <a:pPr marL="862013" lvl="1" indent="-398463" eaLnBrk="1" hangingPunct="1">
              <a:spcBef>
                <a:spcPct val="0"/>
              </a:spcBef>
            </a:pPr>
            <a:r>
              <a:rPr lang="en-US" b="1" dirty="0" smtClean="0"/>
              <a:t>Always an alien</a:t>
            </a:r>
          </a:p>
          <a:p>
            <a:pPr marL="862013" lvl="1" indent="-398463" eaLnBrk="1" hangingPunct="1">
              <a:spcBef>
                <a:spcPct val="0"/>
              </a:spcBef>
            </a:pPr>
            <a:r>
              <a:rPr lang="en-US" b="1" dirty="0" smtClean="0"/>
              <a:t>Illegal to sell or grow in Colorado</a:t>
            </a:r>
          </a:p>
          <a:p>
            <a:pPr marL="862013" lvl="1" indent="-398463" eaLnBrk="1" hangingPunct="1">
              <a:buFont typeface="Wingdings" pitchFamily="2" charset="2"/>
              <a:buNone/>
            </a:pPr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</a:pPr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</a:pPr>
            <a:endParaRPr lang="en-US" dirty="0" smtClean="0"/>
          </a:p>
        </p:txBody>
      </p:sp>
      <p:pic>
        <p:nvPicPr>
          <p:cNvPr id="147460" name="Picture 6" descr="july 24 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90900"/>
            <a:ext cx="3886200" cy="2914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429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5715000" cy="4724400"/>
          </a:xfrm>
        </p:spPr>
        <p:txBody>
          <a:bodyPr/>
          <a:lstStyle/>
          <a:p>
            <a:pPr marL="177800" indent="-349250">
              <a:spcBef>
                <a:spcPct val="75000"/>
              </a:spcBef>
            </a:pPr>
            <a:r>
              <a:rPr lang="en-US" dirty="0" smtClean="0"/>
              <a:t>Many different climates possible</a:t>
            </a:r>
          </a:p>
          <a:p>
            <a:pPr marL="796925" lvl="2" indent="-336550">
              <a:spcBef>
                <a:spcPts val="1800"/>
              </a:spcBef>
            </a:pPr>
            <a:r>
              <a:rPr lang="en-US" sz="2800" b="1" dirty="0" err="1" smtClean="0"/>
              <a:t>Montane</a:t>
            </a:r>
            <a:endParaRPr lang="en-US" sz="2800" b="1" dirty="0" smtClean="0"/>
          </a:p>
          <a:p>
            <a:pPr marL="1254125" lvl="3" indent="-336550">
              <a:spcBef>
                <a:spcPts val="1200"/>
              </a:spcBef>
              <a:buFontTx/>
              <a:buChar char="o"/>
            </a:pPr>
            <a:r>
              <a:rPr lang="en-US" sz="2000" dirty="0" smtClean="0"/>
              <a:t>5,500 to 10,000 feet</a:t>
            </a:r>
          </a:p>
          <a:p>
            <a:pPr marL="1254125" lvl="3" indent="-336550">
              <a:spcBef>
                <a:spcPct val="0"/>
              </a:spcBef>
              <a:buFontTx/>
              <a:buChar char="o"/>
            </a:pPr>
            <a:r>
              <a:rPr lang="en-US" sz="2000" dirty="0" smtClean="0"/>
              <a:t>Dominant plants vary</a:t>
            </a:r>
            <a:r>
              <a:rPr lang="en-US" sz="2000" b="1" dirty="0" smtClean="0"/>
              <a:t> </a:t>
            </a:r>
          </a:p>
          <a:p>
            <a:pPr marL="796925" lvl="2" indent="-336550">
              <a:spcBef>
                <a:spcPts val="1800"/>
              </a:spcBef>
            </a:pPr>
            <a:r>
              <a:rPr lang="en-US" sz="2800" b="1" dirty="0" smtClean="0"/>
              <a:t>Sagebrush</a:t>
            </a:r>
          </a:p>
          <a:p>
            <a:pPr marL="1254125" lvl="3" indent="-336550">
              <a:spcBef>
                <a:spcPts val="1200"/>
              </a:spcBef>
              <a:buFontTx/>
              <a:buChar char="o"/>
            </a:pPr>
            <a:r>
              <a:rPr lang="en-US" sz="2000" dirty="0" smtClean="0"/>
              <a:t>Western slope </a:t>
            </a:r>
          </a:p>
          <a:p>
            <a:pPr marL="1254125" lvl="3" indent="-336550">
              <a:spcBef>
                <a:spcPct val="0"/>
              </a:spcBef>
              <a:buFontTx/>
              <a:buChar char="o"/>
            </a:pPr>
            <a:r>
              <a:rPr lang="en-US" sz="2000" dirty="0" smtClean="0"/>
              <a:t>Multiple elevations</a:t>
            </a:r>
            <a:endParaRPr lang="en-US" sz="2000" b="1" dirty="0" smtClean="0"/>
          </a:p>
          <a:p>
            <a:pPr marL="796925" lvl="2" indent="-336550">
              <a:spcBef>
                <a:spcPts val="1800"/>
              </a:spcBef>
            </a:pPr>
            <a:r>
              <a:rPr lang="en-US" sz="2800" b="1" dirty="0" smtClean="0"/>
              <a:t>Semi desert</a:t>
            </a:r>
          </a:p>
          <a:p>
            <a:pPr marL="1254125" lvl="3" indent="-336550">
              <a:spcBef>
                <a:spcPts val="1200"/>
              </a:spcBef>
              <a:buFontTx/>
              <a:buChar char="o"/>
            </a:pPr>
            <a:r>
              <a:rPr lang="en-US" sz="2000" dirty="0" smtClean="0"/>
              <a:t>5,000 to 8,000 feet</a:t>
            </a:r>
          </a:p>
          <a:p>
            <a:pPr marL="1254125" lvl="3" indent="-336550">
              <a:spcBef>
                <a:spcPct val="0"/>
              </a:spcBef>
              <a:buFontTx/>
              <a:buChar char="o"/>
            </a:pPr>
            <a:r>
              <a:rPr lang="en-US" sz="2000" dirty="0" smtClean="0"/>
              <a:t>Drought tolerant plants</a:t>
            </a:r>
          </a:p>
          <a:p>
            <a:pPr lvl="2" indent="-336550"/>
            <a:endParaRPr lang="en-US" dirty="0" smtClean="0"/>
          </a:p>
          <a:p>
            <a:pPr lvl="2" indent="-336550"/>
            <a:endParaRPr lang="en-US" dirty="0" smtClean="0"/>
          </a:p>
        </p:txBody>
      </p:sp>
      <p:sp>
        <p:nvSpPr>
          <p:cNvPr id="13315" name="Rectangle 7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563563"/>
          </a:xfrm>
          <a:noFill/>
        </p:spPr>
        <p:txBody>
          <a:bodyPr/>
          <a:lstStyle/>
          <a:p>
            <a:r>
              <a:rPr lang="en-US" dirty="0" err="1" smtClean="0">
                <a:solidFill>
                  <a:srgbClr val="3333FF"/>
                </a:solidFill>
              </a:rPr>
              <a:t>Shrublands</a:t>
            </a:r>
            <a:endParaRPr lang="en-US" dirty="0" smtClean="0">
              <a:solidFill>
                <a:srgbClr val="3333FF"/>
              </a:solidFill>
            </a:endParaRPr>
          </a:p>
        </p:txBody>
      </p:sp>
      <p:pic>
        <p:nvPicPr>
          <p:cNvPr id="346123" name="Picture 11" descr="Desert shru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1750" y="2057400"/>
            <a:ext cx="3422650" cy="35090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33400" y="60198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511-2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7924800" cy="685800"/>
          </a:xfrm>
        </p:spPr>
        <p:txBody>
          <a:bodyPr/>
          <a:lstStyle/>
          <a:p>
            <a:pPr algn="ctr" eaLnBrk="1" hangingPunct="1"/>
            <a:r>
              <a:rPr lang="en-US" sz="2800" smtClean="0">
                <a:solidFill>
                  <a:schemeClr val="tx1"/>
                </a:solidFill>
              </a:rPr>
              <a:t>Plants behave differently in different climates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7924800" cy="4235450"/>
          </a:xfrm>
        </p:spPr>
        <p:txBody>
          <a:bodyPr/>
          <a:lstStyle/>
          <a:p>
            <a:pPr marL="0" indent="0" eaLnBrk="1" hangingPunct="1">
              <a:spcBef>
                <a:spcPct val="65000"/>
              </a:spcBef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6600FF"/>
                </a:solidFill>
              </a:rPr>
              <a:t>Not all plants are aggressive in all climates</a:t>
            </a:r>
          </a:p>
          <a:p>
            <a:pPr marL="622300" lvl="1" indent="-284163" eaLnBrk="1" hangingPunct="1">
              <a:spcBef>
                <a:spcPct val="65000"/>
              </a:spcBef>
            </a:pPr>
            <a:r>
              <a:rPr lang="en-US" sz="2000" dirty="0" smtClean="0"/>
              <a:t>What is aggressive on the East Coast may not </a:t>
            </a:r>
            <a:br>
              <a:rPr lang="en-US" sz="2000" dirty="0" smtClean="0"/>
            </a:br>
            <a:r>
              <a:rPr lang="en-US" sz="2000" dirty="0" smtClean="0"/>
              <a:t>be aggressive here, and vice versa</a:t>
            </a:r>
          </a:p>
        </p:txBody>
      </p:sp>
      <p:pic>
        <p:nvPicPr>
          <p:cNvPr id="100361" name="Picture 9" descr="kudzu-c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048000"/>
            <a:ext cx="4114800" cy="330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48485" name="Group 12"/>
          <p:cNvGrpSpPr>
            <a:grpSpLocks/>
          </p:cNvGrpSpPr>
          <p:nvPr/>
        </p:nvGrpSpPr>
        <p:grpSpPr bwMode="auto">
          <a:xfrm>
            <a:off x="1676400" y="5257800"/>
            <a:ext cx="2559050" cy="1077913"/>
            <a:chOff x="237" y="3152"/>
            <a:chExt cx="1612" cy="679"/>
          </a:xfrm>
        </p:grpSpPr>
        <p:sp>
          <p:nvSpPr>
            <p:cNvPr id="148486" name="Text Box 10"/>
            <p:cNvSpPr txBox="1">
              <a:spLocks noChangeArrowheads="1"/>
            </p:cNvSpPr>
            <p:nvPr/>
          </p:nvSpPr>
          <p:spPr bwMode="auto">
            <a:xfrm>
              <a:off x="237" y="3152"/>
              <a:ext cx="1603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 dirty="0"/>
                <a:t>Kudzu in Florida </a:t>
              </a:r>
            </a:p>
            <a:p>
              <a:pPr algn="r"/>
              <a:r>
                <a:rPr lang="en-US" sz="2000" dirty="0"/>
                <a:t>--not a problem here</a:t>
              </a:r>
              <a:r>
                <a:rPr lang="en-US" dirty="0"/>
                <a:t>!</a:t>
              </a:r>
            </a:p>
          </p:txBody>
        </p:sp>
        <p:sp>
          <p:nvSpPr>
            <p:cNvPr id="148487" name="Text Box 11"/>
            <p:cNvSpPr txBox="1">
              <a:spLocks noChangeArrowheads="1"/>
            </p:cNvSpPr>
            <p:nvPr/>
          </p:nvSpPr>
          <p:spPr bwMode="auto">
            <a:xfrm>
              <a:off x="384" y="3600"/>
              <a:ext cx="146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1600"/>
                <a:t>Photo:grandpacliff.com</a:t>
              </a:r>
              <a:r>
                <a:rPr lang="en-US"/>
                <a:t> 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09600" y="58674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429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MCj038417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990600"/>
            <a:ext cx="443071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313" y="957263"/>
            <a:ext cx="8091487" cy="719137"/>
          </a:xfrm>
        </p:spPr>
        <p:txBody>
          <a:bodyPr/>
          <a:lstStyle/>
          <a:p>
            <a:r>
              <a:rPr lang="en-US" b="1" dirty="0" smtClean="0">
                <a:solidFill>
                  <a:srgbClr val="3333FF"/>
                </a:solidFill>
              </a:rPr>
              <a:t>Homework</a:t>
            </a:r>
            <a:endParaRPr lang="en-US" b="1" dirty="0">
              <a:solidFill>
                <a:srgbClr val="333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975" y="1981200"/>
            <a:ext cx="8099425" cy="533400"/>
          </a:xfrm>
        </p:spPr>
        <p:txBody>
          <a:bodyPr/>
          <a:lstStyle/>
          <a:p>
            <a:r>
              <a:rPr lang="en-US" dirty="0" smtClean="0"/>
              <a:t>CMG GardenNotes #514</a:t>
            </a:r>
            <a:endParaRPr lang="en-US" dirty="0"/>
          </a:p>
        </p:txBody>
      </p:sp>
      <p:pic>
        <p:nvPicPr>
          <p:cNvPr id="4" name="Picture 3" descr="Notepad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1" y="3187916"/>
            <a:ext cx="3886200" cy="298428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marL="0" indent="0"/>
            <a:r>
              <a:rPr lang="en-US" dirty="0" smtClean="0">
                <a:solidFill>
                  <a:srgbClr val="3333FF"/>
                </a:solidFill>
              </a:rPr>
              <a:t>Coniferous Woodlands and Forests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371600"/>
            <a:ext cx="7924800" cy="4800600"/>
          </a:xfrm>
        </p:spPr>
        <p:txBody>
          <a:bodyPr/>
          <a:lstStyle/>
          <a:p>
            <a:pPr marL="577850" lvl="1" indent="-349250">
              <a:spcBef>
                <a:spcPct val="75000"/>
              </a:spcBef>
            </a:pPr>
            <a:r>
              <a:rPr lang="en-US" dirty="0" smtClean="0"/>
              <a:t>Plant population at various elevations depends on</a:t>
            </a:r>
          </a:p>
          <a:p>
            <a:pPr marL="1263650" lvl="2" indent="-349250">
              <a:spcBef>
                <a:spcPts val="1800"/>
              </a:spcBef>
              <a:buFontTx/>
              <a:buChar char="o"/>
            </a:pPr>
            <a:r>
              <a:rPr lang="en-US" b="1" dirty="0" smtClean="0"/>
              <a:t>Slope</a:t>
            </a:r>
          </a:p>
          <a:p>
            <a:pPr marL="1263650" lvl="2" indent="-349250">
              <a:spcBef>
                <a:spcPct val="0"/>
              </a:spcBef>
              <a:buFontTx/>
              <a:buChar char="o"/>
            </a:pPr>
            <a:r>
              <a:rPr lang="en-US" b="1" dirty="0" smtClean="0"/>
              <a:t>Exposure</a:t>
            </a:r>
          </a:p>
          <a:p>
            <a:pPr marL="1263650" lvl="2" indent="-349250">
              <a:spcBef>
                <a:spcPct val="0"/>
              </a:spcBef>
              <a:buFontTx/>
              <a:buChar char="o"/>
            </a:pPr>
            <a:r>
              <a:rPr lang="en-US" b="1" dirty="0" smtClean="0"/>
              <a:t>Soil types</a:t>
            </a:r>
          </a:p>
          <a:p>
            <a:pPr marL="1263650" lvl="2" indent="-349250">
              <a:spcBef>
                <a:spcPct val="0"/>
              </a:spcBef>
              <a:buFontTx/>
              <a:buChar char="o"/>
            </a:pPr>
            <a:r>
              <a:rPr lang="en-US" b="1" dirty="0" smtClean="0"/>
              <a:t>Precipitation</a:t>
            </a:r>
          </a:p>
          <a:p>
            <a:pPr marL="1263650" lvl="2" indent="-349250">
              <a:spcBef>
                <a:spcPct val="0"/>
              </a:spcBef>
              <a:buFontTx/>
              <a:buChar char="o"/>
            </a:pPr>
            <a:r>
              <a:rPr lang="en-US" b="1" dirty="0" smtClean="0"/>
              <a:t>Temperature</a:t>
            </a:r>
          </a:p>
          <a:p>
            <a:pPr marL="577850" lvl="1" indent="-349250">
              <a:buFont typeface="Wingdings" pitchFamily="2" charset="2"/>
              <a:buNone/>
            </a:pPr>
            <a:endParaRPr lang="en-US" dirty="0" smtClean="0"/>
          </a:p>
          <a:p>
            <a:pPr marL="0" indent="0"/>
            <a:endParaRPr lang="en-US" dirty="0" smtClean="0"/>
          </a:p>
        </p:txBody>
      </p:sp>
      <p:pic>
        <p:nvPicPr>
          <p:cNvPr id="347145" name="Picture 9" descr="mixed tre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95800" y="2057400"/>
            <a:ext cx="3962400" cy="2971800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511-3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>
                <a:solidFill>
                  <a:srgbClr val="3333FF"/>
                </a:solidFill>
              </a:rPr>
              <a:t>Coniferous Woodlands and Forests</a:t>
            </a:r>
            <a:endParaRPr lang="en-US" b="0" dirty="0" smtClean="0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7924800" cy="5181600"/>
          </a:xfrm>
        </p:spPr>
        <p:txBody>
          <a:bodyPr/>
          <a:lstStyle/>
          <a:p>
            <a:pPr marL="349250" lvl="1" indent="-349250">
              <a:spcBef>
                <a:spcPct val="75000"/>
              </a:spcBef>
            </a:pPr>
            <a:r>
              <a:rPr lang="en-US" dirty="0" smtClean="0"/>
              <a:t>Plant population at various elevations </a:t>
            </a:r>
          </a:p>
          <a:p>
            <a:pPr marL="806450" lvl="2" indent="-349250">
              <a:spcBef>
                <a:spcPts val="1800"/>
              </a:spcBef>
            </a:pPr>
            <a:r>
              <a:rPr lang="en-US" sz="2800" b="1" dirty="0" smtClean="0"/>
              <a:t>Subalpine</a:t>
            </a:r>
          </a:p>
          <a:p>
            <a:pPr marL="1263650" lvl="3" indent="-349250">
              <a:spcBef>
                <a:spcPct val="25000"/>
              </a:spcBef>
              <a:buFontTx/>
              <a:buChar char="o"/>
            </a:pPr>
            <a:r>
              <a:rPr lang="en-US" sz="2000" dirty="0" smtClean="0"/>
              <a:t>8,500 to timberline </a:t>
            </a:r>
          </a:p>
          <a:p>
            <a:pPr marL="806450" lvl="2" indent="-349250">
              <a:spcBef>
                <a:spcPts val="1800"/>
              </a:spcBef>
            </a:pPr>
            <a:r>
              <a:rPr lang="en-US" sz="2800" b="1" dirty="0" smtClean="0"/>
              <a:t>Mid elevation</a:t>
            </a:r>
          </a:p>
          <a:p>
            <a:pPr marL="1263650" lvl="3" indent="-349250">
              <a:spcBef>
                <a:spcPct val="25000"/>
              </a:spcBef>
              <a:buFontTx/>
              <a:buChar char="o"/>
            </a:pPr>
            <a:r>
              <a:rPr lang="en-US" sz="2000" dirty="0" smtClean="0"/>
              <a:t>5,500 to 9,000 feet</a:t>
            </a:r>
          </a:p>
          <a:p>
            <a:pPr marL="806450" lvl="2" indent="-349250">
              <a:spcBef>
                <a:spcPts val="1800"/>
              </a:spcBef>
            </a:pPr>
            <a:r>
              <a:rPr lang="en-US" sz="2800" b="1" dirty="0" smtClean="0"/>
              <a:t>Lower elevation</a:t>
            </a:r>
          </a:p>
          <a:p>
            <a:pPr marL="1263650" lvl="3" indent="-349250">
              <a:spcBef>
                <a:spcPct val="25000"/>
              </a:spcBef>
              <a:buFontTx/>
              <a:buChar char="o"/>
            </a:pPr>
            <a:r>
              <a:rPr lang="en-US" sz="2000" dirty="0" smtClean="0"/>
              <a:t>5,000 to 8,000 feet</a:t>
            </a:r>
          </a:p>
          <a:p>
            <a:pPr marL="0" indent="0">
              <a:buFont typeface="Wingdings" pitchFamily="2" charset="2"/>
              <a:buNone/>
            </a:pPr>
            <a:endParaRPr lang="en-US" sz="1800" dirty="0" smtClean="0"/>
          </a:p>
        </p:txBody>
      </p:sp>
      <p:pic>
        <p:nvPicPr>
          <p:cNvPr id="358405" name="Picture 5" descr="Aug 2006 05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05400" y="2819399"/>
            <a:ext cx="3429000" cy="3171825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511-3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marL="0" indent="0"/>
            <a:r>
              <a:rPr lang="en-US" dirty="0" smtClean="0">
                <a:solidFill>
                  <a:srgbClr val="3333FF"/>
                </a:solidFill>
              </a:rPr>
              <a:t>Low Elevation Woodlands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7924800" cy="4800600"/>
          </a:xfrm>
        </p:spPr>
        <p:txBody>
          <a:bodyPr/>
          <a:lstStyle/>
          <a:p>
            <a:pPr marL="349250" lvl="1" indent="-349250">
              <a:spcBef>
                <a:spcPts val="2400"/>
              </a:spcBef>
            </a:pPr>
            <a:r>
              <a:rPr lang="en-US" dirty="0" smtClean="0"/>
              <a:t>Transition zone between </a:t>
            </a:r>
            <a:br>
              <a:rPr lang="en-US" dirty="0" smtClean="0"/>
            </a:br>
            <a:r>
              <a:rPr lang="en-US" dirty="0" smtClean="0"/>
              <a:t>grassland and mountain forest</a:t>
            </a:r>
          </a:p>
          <a:p>
            <a:pPr marL="349250" lvl="1" indent="-349250">
              <a:spcBef>
                <a:spcPts val="1800"/>
              </a:spcBef>
            </a:pPr>
            <a:r>
              <a:rPr lang="en-US" dirty="0" smtClean="0"/>
              <a:t>Dominant species</a:t>
            </a:r>
          </a:p>
          <a:p>
            <a:pPr marL="806450" lvl="2" indent="-349250">
              <a:spcBef>
                <a:spcPts val="1200"/>
              </a:spcBef>
              <a:buFont typeface="Courier New" pitchFamily="49" charset="0"/>
              <a:buChar char="o"/>
            </a:pPr>
            <a:r>
              <a:rPr lang="en-US" sz="2000" dirty="0" smtClean="0"/>
              <a:t>One-seed Juniper</a:t>
            </a:r>
          </a:p>
          <a:p>
            <a:pPr marL="806450" lvl="2" indent="-349250">
              <a:spcBef>
                <a:spcPct val="0"/>
              </a:spcBef>
              <a:buFont typeface="Courier New" pitchFamily="49" charset="0"/>
              <a:buChar char="o"/>
            </a:pPr>
            <a:r>
              <a:rPr lang="en-US" sz="2000" dirty="0" smtClean="0"/>
              <a:t>Rocky Mountain Juniper</a:t>
            </a:r>
          </a:p>
          <a:p>
            <a:pPr marL="806450" lvl="2" indent="-349250">
              <a:spcBef>
                <a:spcPct val="0"/>
              </a:spcBef>
              <a:buFont typeface="Courier New" pitchFamily="49" charset="0"/>
              <a:buChar char="o"/>
            </a:pPr>
            <a:r>
              <a:rPr lang="en-US" sz="2000" dirty="0" smtClean="0"/>
              <a:t>Utah Juniper </a:t>
            </a:r>
          </a:p>
          <a:p>
            <a:pPr marL="806450" lvl="2" indent="-349250">
              <a:spcBef>
                <a:spcPct val="0"/>
              </a:spcBef>
              <a:buFont typeface="Courier New" pitchFamily="49" charset="0"/>
              <a:buChar char="o"/>
            </a:pPr>
            <a:r>
              <a:rPr lang="en-US" sz="2000" dirty="0" err="1" smtClean="0"/>
              <a:t>Pi</a:t>
            </a:r>
            <a:r>
              <a:rPr lang="en-US" sz="2000" dirty="0" err="1" smtClean="0">
                <a:cs typeface="Arial" charset="0"/>
              </a:rPr>
              <a:t>ño</a:t>
            </a:r>
            <a:r>
              <a:rPr lang="en-US" sz="2000" dirty="0" err="1" smtClean="0"/>
              <a:t>n</a:t>
            </a:r>
            <a:r>
              <a:rPr lang="en-US" sz="2000" dirty="0" smtClean="0"/>
              <a:t> Pine</a:t>
            </a:r>
          </a:p>
          <a:p>
            <a:pPr marL="806450" lvl="2" indent="-349250">
              <a:spcBef>
                <a:spcPct val="0"/>
              </a:spcBef>
              <a:buFont typeface="Courier New" pitchFamily="49" charset="0"/>
              <a:buChar char="o"/>
            </a:pPr>
            <a:r>
              <a:rPr lang="en-US" sz="2000" dirty="0" smtClean="0"/>
              <a:t>Ponderosa Pine</a:t>
            </a:r>
          </a:p>
          <a:p>
            <a:pPr marL="349250" lvl="1" indent="-349250">
              <a:spcBef>
                <a:spcPts val="1800"/>
              </a:spcBef>
            </a:pPr>
            <a:r>
              <a:rPr lang="en-US" dirty="0" smtClean="0"/>
              <a:t>Herbaceous ground cover </a:t>
            </a:r>
            <a:br>
              <a:rPr lang="en-US" dirty="0" smtClean="0"/>
            </a:br>
            <a:r>
              <a:rPr lang="en-US" dirty="0" smtClean="0"/>
              <a:t>sparse </a:t>
            </a:r>
          </a:p>
        </p:txBody>
      </p:sp>
      <p:pic>
        <p:nvPicPr>
          <p:cNvPr id="348167" name="Picture 7" descr="pinyon juniper west facing slop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48300" y="1447800"/>
            <a:ext cx="3086100" cy="4238625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511-3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07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144000" cy="6858000"/>
            </a:xfrm>
            <a:prstGeom prst="rect">
              <a:avLst/>
            </a:prstGeom>
            <a:solidFill>
              <a:srgbClr val="CCE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latin typeface="Book Antiqua" pitchFamily="18" charset="0"/>
              </a:endParaRPr>
            </a:p>
          </p:txBody>
        </p:sp>
        <p:pic>
          <p:nvPicPr>
            <p:cNvPr id="3077" name="Picture 3" descr="Presentation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25638" y="1676400"/>
              <a:ext cx="5291138" cy="3773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8" name="Text Box 5"/>
            <p:cNvSpPr txBox="1">
              <a:spLocks noChangeArrowheads="1"/>
            </p:cNvSpPr>
            <p:nvPr/>
          </p:nvSpPr>
          <p:spPr bwMode="auto">
            <a:xfrm>
              <a:off x="685800" y="5385137"/>
              <a:ext cx="7772400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latin typeface="Arial" charset="0"/>
                </a:rPr>
                <a:t>Site facilitators: Please give a </a:t>
              </a:r>
              <a:r>
                <a:rPr lang="en-US" sz="3600" dirty="0" smtClean="0">
                  <a:solidFill>
                    <a:srgbClr val="3333FF"/>
                  </a:solidFill>
                  <a:latin typeface="Arial" charset="0"/>
                  <a:sym typeface="Wingdings"/>
                </a:rPr>
                <a:t></a:t>
              </a:r>
              <a:r>
                <a:rPr lang="en-US" dirty="0" smtClean="0">
                  <a:latin typeface="Arial" charset="0"/>
                </a:rPr>
                <a:t> </a:t>
              </a:r>
              <a:r>
                <a:rPr lang="en-US" dirty="0">
                  <a:latin typeface="Arial" charset="0"/>
                </a:rPr>
                <a:t/>
              </a:r>
              <a:br>
                <a:rPr lang="en-US" dirty="0">
                  <a:latin typeface="Arial" charset="0"/>
                </a:rPr>
              </a:br>
              <a:r>
                <a:rPr lang="en-US" dirty="0">
                  <a:latin typeface="Arial" charset="0"/>
                </a:rPr>
                <a:t>when your site is ready to continue.</a:t>
              </a:r>
            </a:p>
          </p:txBody>
        </p:sp>
      </p:grpSp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95300" y="609600"/>
            <a:ext cx="8305800" cy="762000"/>
          </a:xfrm>
        </p:spPr>
        <p:txBody>
          <a:bodyPr lIns="90488" tIns="44450" rIns="90488" bIns="44450" anchor="t"/>
          <a:lstStyle/>
          <a:p>
            <a:pPr algn="ctr"/>
            <a:r>
              <a:rPr lang="en-US" sz="5400" smtClean="0"/>
              <a:t>Please take your seats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1"/>
          <p:cNvSpPr txBox="1">
            <a:spLocks noChangeArrowheads="1"/>
          </p:cNvSpPr>
          <p:nvPr/>
        </p:nvSpPr>
        <p:spPr bwMode="auto">
          <a:xfrm>
            <a:off x="6324600" y="3124200"/>
            <a:ext cx="1981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/>
              <a:t>Photo: Linda McMulkin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4768850" cy="4800600"/>
          </a:xfrm>
        </p:spPr>
        <p:txBody>
          <a:bodyPr/>
          <a:lstStyle/>
          <a:p>
            <a:pPr marL="349250" lvl="1" indent="-349250">
              <a:spcBef>
                <a:spcPts val="1800"/>
              </a:spcBef>
            </a:pPr>
            <a:r>
              <a:rPr lang="en-US" dirty="0" smtClean="0"/>
              <a:t>Ponderosa pine and </a:t>
            </a:r>
            <a:br>
              <a:rPr lang="en-US" dirty="0" smtClean="0"/>
            </a:br>
            <a:r>
              <a:rPr lang="en-US" dirty="0" smtClean="0"/>
              <a:t>Douglas-fir</a:t>
            </a:r>
          </a:p>
          <a:p>
            <a:pPr marL="349250" lvl="1" indent="-349250">
              <a:spcBef>
                <a:spcPts val="1800"/>
              </a:spcBef>
            </a:pPr>
            <a:r>
              <a:rPr lang="en-US" dirty="0" smtClean="0"/>
              <a:t>Interspersed with aspen </a:t>
            </a:r>
            <a:br>
              <a:rPr lang="en-US" dirty="0" smtClean="0"/>
            </a:br>
            <a:r>
              <a:rPr lang="en-US" dirty="0" smtClean="0"/>
              <a:t>and various shrubs </a:t>
            </a:r>
          </a:p>
          <a:p>
            <a:pPr marL="349250" lvl="1" indent="-349250">
              <a:spcBef>
                <a:spcPts val="1800"/>
              </a:spcBef>
            </a:pPr>
            <a:r>
              <a:rPr lang="en-US" dirty="0" smtClean="0"/>
              <a:t>Climate ranges from </a:t>
            </a:r>
            <a:br>
              <a:rPr lang="en-US" dirty="0" smtClean="0"/>
            </a:br>
            <a:r>
              <a:rPr lang="en-US" dirty="0" smtClean="0"/>
              <a:t>hot/dry to cool/moist</a:t>
            </a:r>
          </a:p>
          <a:p>
            <a:pPr marL="349250" lvl="1" indent="-349250">
              <a:spcBef>
                <a:spcPts val="1800"/>
              </a:spcBef>
            </a:pPr>
            <a:r>
              <a:rPr lang="en-US" dirty="0" smtClean="0"/>
              <a:t>Tend to have diverse populations </a:t>
            </a:r>
          </a:p>
          <a:p>
            <a:pPr marL="0" indent="0">
              <a:buFont typeface="Wingdings" pitchFamily="2" charset="2"/>
              <a:buNone/>
            </a:pPr>
            <a:endParaRPr lang="en-US" sz="2000" dirty="0" smtClean="0"/>
          </a:p>
        </p:txBody>
      </p:sp>
      <p:sp>
        <p:nvSpPr>
          <p:cNvPr id="17412" name="Rectangle 7"/>
          <p:cNvSpPr>
            <a:spLocks noGrp="1" noChangeArrowheads="1"/>
          </p:cNvSpPr>
          <p:nvPr>
            <p:ph type="title"/>
          </p:nvPr>
        </p:nvSpPr>
        <p:spPr>
          <a:xfrm>
            <a:off x="533400" y="579437"/>
            <a:ext cx="8229600" cy="563563"/>
          </a:xfrm>
          <a:noFill/>
        </p:spPr>
        <p:txBody>
          <a:bodyPr/>
          <a:lstStyle/>
          <a:p>
            <a:pPr marL="0" indent="0"/>
            <a:r>
              <a:rPr lang="en-US" dirty="0" smtClean="0">
                <a:solidFill>
                  <a:srgbClr val="3333FF"/>
                </a:solidFill>
              </a:rPr>
              <a:t>Mid-Elevations Forests</a:t>
            </a:r>
          </a:p>
        </p:txBody>
      </p:sp>
      <p:sp>
        <p:nvSpPr>
          <p:cNvPr id="17413" name="Text Box 9"/>
          <p:cNvSpPr txBox="1">
            <a:spLocks noChangeArrowheads="1"/>
          </p:cNvSpPr>
          <p:nvPr/>
        </p:nvSpPr>
        <p:spPr bwMode="auto">
          <a:xfrm>
            <a:off x="6553200" y="5791200"/>
            <a:ext cx="1981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/>
              <a:t>Photo: Linda McMulkin</a:t>
            </a:r>
          </a:p>
        </p:txBody>
      </p:sp>
      <p:pic>
        <p:nvPicPr>
          <p:cNvPr id="349188" name="Picture 4" descr="9-07 w of tower p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352800"/>
            <a:ext cx="3657600" cy="2733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9189" name="Picture 5" descr="050922-13 Venable Trai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6613" y="838200"/>
            <a:ext cx="2389187" cy="2667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511-3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579437"/>
            <a:ext cx="8229600" cy="563563"/>
          </a:xfrm>
          <a:noFill/>
        </p:spPr>
        <p:txBody>
          <a:bodyPr/>
          <a:lstStyle/>
          <a:p>
            <a:pPr marL="0" indent="0"/>
            <a:r>
              <a:rPr lang="en-US" dirty="0" smtClean="0">
                <a:solidFill>
                  <a:srgbClr val="3333FF"/>
                </a:solidFill>
              </a:rPr>
              <a:t>Subalpine Forests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8001000" cy="4800600"/>
          </a:xfrm>
        </p:spPr>
        <p:txBody>
          <a:bodyPr/>
          <a:lstStyle/>
          <a:p>
            <a:pPr marL="349250" lvl="1" indent="-349250">
              <a:spcBef>
                <a:spcPts val="1800"/>
              </a:spcBef>
            </a:pPr>
            <a:r>
              <a:rPr lang="en-US" dirty="0" smtClean="0"/>
              <a:t>Climate cool and moist with short growing season</a:t>
            </a:r>
          </a:p>
          <a:p>
            <a:pPr marL="349250" lvl="1" indent="-349250">
              <a:spcBef>
                <a:spcPts val="1800"/>
              </a:spcBef>
            </a:pPr>
            <a:r>
              <a:rPr lang="en-US" dirty="0" smtClean="0"/>
              <a:t>Wind, sun and snowpack impact dominant community</a:t>
            </a:r>
          </a:p>
          <a:p>
            <a:pPr marL="349250" lvl="1" indent="-349250">
              <a:spcBef>
                <a:spcPts val="1800"/>
              </a:spcBef>
            </a:pPr>
            <a:r>
              <a:rPr lang="en-US" dirty="0" smtClean="0"/>
              <a:t>Species</a:t>
            </a:r>
          </a:p>
          <a:p>
            <a:pPr marL="914400" lvl="2" indent="-284163">
              <a:spcBef>
                <a:spcPts val="600"/>
              </a:spcBef>
              <a:buFontTx/>
              <a:buChar char="o"/>
            </a:pPr>
            <a:r>
              <a:rPr lang="en-US" sz="2000" dirty="0" err="1" smtClean="0"/>
              <a:t>Lodgepole</a:t>
            </a:r>
            <a:r>
              <a:rPr lang="en-US" sz="2000" dirty="0" smtClean="0"/>
              <a:t>, limber, </a:t>
            </a:r>
            <a:br>
              <a:rPr lang="en-US" sz="2000" dirty="0" smtClean="0"/>
            </a:br>
            <a:r>
              <a:rPr lang="en-US" sz="2000" dirty="0" smtClean="0"/>
              <a:t>&amp; bristlecone pine</a:t>
            </a:r>
          </a:p>
          <a:p>
            <a:pPr marL="914400" lvl="2" indent="-284163">
              <a:spcBef>
                <a:spcPct val="0"/>
              </a:spcBef>
              <a:buFontTx/>
              <a:buChar char="o"/>
            </a:pPr>
            <a:r>
              <a:rPr lang="en-US" sz="2000" dirty="0" err="1" smtClean="0"/>
              <a:t>Englemann</a:t>
            </a:r>
            <a:r>
              <a:rPr lang="en-US" sz="2000" dirty="0" smtClean="0"/>
              <a:t> spruce</a:t>
            </a:r>
          </a:p>
          <a:p>
            <a:pPr marL="914400" lvl="2" indent="-284163">
              <a:spcBef>
                <a:spcPct val="0"/>
              </a:spcBef>
              <a:buFontTx/>
              <a:buChar char="o"/>
            </a:pPr>
            <a:r>
              <a:rPr lang="en-US" sz="2000" dirty="0" smtClean="0"/>
              <a:t>Subalpine fir</a:t>
            </a:r>
          </a:p>
          <a:p>
            <a:pPr marL="349250" lvl="1" indent="-349250">
              <a:spcBef>
                <a:spcPts val="1800"/>
              </a:spcBef>
            </a:pPr>
            <a:r>
              <a:rPr lang="en-US" dirty="0" smtClean="0"/>
              <a:t>Less diversity than </a:t>
            </a:r>
            <a:br>
              <a:rPr lang="en-US" dirty="0" smtClean="0"/>
            </a:br>
            <a:r>
              <a:rPr lang="en-US" dirty="0" smtClean="0"/>
              <a:t>other elevations</a:t>
            </a:r>
          </a:p>
          <a:p>
            <a:pPr marL="577850" lvl="1" indent="-349250">
              <a:lnSpc>
                <a:spcPct val="90000"/>
              </a:lnSpc>
            </a:pPr>
            <a:endParaRPr lang="en-US" dirty="0" smtClean="0"/>
          </a:p>
        </p:txBody>
      </p:sp>
      <p:pic>
        <p:nvPicPr>
          <p:cNvPr id="351239" name="Picture 7" descr="2005 04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2743200"/>
            <a:ext cx="3962400" cy="2971800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511-4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563563"/>
          </a:xfrm>
          <a:noFill/>
        </p:spPr>
        <p:txBody>
          <a:bodyPr/>
          <a:lstStyle/>
          <a:p>
            <a:pPr marL="0" indent="0"/>
            <a:r>
              <a:rPr lang="en-US" dirty="0" smtClean="0">
                <a:solidFill>
                  <a:srgbClr val="3333FF"/>
                </a:solidFill>
              </a:rPr>
              <a:t>Alpine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6553200" cy="4800600"/>
          </a:xfrm>
        </p:spPr>
        <p:txBody>
          <a:bodyPr/>
          <a:lstStyle/>
          <a:p>
            <a:pPr marL="349250" lvl="1" indent="-349250">
              <a:spcBef>
                <a:spcPts val="1800"/>
              </a:spcBef>
            </a:pPr>
            <a:r>
              <a:rPr lang="en-US" dirty="0" smtClean="0"/>
              <a:t>Very short growing season</a:t>
            </a:r>
          </a:p>
          <a:p>
            <a:pPr marL="349250" lvl="1" indent="-349250">
              <a:spcBef>
                <a:spcPts val="1200"/>
              </a:spcBef>
            </a:pPr>
            <a:r>
              <a:rPr lang="en-US" dirty="0" smtClean="0"/>
              <a:t>Most precipitation falls as snow</a:t>
            </a:r>
          </a:p>
          <a:p>
            <a:pPr marL="349250" lvl="1" indent="-349250">
              <a:spcBef>
                <a:spcPts val="1200"/>
              </a:spcBef>
            </a:pPr>
            <a:r>
              <a:rPr lang="en-US" dirty="0" smtClean="0"/>
              <a:t>Herbaceous plants</a:t>
            </a:r>
            <a:br>
              <a:rPr lang="en-US" dirty="0" smtClean="0"/>
            </a:br>
            <a:r>
              <a:rPr lang="en-US" dirty="0" smtClean="0"/>
              <a:t>dominant with some </a:t>
            </a:r>
            <a:br>
              <a:rPr lang="en-US" dirty="0" smtClean="0"/>
            </a:br>
            <a:r>
              <a:rPr lang="en-US" dirty="0" smtClean="0"/>
              <a:t>stunted woody plants</a:t>
            </a:r>
          </a:p>
        </p:txBody>
      </p:sp>
      <p:pic>
        <p:nvPicPr>
          <p:cNvPr id="352266" name="Picture 10" descr="2005 15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2667000"/>
            <a:ext cx="3886200" cy="2914650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511-4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3810000" cy="4876800"/>
          </a:xfrm>
        </p:spPr>
        <p:txBody>
          <a:bodyPr/>
          <a:lstStyle/>
          <a:p>
            <a:pPr marL="349250" lvl="1" indent="-349250">
              <a:spcBef>
                <a:spcPts val="1800"/>
              </a:spcBef>
            </a:pPr>
            <a:r>
              <a:rPr lang="en-US" dirty="0" smtClean="0"/>
              <a:t>Depends on nearly continuous water supply</a:t>
            </a:r>
          </a:p>
          <a:p>
            <a:pPr marL="349250" lvl="1" indent="-349250">
              <a:spcBef>
                <a:spcPts val="1200"/>
              </a:spcBef>
            </a:pPr>
            <a:r>
              <a:rPr lang="en-US" dirty="0" smtClean="0"/>
              <a:t>Cold air drains into low areas</a:t>
            </a:r>
          </a:p>
          <a:p>
            <a:pPr marL="349250" lvl="1" indent="-349250">
              <a:spcBef>
                <a:spcPts val="1200"/>
              </a:spcBef>
            </a:pPr>
            <a:r>
              <a:rPr lang="en-US" dirty="0" smtClean="0"/>
              <a:t>Shorter growing season than surrounding hills</a:t>
            </a:r>
          </a:p>
          <a:p>
            <a:pPr marL="349250" lvl="1" indent="-349250">
              <a:spcBef>
                <a:spcPts val="1200"/>
              </a:spcBef>
            </a:pPr>
            <a:r>
              <a:rPr lang="en-US" dirty="0" smtClean="0"/>
              <a:t>Deciduous trees common</a:t>
            </a:r>
          </a:p>
        </p:txBody>
      </p:sp>
      <p:sp>
        <p:nvSpPr>
          <p:cNvPr id="20483" name="Rectangle 6"/>
          <p:cNvSpPr>
            <a:spLocks noGrp="1" noChangeArrowheads="1"/>
          </p:cNvSpPr>
          <p:nvPr>
            <p:ph type="title"/>
          </p:nvPr>
        </p:nvSpPr>
        <p:spPr>
          <a:xfrm>
            <a:off x="533400" y="579437"/>
            <a:ext cx="8229600" cy="563563"/>
          </a:xfrm>
          <a:noFill/>
        </p:spPr>
        <p:txBody>
          <a:bodyPr/>
          <a:lstStyle/>
          <a:p>
            <a:pPr marL="0" indent="0"/>
            <a:r>
              <a:rPr lang="en-US" dirty="0" smtClean="0">
                <a:solidFill>
                  <a:srgbClr val="3333FF"/>
                </a:solidFill>
              </a:rPr>
              <a:t>Riparian</a:t>
            </a:r>
          </a:p>
        </p:txBody>
      </p:sp>
      <p:grpSp>
        <p:nvGrpSpPr>
          <p:cNvPr id="20484" name="Group 8"/>
          <p:cNvGrpSpPr>
            <a:grpSpLocks/>
          </p:cNvGrpSpPr>
          <p:nvPr/>
        </p:nvGrpSpPr>
        <p:grpSpPr bwMode="auto">
          <a:xfrm>
            <a:off x="4876800" y="1447800"/>
            <a:ext cx="3657600" cy="4724400"/>
            <a:chOff x="3264" y="768"/>
            <a:chExt cx="2088" cy="2784"/>
          </a:xfrm>
        </p:grpSpPr>
        <p:sp>
          <p:nvSpPr>
            <p:cNvPr id="20485" name="Text Box 7"/>
            <p:cNvSpPr txBox="1">
              <a:spLocks noChangeArrowheads="1"/>
            </p:cNvSpPr>
            <p:nvPr/>
          </p:nvSpPr>
          <p:spPr bwMode="auto">
            <a:xfrm>
              <a:off x="4032" y="3312"/>
              <a:ext cx="124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/>
                <a:t>Photo: Linda McMulkin</a:t>
              </a:r>
            </a:p>
          </p:txBody>
        </p:sp>
        <p:pic>
          <p:nvPicPr>
            <p:cNvPr id="354308" name="Picture 4" descr="050826-15 Beaver Creek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64" y="768"/>
              <a:ext cx="2088" cy="278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7" name="TextBox 6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511-5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MCj038417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990600"/>
            <a:ext cx="443071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22531" name="Group 8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22533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43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34" name="Rectangle 5"/>
              <p:cNvSpPr>
                <a:spLocks noChangeArrowheads="1"/>
              </p:cNvSpPr>
              <p:nvPr/>
            </p:nvSpPr>
            <p:spPr bwMode="auto">
              <a:xfrm>
                <a:off x="528" y="912"/>
                <a:ext cx="4848" cy="2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  <a:buClr>
                    <a:srgbClr val="5F5F5F"/>
                  </a:buClr>
                  <a:buFont typeface="Wingdings" pitchFamily="2" charset="2"/>
                  <a:buChar char="l"/>
                </a:pPr>
                <a:r>
                  <a:rPr lang="en-US" sz="3200" b="1">
                    <a:solidFill>
                      <a:srgbClr val="3333FF"/>
                    </a:solidFill>
                    <a:latin typeface="Comic Sans MS" pitchFamily="66" charset="0"/>
                  </a:rPr>
                  <a:t>What Ecoregions are found in </a:t>
                </a:r>
                <a:br>
                  <a:rPr lang="en-US" sz="3200" b="1">
                    <a:solidFill>
                      <a:srgbClr val="3333FF"/>
                    </a:solidFill>
                    <a:latin typeface="Comic Sans MS" pitchFamily="66" charset="0"/>
                  </a:rPr>
                </a:br>
                <a:r>
                  <a:rPr lang="en-US" sz="3200" b="1">
                    <a:solidFill>
                      <a:srgbClr val="3333FF"/>
                    </a:solidFill>
                    <a:latin typeface="Comic Sans MS" pitchFamily="66" charset="0"/>
                  </a:rPr>
                  <a:t>this area?</a:t>
                </a:r>
              </a:p>
              <a:p>
                <a:pPr marL="342900" indent="-342900">
                  <a:spcBef>
                    <a:spcPct val="50000"/>
                  </a:spcBef>
                  <a:buClr>
                    <a:srgbClr val="5F5F5F"/>
                  </a:buClr>
                  <a:buFont typeface="Wingdings" pitchFamily="2" charset="2"/>
                  <a:buChar char="l"/>
                </a:pPr>
                <a:r>
                  <a:rPr lang="en-US" sz="3200" b="1">
                    <a:solidFill>
                      <a:srgbClr val="3333FF"/>
                    </a:solidFill>
                    <a:latin typeface="Comic Sans MS" pitchFamily="66" charset="0"/>
                  </a:rPr>
                  <a:t>What variations do you find in </a:t>
                </a:r>
                <a:br>
                  <a:rPr lang="en-US" sz="3200" b="1">
                    <a:solidFill>
                      <a:srgbClr val="3333FF"/>
                    </a:solidFill>
                    <a:latin typeface="Comic Sans MS" pitchFamily="66" charset="0"/>
                  </a:rPr>
                </a:br>
                <a:r>
                  <a:rPr lang="en-US" sz="3200" b="1">
                    <a:solidFill>
                      <a:srgbClr val="3333FF"/>
                    </a:solidFill>
                    <a:latin typeface="Comic Sans MS" pitchFamily="66" charset="0"/>
                  </a:rPr>
                  <a:t>the local Ecoregions?</a:t>
                </a:r>
              </a:p>
            </p:txBody>
          </p:sp>
          <p:pic>
            <p:nvPicPr>
              <p:cNvPr id="22535" name="Picture 6" descr="MCj02346410000[1]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024" y="2640"/>
                <a:ext cx="2208" cy="13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2532" name="Rectangle 4"/>
            <p:cNvSpPr>
              <a:spLocks noChangeArrowheads="1"/>
            </p:cNvSpPr>
            <p:nvPr/>
          </p:nvSpPr>
          <p:spPr bwMode="auto">
            <a:xfrm>
              <a:off x="336" y="288"/>
              <a:ext cx="5184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z="2800" b="1" u="sng"/>
                <a:t>Small Group Discussion</a:t>
              </a: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618499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18500" name="Picture 2" descr="BIND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6" y="144"/>
              <a:ext cx="5520" cy="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8502" name="Text Box 6"/>
            <p:cNvSpPr txBox="1">
              <a:spLocks noChangeArrowheads="1"/>
            </p:cNvSpPr>
            <p:nvPr/>
          </p:nvSpPr>
          <p:spPr bwMode="auto">
            <a:xfrm>
              <a:off x="2928" y="1056"/>
              <a:ext cx="2304" cy="124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400" b="1" i="1" dirty="0" smtClean="0">
                  <a:latin typeface="Arial Narrow" pitchFamily="34" charset="0"/>
                </a:rPr>
                <a:t>The Science of Gardening</a:t>
              </a:r>
              <a:r>
                <a:rPr lang="en-US" sz="2400" dirty="0" smtClean="0">
                  <a:latin typeface="Arial Narrow" pitchFamily="34" charset="0"/>
                </a:rPr>
                <a:t/>
              </a:r>
              <a:br>
                <a:rPr lang="en-US" sz="2400" dirty="0" smtClean="0">
                  <a:latin typeface="Arial Narrow" pitchFamily="34" charset="0"/>
                </a:rPr>
              </a:br>
              <a:r>
                <a:rPr lang="en-US" sz="2400" u="sng" dirty="0" smtClean="0">
                  <a:latin typeface="Arial Narrow" pitchFamily="34" charset="0"/>
                </a:rPr>
                <a:t>Chapter 35, page 421</a:t>
              </a:r>
              <a:endParaRPr lang="en-US" sz="2400" u="sng" dirty="0">
                <a:latin typeface="Arial Narrow" pitchFamily="34" charset="0"/>
              </a:endParaRPr>
            </a:p>
            <a:p>
              <a:pPr algn="ctr" eaLnBrk="1" hangingPunct="1">
                <a:spcBef>
                  <a:spcPts val="1200"/>
                </a:spcBef>
              </a:pPr>
              <a:r>
                <a:rPr lang="en-US" sz="3200" b="1" dirty="0" smtClean="0">
                  <a:solidFill>
                    <a:srgbClr val="3333FF"/>
                  </a:solidFill>
                  <a:latin typeface="Arial" charset="0"/>
                </a:rPr>
                <a:t>Herbaceous Plants (Flowers)</a:t>
              </a:r>
              <a:endParaRPr lang="en-US" sz="3200" b="1" dirty="0">
                <a:solidFill>
                  <a:srgbClr val="3333FF"/>
                </a:solidFill>
                <a:latin typeface="Arial" charset="0"/>
              </a:endParaRPr>
            </a:p>
          </p:txBody>
        </p:sp>
      </p:grpSp>
      <p:pic>
        <p:nvPicPr>
          <p:cNvPr id="8" name="Picture 7" descr="CMG-GB-300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4724400"/>
            <a:ext cx="1813560" cy="999744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7" descr="TulipsInSn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993775" y="4800600"/>
            <a:ext cx="7086600" cy="1219200"/>
          </a:xfrm>
        </p:spPr>
        <p:txBody>
          <a:bodyPr/>
          <a:lstStyle/>
          <a:p>
            <a:pPr algn="ctr" eaLnBrk="1" hangingPunct="1"/>
            <a:r>
              <a:rPr lang="en-US" sz="5400" dirty="0" smtClean="0">
                <a:solidFill>
                  <a:srgbClr val="CC0000"/>
                </a:solidFill>
              </a:rPr>
              <a:t>Hardiness</a:t>
            </a:r>
            <a:r>
              <a:rPr lang="en-US" sz="6600" dirty="0" smtClean="0">
                <a:solidFill>
                  <a:srgbClr val="CC0000"/>
                </a:solidFill>
              </a:rPr>
              <a:t/>
            </a:r>
            <a:br>
              <a:rPr lang="en-US" sz="6600" dirty="0" smtClean="0">
                <a:solidFill>
                  <a:srgbClr val="CC0000"/>
                </a:solidFill>
              </a:rPr>
            </a:br>
            <a:r>
              <a:rPr lang="en-US" sz="4000" dirty="0" smtClean="0">
                <a:solidFill>
                  <a:srgbClr val="CC0000"/>
                </a:solidFill>
              </a:rPr>
              <a:t>Temperatures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421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3333FF"/>
                </a:solidFill>
              </a:rPr>
              <a:t>USDA Hardiness Zones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6477000" cy="48006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Introduced in 1960</a:t>
            </a:r>
          </a:p>
          <a:p>
            <a:pPr lvl="1" eaLnBrk="1" hangingPunct="1">
              <a:spcBef>
                <a:spcPts val="1200"/>
              </a:spcBef>
              <a:buFontTx/>
              <a:buChar char="o"/>
            </a:pPr>
            <a:r>
              <a:rPr lang="en-US" sz="2000" dirty="0" smtClean="0">
                <a:solidFill>
                  <a:srgbClr val="3333FF"/>
                </a:solidFill>
              </a:rPr>
              <a:t>Based on the </a:t>
            </a:r>
            <a:r>
              <a:rPr lang="en-US" sz="2000" u="sng" dirty="0" smtClean="0">
                <a:solidFill>
                  <a:srgbClr val="3333FF"/>
                </a:solidFill>
              </a:rPr>
              <a:t>average</a:t>
            </a:r>
            <a:r>
              <a:rPr lang="en-US" sz="2000" dirty="0" smtClean="0">
                <a:solidFill>
                  <a:srgbClr val="3333FF"/>
                </a:solidFill>
              </a:rPr>
              <a:t> minimum temperature </a:t>
            </a:r>
          </a:p>
          <a:p>
            <a:pPr lvl="1" eaLnBrk="1" hangingPunct="1">
              <a:spcBef>
                <a:spcPct val="0"/>
              </a:spcBef>
              <a:buFontTx/>
              <a:buChar char="o"/>
            </a:pPr>
            <a:r>
              <a:rPr lang="en-US" sz="2000" dirty="0" smtClean="0"/>
              <a:t>Zones based on 10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 F differences </a:t>
            </a:r>
          </a:p>
          <a:p>
            <a:pPr lvl="1" eaLnBrk="1" hangingPunct="1">
              <a:spcBef>
                <a:spcPct val="0"/>
              </a:spcBef>
              <a:buFontTx/>
              <a:buChar char="o"/>
            </a:pPr>
            <a:r>
              <a:rPr lang="en-US" sz="2000" dirty="0" smtClean="0"/>
              <a:t>Extreme low temperatures not included</a:t>
            </a:r>
          </a:p>
          <a:p>
            <a:pPr eaLnBrk="1" hangingPunct="1">
              <a:spcBef>
                <a:spcPct val="75000"/>
              </a:spcBef>
            </a:pPr>
            <a:r>
              <a:rPr lang="en-US" dirty="0" smtClean="0"/>
              <a:t>Revised in 1990</a:t>
            </a:r>
          </a:p>
          <a:p>
            <a:pPr lvl="1" eaLnBrk="1" hangingPunct="1">
              <a:spcBef>
                <a:spcPts val="1800"/>
              </a:spcBef>
              <a:buFontTx/>
              <a:buChar char="o"/>
            </a:pPr>
            <a:r>
              <a:rPr lang="en-US" sz="2000" dirty="0" smtClean="0"/>
              <a:t>Based on data from </a:t>
            </a:r>
            <a:br>
              <a:rPr lang="en-US" sz="2000" dirty="0" smtClean="0"/>
            </a:br>
            <a:r>
              <a:rPr lang="en-US" sz="2000" dirty="0" smtClean="0"/>
              <a:t>1974-1986</a:t>
            </a:r>
          </a:p>
          <a:p>
            <a:pPr lvl="1" eaLnBrk="1" hangingPunct="1">
              <a:spcBef>
                <a:spcPct val="0"/>
              </a:spcBef>
              <a:buFontTx/>
              <a:buChar char="o"/>
            </a:pPr>
            <a:r>
              <a:rPr lang="en-US" sz="2000" dirty="0" smtClean="0"/>
              <a:t>Divided zones into A and B</a:t>
            </a:r>
          </a:p>
          <a:p>
            <a:pPr lvl="1" eaLnBrk="1" hangingPunct="1">
              <a:spcBef>
                <a:spcPct val="0"/>
              </a:spcBef>
              <a:buFontTx/>
              <a:buChar char="o"/>
            </a:pPr>
            <a:r>
              <a:rPr lang="en-US" sz="2000" dirty="0" smtClean="0"/>
              <a:t>Introduced zone 11 (frost-free)</a:t>
            </a:r>
          </a:p>
          <a:p>
            <a:pPr lvl="1" eaLnBrk="1" hangingPunct="1">
              <a:buFont typeface="Wingdings" pitchFamily="2" charset="2"/>
              <a:buNone/>
            </a:pPr>
            <a:endParaRPr lang="en-US" sz="2000" dirty="0" smtClean="0"/>
          </a:p>
          <a:p>
            <a:pPr eaLnBrk="1" hangingPunct="1"/>
            <a:endParaRPr lang="en-US" sz="2000" dirty="0" smtClean="0"/>
          </a:p>
        </p:txBody>
      </p:sp>
      <p:pic>
        <p:nvPicPr>
          <p:cNvPr id="24580" name="Picture 7" descr="HardinessZMap#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9F4"/>
              </a:clrFrom>
              <a:clrTo>
                <a:srgbClr val="FAF9F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4400" y="3124200"/>
            <a:ext cx="3962400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421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229600" cy="52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304800" y="5851525"/>
            <a:ext cx="853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/>
              <a:t>USDA Miscellaneous Publication No. 1475, Issued January 1990 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Group 9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sp>
          <p:nvSpPr>
            <p:cNvPr id="3080" name="TextBox 8"/>
            <p:cNvSpPr txBox="1">
              <a:spLocks noChangeArrowheads="1"/>
            </p:cNvSpPr>
            <p:nvPr/>
          </p:nvSpPr>
          <p:spPr bwMode="auto">
            <a:xfrm>
              <a:off x="6248400" y="6400800"/>
              <a:ext cx="25908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1200"/>
                <a:t>Photo: David Whiting</a:t>
              </a:r>
            </a:p>
          </p:txBody>
        </p:sp>
        <p:pic>
          <p:nvPicPr>
            <p:cNvPr id="3081" name="Picture 8" descr="YampaBG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144000" cy="6856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685800" y="4510088"/>
            <a:ext cx="7666038" cy="173831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6000" b="1" dirty="0">
                <a:solidFill>
                  <a:schemeClr val="accent2"/>
                </a:solidFill>
                <a:latin typeface="+mn-lt"/>
              </a:rPr>
              <a:t>Herbaceous Plants</a:t>
            </a:r>
          </a:p>
          <a:p>
            <a:pPr algn="ctr" eaLnBrk="0" hangingPunct="0"/>
            <a:r>
              <a:rPr lang="en-US" sz="4800" b="1" i="1" dirty="0">
                <a:solidFill>
                  <a:schemeClr val="accent2"/>
                </a:solidFill>
                <a:latin typeface="+mn-lt"/>
              </a:rPr>
              <a:t>Right Plant, Right Place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553200" y="388938"/>
            <a:ext cx="2236788" cy="1363662"/>
            <a:chOff x="6553200" y="388938"/>
            <a:chExt cx="2236788" cy="1363662"/>
          </a:xfrm>
        </p:grpSpPr>
        <p:sp>
          <p:nvSpPr>
            <p:cNvPr id="3078" name="Rectangle 5"/>
            <p:cNvSpPr>
              <a:spLocks noChangeArrowheads="1"/>
            </p:cNvSpPr>
            <p:nvPr/>
          </p:nvSpPr>
          <p:spPr bwMode="auto">
            <a:xfrm>
              <a:off x="6553200" y="388938"/>
              <a:ext cx="2236788" cy="1363662"/>
            </a:xfrm>
            <a:prstGeom prst="rect">
              <a:avLst/>
            </a:prstGeom>
            <a:solidFill>
              <a:srgbClr val="FFFFFF">
                <a:alpha val="5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softEdge rad="63500"/>
            </a:effec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0" name="Picture 9" descr="CMG-GB-300-2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705600" y="533400"/>
              <a:ext cx="1965960" cy="1083756"/>
            </a:xfrm>
            <a:prstGeom prst="rect">
              <a:avLst/>
            </a:prstGeom>
          </p:spPr>
        </p:pic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229600" cy="1219200"/>
          </a:xfrm>
        </p:spPr>
        <p:txBody>
          <a:bodyPr/>
          <a:lstStyle/>
          <a:p>
            <a:pPr eaLnBrk="1" hangingPunct="1"/>
            <a:r>
              <a:rPr lang="en-US" u="sng" smtClean="0"/>
              <a:t>Colorado</a:t>
            </a:r>
            <a:r>
              <a:rPr lang="en-US" smtClean="0"/>
              <a:t/>
            </a:r>
            <a:br>
              <a:rPr lang="en-US" smtClean="0"/>
            </a:br>
            <a:r>
              <a:rPr lang="en-US" sz="2400" smtClean="0"/>
              <a:t>Average Annual Minimum Temperatures </a:t>
            </a:r>
            <a:r>
              <a:rPr lang="en-US" sz="2800" smtClean="0"/>
              <a:t/>
            </a:r>
            <a:br>
              <a:rPr lang="en-US" sz="2800" smtClean="0"/>
            </a:br>
            <a:endParaRPr lang="en-US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2582863"/>
            <a:ext cx="3505200" cy="2154237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en-US" sz="2800" b="1" smtClean="0">
                <a:solidFill>
                  <a:srgbClr val="FF0000"/>
                </a:solidFill>
              </a:rPr>
              <a:t>Zone 3: -30</a:t>
            </a:r>
            <a:r>
              <a:rPr lang="en-US" sz="2800" b="1" baseline="30000" smtClean="0">
                <a:solidFill>
                  <a:srgbClr val="FF0000"/>
                </a:solidFill>
              </a:rPr>
              <a:t>0</a:t>
            </a:r>
            <a:r>
              <a:rPr lang="en-US" sz="2800" b="1" smtClean="0">
                <a:solidFill>
                  <a:srgbClr val="FF0000"/>
                </a:solidFill>
              </a:rPr>
              <a:t> to -40</a:t>
            </a:r>
            <a:r>
              <a:rPr lang="en-US" sz="2800" b="1" baseline="30000" smtClean="0">
                <a:solidFill>
                  <a:srgbClr val="FF0000"/>
                </a:solidFill>
              </a:rPr>
              <a:t>o</a:t>
            </a: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en-US" sz="2800" b="1" smtClean="0">
                <a:solidFill>
                  <a:srgbClr val="0066CC"/>
                </a:solidFill>
              </a:rPr>
              <a:t>Zone 4: -20° to -30°</a:t>
            </a: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en-US" sz="2800" b="1" smtClean="0">
                <a:solidFill>
                  <a:srgbClr val="33CC33"/>
                </a:solidFill>
              </a:rPr>
              <a:t>Zone 5: -10° to -20°</a:t>
            </a: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en-US" sz="2800" b="1" smtClean="0">
                <a:solidFill>
                  <a:srgbClr val="FFCC00"/>
                </a:solidFill>
              </a:rPr>
              <a:t>Zone 6:  0° to -10°</a:t>
            </a:r>
          </a:p>
        </p:txBody>
      </p:sp>
      <p:pic>
        <p:nvPicPr>
          <p:cNvPr id="56324" name="Picture 5" descr="c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981200"/>
            <a:ext cx="4191000" cy="3357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Is the climate is getting warmer?</a:t>
            </a:r>
          </a:p>
        </p:txBody>
      </p:sp>
      <p:sp>
        <p:nvSpPr>
          <p:cNvPr id="29699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7924800" cy="48006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Zone creep from 1960 to 1990</a:t>
            </a:r>
          </a:p>
          <a:p>
            <a:pPr>
              <a:spcBef>
                <a:spcPct val="0"/>
              </a:spcBef>
            </a:pPr>
            <a:endParaRPr lang="en-US" sz="2000" smtClean="0"/>
          </a:p>
          <a:p>
            <a:pPr>
              <a:spcBef>
                <a:spcPct val="0"/>
              </a:spcBef>
              <a:buFont typeface="Wingdings" pitchFamily="2" charset="2"/>
              <a:buNone/>
            </a:pPr>
            <a:endParaRPr lang="en-US" sz="2000" smtClean="0"/>
          </a:p>
        </p:txBody>
      </p:sp>
      <p:pic>
        <p:nvPicPr>
          <p:cNvPr id="29700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t="10632" b="39394"/>
          <a:stretch>
            <a:fillRect/>
          </a:stretch>
        </p:blipFill>
        <p:spPr>
          <a:xfrm>
            <a:off x="1320800" y="1905000"/>
            <a:ext cx="6502400" cy="4267200"/>
          </a:xfrm>
        </p:spPr>
      </p:pic>
      <p:sp>
        <p:nvSpPr>
          <p:cNvPr id="29701" name="TextBox 4"/>
          <p:cNvSpPr txBox="1">
            <a:spLocks noChangeArrowheads="1"/>
          </p:cNvSpPr>
          <p:nvPr/>
        </p:nvSpPr>
        <p:spPr bwMode="auto">
          <a:xfrm>
            <a:off x="4572000" y="5562600"/>
            <a:ext cx="350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In part due to limited time period used in data</a:t>
            </a:r>
          </a:p>
        </p:txBody>
      </p:sp>
    </p:spTree>
  </p:cSld>
  <p:clrMapOvr>
    <a:masterClrMapping/>
  </p:clrMapOvr>
  <p:transition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808038"/>
            <a:ext cx="8229600" cy="563562"/>
          </a:xfrm>
        </p:spPr>
        <p:txBody>
          <a:bodyPr/>
          <a:lstStyle/>
          <a:p>
            <a:r>
              <a:rPr lang="en-US" dirty="0" smtClean="0">
                <a:solidFill>
                  <a:srgbClr val="3333FF"/>
                </a:solidFill>
              </a:rPr>
              <a:t>2006 Arbor day revised map</a:t>
            </a:r>
            <a:br>
              <a:rPr lang="en-US" dirty="0" smtClean="0">
                <a:solidFill>
                  <a:srgbClr val="3333FF"/>
                </a:solidFill>
              </a:rPr>
            </a:br>
            <a:r>
              <a:rPr lang="en-US" sz="2400" b="0" dirty="0" smtClean="0"/>
              <a:t>based on temperature data from 1986 - 2002</a:t>
            </a:r>
            <a:r>
              <a:rPr lang="en-US" sz="2800" b="0" dirty="0" smtClean="0"/>
              <a:t>  </a:t>
            </a:r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00100" y="1828800"/>
            <a:ext cx="7543800" cy="4570412"/>
          </a:xfrm>
        </p:spPr>
      </p:pic>
    </p:spTree>
  </p:cSld>
  <p:clrMapOvr>
    <a:masterClrMapping/>
  </p:clrMapOvr>
  <p:transition>
    <p:wipe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Is the climate is getting warmer?</a:t>
            </a:r>
          </a:p>
        </p:txBody>
      </p:sp>
      <p:pic>
        <p:nvPicPr>
          <p:cNvPr id="28675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4008" t="60944" r="4008" b="2020"/>
          <a:stretch>
            <a:fillRect/>
          </a:stretch>
        </p:blipFill>
        <p:spPr>
          <a:xfrm>
            <a:off x="609600" y="1447800"/>
            <a:ext cx="7924800" cy="4191000"/>
          </a:xfrm>
        </p:spPr>
      </p:pic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609600" y="5867400"/>
            <a:ext cx="7924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Difference based on years used in data selection</a:t>
            </a:r>
          </a:p>
        </p:txBody>
      </p:sp>
    </p:spTree>
  </p:cSld>
  <p:clrMapOvr>
    <a:masterClrMapping/>
  </p:clrMapOvr>
  <p:transition>
    <p:wipe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Sunset Climate Zones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7924800" cy="4800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u="sng" smtClean="0"/>
              <a:t>Their claim:</a:t>
            </a:r>
          </a:p>
          <a:p>
            <a:pPr eaLnBrk="1" hangingPunct="1"/>
            <a:r>
              <a:rPr lang="en-US" smtClean="0"/>
              <a:t>Climate zones take into account the total climate:</a:t>
            </a:r>
          </a:p>
          <a:p>
            <a:pPr marL="914400" lvl="1" indent="-282575" eaLnBrk="1" hangingPunct="1">
              <a:spcBef>
                <a:spcPts val="1200"/>
              </a:spcBef>
              <a:buFont typeface="Courier New" pitchFamily="49" charset="0"/>
              <a:buChar char="o"/>
            </a:pPr>
            <a:r>
              <a:rPr lang="en-US" smtClean="0"/>
              <a:t>Length of growing season</a:t>
            </a:r>
          </a:p>
          <a:p>
            <a:pPr marL="914400" lvl="1" indent="-282575" eaLnBrk="1" hangingPunct="1">
              <a:spcBef>
                <a:spcPct val="0"/>
              </a:spcBef>
              <a:buFont typeface="Courier New" pitchFamily="49" charset="0"/>
              <a:buChar char="o"/>
            </a:pPr>
            <a:r>
              <a:rPr lang="en-US" smtClean="0"/>
              <a:t>Timing and amount of rainfall</a:t>
            </a:r>
          </a:p>
          <a:p>
            <a:pPr marL="914400" lvl="1" indent="-282575" eaLnBrk="1" hangingPunct="1">
              <a:spcBef>
                <a:spcPct val="0"/>
              </a:spcBef>
              <a:buFont typeface="Courier New" pitchFamily="49" charset="0"/>
              <a:buChar char="o"/>
            </a:pPr>
            <a:r>
              <a:rPr lang="en-US" smtClean="0"/>
              <a:t>Winter lows</a:t>
            </a:r>
          </a:p>
          <a:p>
            <a:pPr marL="914400" lvl="1" indent="-282575" eaLnBrk="1" hangingPunct="1">
              <a:spcBef>
                <a:spcPct val="0"/>
              </a:spcBef>
              <a:buFont typeface="Courier New" pitchFamily="49" charset="0"/>
              <a:buChar char="o"/>
            </a:pPr>
            <a:r>
              <a:rPr lang="en-US" smtClean="0"/>
              <a:t>Summer highs</a:t>
            </a:r>
          </a:p>
          <a:p>
            <a:pPr marL="914400" lvl="1" indent="-282575" eaLnBrk="1" hangingPunct="1">
              <a:spcBef>
                <a:spcPct val="0"/>
              </a:spcBef>
              <a:buFont typeface="Courier New" pitchFamily="49" charset="0"/>
              <a:buChar char="o"/>
            </a:pPr>
            <a:r>
              <a:rPr lang="en-US" smtClean="0"/>
              <a:t>Humidity</a:t>
            </a: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 cstate="print"/>
          <a:srcRect l="43637" b="30260"/>
          <a:stretch>
            <a:fillRect/>
          </a:stretch>
        </p:blipFill>
        <p:spPr bwMode="auto">
          <a:xfrm>
            <a:off x="4572000" y="3429000"/>
            <a:ext cx="3581400" cy="2840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66800" y="1295400"/>
            <a:ext cx="6934200" cy="5080000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609600"/>
            <a:ext cx="7924800" cy="457200"/>
          </a:xfrm>
        </p:spPr>
        <p:txBody>
          <a:bodyPr/>
          <a:lstStyle/>
          <a:p>
            <a:pPr algn="ctr" eaLnBrk="1" hangingPunct="1"/>
            <a:r>
              <a:rPr lang="en-US" smtClean="0"/>
              <a:t>Sunset Climate Zones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7" name="Picture 5" descr="Frost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352800"/>
            <a:ext cx="3276600" cy="259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31838"/>
            <a:ext cx="7924800" cy="868362"/>
          </a:xfrm>
        </p:spPr>
        <p:txBody>
          <a:bodyPr/>
          <a:lstStyle/>
          <a:p>
            <a:pPr algn="ctr" eaLnBrk="1" hangingPunct="1"/>
            <a:r>
              <a:rPr lang="en-US" sz="3600" smtClean="0">
                <a:solidFill>
                  <a:srgbClr val="3333FF"/>
                </a:solidFill>
              </a:rPr>
              <a:t>Hardiness zone maps should not  entirely dictate plant choice.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209800"/>
            <a:ext cx="7848600" cy="1752600"/>
          </a:xfrm>
        </p:spPr>
        <p:txBody>
          <a:bodyPr/>
          <a:lstStyle/>
          <a:p>
            <a:pPr eaLnBrk="1" hangingPunct="1"/>
            <a:r>
              <a:rPr lang="en-US" dirty="0" smtClean="0"/>
              <a:t>Limited meaning for perennials (dormant in winter)</a:t>
            </a:r>
          </a:p>
          <a:p>
            <a:pPr eaLnBrk="1" hangingPunct="1"/>
            <a:r>
              <a:rPr lang="en-US" dirty="0" smtClean="0"/>
              <a:t>Take your “zone” with a grain of salt</a:t>
            </a:r>
          </a:p>
          <a:p>
            <a:pPr lvl="1" eaLnBrk="1" hangingPunct="1">
              <a:spcBef>
                <a:spcPts val="1800"/>
              </a:spcBef>
              <a:buFont typeface="Courier New" pitchFamily="49" charset="0"/>
              <a:buChar char="o"/>
            </a:pPr>
            <a:r>
              <a:rPr lang="en-US" sz="2000" dirty="0" smtClean="0"/>
              <a:t>If you really want a plant, </a:t>
            </a:r>
            <a:br>
              <a:rPr lang="en-US" sz="2000" dirty="0" smtClean="0"/>
            </a:br>
            <a:r>
              <a:rPr lang="en-US" sz="2000" dirty="0" smtClean="0"/>
              <a:t>try it at least three times </a:t>
            </a:r>
            <a:br>
              <a:rPr lang="en-US" sz="2000" dirty="0" smtClean="0"/>
            </a:br>
            <a:r>
              <a:rPr lang="en-US" sz="2000" dirty="0" smtClean="0"/>
              <a:t>(in different microclimates) </a:t>
            </a:r>
            <a:br>
              <a:rPr lang="en-US" sz="2000" dirty="0" smtClean="0"/>
            </a:br>
            <a:r>
              <a:rPr lang="en-US" sz="2000" dirty="0" smtClean="0"/>
              <a:t>before giving up.</a:t>
            </a:r>
          </a:p>
          <a:p>
            <a:pPr lvl="1" eaLnBrk="1" hangingPunct="1">
              <a:buFont typeface="Wingdings" pitchFamily="2" charset="2"/>
              <a:buNone/>
            </a:pPr>
            <a:endParaRPr lang="en-US" dirty="0" smtClean="0"/>
          </a:p>
          <a:p>
            <a:pPr lvl="1" eaLnBrk="1" hangingPunct="1">
              <a:buFont typeface="Wingdings" pitchFamily="2" charset="2"/>
              <a:buNone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421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3333FF"/>
                </a:solidFill>
              </a:rPr>
              <a:t>Factors that Influence Hardiness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4648200" cy="2819400"/>
          </a:xfrm>
        </p:spPr>
        <p:txBody>
          <a:bodyPr/>
          <a:lstStyle/>
          <a:p>
            <a:pPr eaLnBrk="1" hangingPunct="1"/>
            <a:r>
              <a:rPr lang="en-US" smtClean="0"/>
              <a:t>Minimum temperature</a:t>
            </a:r>
          </a:p>
          <a:p>
            <a:pPr eaLnBrk="1" hangingPunct="1"/>
            <a:r>
              <a:rPr lang="en-US" smtClean="0"/>
              <a:t>Recent temperature patterns</a:t>
            </a:r>
          </a:p>
          <a:p>
            <a:pPr eaLnBrk="1" hangingPunct="1"/>
            <a:r>
              <a:rPr lang="en-US" smtClean="0"/>
              <a:t>Water supply</a:t>
            </a:r>
          </a:p>
          <a:p>
            <a:pPr eaLnBrk="1" hangingPunct="1"/>
            <a:r>
              <a:rPr lang="en-US" smtClean="0"/>
              <a:t>Wind and sun exposure</a:t>
            </a:r>
          </a:p>
          <a:p>
            <a:pPr eaLnBrk="1" hangingPunct="1"/>
            <a:r>
              <a:rPr lang="en-US" smtClean="0"/>
              <a:t>Genetic makeup</a:t>
            </a:r>
          </a:p>
          <a:p>
            <a:pPr eaLnBrk="1" hangingPunct="1"/>
            <a:r>
              <a:rPr lang="en-US" smtClean="0"/>
              <a:t>Carbohydrate reserves</a:t>
            </a:r>
          </a:p>
          <a:p>
            <a:pPr eaLnBrk="1" hangingPunct="1"/>
            <a:endParaRPr lang="en-US" smtClean="0"/>
          </a:p>
        </p:txBody>
      </p:sp>
      <p:grpSp>
        <p:nvGrpSpPr>
          <p:cNvPr id="33796" name="Group 2"/>
          <p:cNvGrpSpPr>
            <a:grpSpLocks/>
          </p:cNvGrpSpPr>
          <p:nvPr/>
        </p:nvGrpSpPr>
        <p:grpSpPr bwMode="auto">
          <a:xfrm>
            <a:off x="3581400" y="3886200"/>
            <a:ext cx="4953000" cy="2362200"/>
            <a:chOff x="432" y="1488"/>
            <a:chExt cx="4896" cy="2352"/>
          </a:xfrm>
        </p:grpSpPr>
        <p:pic>
          <p:nvPicPr>
            <p:cNvPr id="33797" name="Picture 3" descr="TEMPCOL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88" y="2448"/>
              <a:ext cx="441" cy="1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8" name="Picture 4" descr="TEMPHO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02" y="1632"/>
              <a:ext cx="521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9" name="Picture 5" descr="TEMPCOL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43" y="2574"/>
              <a:ext cx="441" cy="1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0" name="Picture 6" descr="TEMPCOL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06" y="2574"/>
              <a:ext cx="441" cy="1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1" name="Picture 7" descr="TEMPCOL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97" y="2256"/>
              <a:ext cx="441" cy="1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2" name="Picture 8" descr="TEMPHO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20" y="2016"/>
              <a:ext cx="521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3" name="Picture 9" descr="TEMPHO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11" y="1488"/>
              <a:ext cx="521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04" name="Freeform 10"/>
            <p:cNvSpPr>
              <a:spLocks/>
            </p:cNvSpPr>
            <p:nvPr/>
          </p:nvSpPr>
          <p:spPr bwMode="auto">
            <a:xfrm>
              <a:off x="432" y="2112"/>
              <a:ext cx="4896" cy="1248"/>
            </a:xfrm>
            <a:custGeom>
              <a:avLst/>
              <a:gdLst>
                <a:gd name="T0" fmla="*/ 0 w 4896"/>
                <a:gd name="T1" fmla="*/ 912 h 1248"/>
                <a:gd name="T2" fmla="*/ 576 w 4896"/>
                <a:gd name="T3" fmla="*/ 1008 h 1248"/>
                <a:gd name="T4" fmla="*/ 1296 w 4896"/>
                <a:gd name="T5" fmla="*/ 192 h 1248"/>
                <a:gd name="T6" fmla="*/ 1872 w 4896"/>
                <a:gd name="T7" fmla="*/ 912 h 1248"/>
                <a:gd name="T8" fmla="*/ 2592 w 4896"/>
                <a:gd name="T9" fmla="*/ 0 h 1248"/>
                <a:gd name="T10" fmla="*/ 3168 w 4896"/>
                <a:gd name="T11" fmla="*/ 1248 h 1248"/>
                <a:gd name="T12" fmla="*/ 3936 w 4896"/>
                <a:gd name="T13" fmla="*/ 480 h 1248"/>
                <a:gd name="T14" fmla="*/ 4464 w 4896"/>
                <a:gd name="T15" fmla="*/ 1248 h 1248"/>
                <a:gd name="T16" fmla="*/ 4896 w 4896"/>
                <a:gd name="T17" fmla="*/ 1008 h 12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96"/>
                <a:gd name="T28" fmla="*/ 0 h 1248"/>
                <a:gd name="T29" fmla="*/ 4896 w 4896"/>
                <a:gd name="T30" fmla="*/ 1248 h 12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96" h="1248">
                  <a:moveTo>
                    <a:pt x="0" y="912"/>
                  </a:moveTo>
                  <a:lnTo>
                    <a:pt x="576" y="1008"/>
                  </a:lnTo>
                  <a:lnTo>
                    <a:pt x="1296" y="192"/>
                  </a:lnTo>
                  <a:lnTo>
                    <a:pt x="1872" y="912"/>
                  </a:lnTo>
                  <a:lnTo>
                    <a:pt x="2592" y="0"/>
                  </a:lnTo>
                  <a:lnTo>
                    <a:pt x="3168" y="1248"/>
                  </a:lnTo>
                  <a:lnTo>
                    <a:pt x="3936" y="480"/>
                  </a:lnTo>
                  <a:lnTo>
                    <a:pt x="4464" y="1248"/>
                  </a:lnTo>
                  <a:lnTo>
                    <a:pt x="4896" y="1008"/>
                  </a:lnTo>
                </a:path>
              </a:pathLst>
            </a:custGeom>
            <a:noFill/>
            <a:ln w="76200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421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79438"/>
            <a:ext cx="8001000" cy="563562"/>
          </a:xfrm>
        </p:spPr>
        <p:txBody>
          <a:bodyPr/>
          <a:lstStyle/>
          <a:p>
            <a:pPr algn="ctr" eaLnBrk="1" hangingPunct="1"/>
            <a:r>
              <a:rPr lang="en-US" smtClean="0"/>
              <a:t>Heat Zone Map – the Other Extreme</a:t>
            </a:r>
          </a:p>
        </p:txBody>
      </p:sp>
      <p:pic>
        <p:nvPicPr>
          <p:cNvPr id="34819" name="Picture 15" descr="HeatZoneMap#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DF5"/>
              </a:clrFrom>
              <a:clrTo>
                <a:srgbClr val="FCFD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1295400"/>
            <a:ext cx="7924800" cy="518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38862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b="1" dirty="0" smtClean="0"/>
              <a:t>Other heat sinks</a:t>
            </a:r>
          </a:p>
          <a:p>
            <a:pPr marL="795338" lvl="1" indent="-344488" eaLnBrk="1" hangingPunct="1">
              <a:spcBef>
                <a:spcPct val="50000"/>
              </a:spcBef>
            </a:pPr>
            <a:r>
              <a:rPr lang="en-US" dirty="0" smtClean="0"/>
              <a:t>Stone</a:t>
            </a:r>
            <a:r>
              <a:rPr lang="en-US" i="1" dirty="0" smtClean="0"/>
              <a:t>  </a:t>
            </a:r>
          </a:p>
          <a:p>
            <a:pPr marL="795338" lvl="1" indent="-344488" eaLnBrk="1" hangingPunct="1">
              <a:spcBef>
                <a:spcPct val="0"/>
              </a:spcBef>
            </a:pPr>
            <a:r>
              <a:rPr lang="en-US" dirty="0" smtClean="0"/>
              <a:t>South-facing wall</a:t>
            </a:r>
          </a:p>
          <a:p>
            <a:pPr marL="795338" lvl="1" indent="-344488" eaLnBrk="1" hangingPunct="1">
              <a:spcBef>
                <a:spcPct val="0"/>
              </a:spcBef>
            </a:pPr>
            <a:r>
              <a:rPr lang="en-US" dirty="0" smtClean="0"/>
              <a:t>Driveway</a:t>
            </a:r>
          </a:p>
        </p:txBody>
      </p:sp>
      <p:sp>
        <p:nvSpPr>
          <p:cNvPr id="35843" name="Rectangle 9"/>
          <p:cNvSpPr>
            <a:spLocks noChangeArrowheads="1"/>
          </p:cNvSpPr>
          <p:nvPr/>
        </p:nvSpPr>
        <p:spPr bwMode="auto">
          <a:xfrm>
            <a:off x="533400" y="533400"/>
            <a:ext cx="441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200" b="1">
                <a:solidFill>
                  <a:srgbClr val="3333FF"/>
                </a:solidFill>
              </a:rPr>
              <a:t>Heat Tolerance</a:t>
            </a:r>
          </a:p>
        </p:txBody>
      </p:sp>
      <p:pic>
        <p:nvPicPr>
          <p:cNvPr id="35844" name="Picture 9" descr="7 winter patio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95800" y="1447800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100" name="TextBox 3"/>
            <p:cNvSpPr txBox="1">
              <a:spLocks noChangeArrowheads="1"/>
            </p:cNvSpPr>
            <p:nvPr/>
          </p:nvSpPr>
          <p:spPr bwMode="auto">
            <a:xfrm>
              <a:off x="3936" y="4032"/>
              <a:ext cx="163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1200"/>
                <a:t>Photo: David Whiting</a:t>
              </a:r>
            </a:p>
          </p:txBody>
        </p:sp>
        <p:pic>
          <p:nvPicPr>
            <p:cNvPr id="4101" name="Picture 6" descr="Butchart0714@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810000"/>
            <a:ext cx="6705600" cy="2209800"/>
          </a:xfrm>
          <a:solidFill>
            <a:srgbClr val="FFFFFF">
              <a:alpha val="72156"/>
            </a:srgbClr>
          </a:solidFill>
          <a:effectLst>
            <a:softEdge rad="63500"/>
          </a:effectLst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200" b="1" dirty="0" smtClean="0"/>
              <a:t>Class Objectives: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en-US" sz="2800" u="sng" dirty="0" smtClean="0"/>
              <a:t>Questions to ask</a:t>
            </a:r>
          </a:p>
          <a:p>
            <a:pPr marL="966788" lvl="1" indent="-509588" eaLnBrk="1" hangingPunct="1">
              <a:spcBef>
                <a:spcPct val="50000"/>
              </a:spcBef>
            </a:pPr>
            <a:r>
              <a:rPr lang="en-US" sz="2800" b="1" dirty="0" smtClean="0">
                <a:solidFill>
                  <a:schemeClr val="accent2"/>
                </a:solidFill>
              </a:rPr>
              <a:t>Evaluate plants for specific site</a:t>
            </a:r>
          </a:p>
          <a:p>
            <a:pPr marL="966788" lvl="1" indent="-509588" eaLnBrk="1" hangingPunct="1">
              <a:spcBef>
                <a:spcPct val="0"/>
              </a:spcBef>
            </a:pPr>
            <a:r>
              <a:rPr lang="en-US" sz="2800" b="1" dirty="0" smtClean="0">
                <a:solidFill>
                  <a:schemeClr val="accent2"/>
                </a:solidFill>
              </a:rPr>
              <a:t>Interpret catalog descriptions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60198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421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27050" y="1349375"/>
            <a:ext cx="7169150" cy="4365625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b="1" smtClean="0"/>
              <a:t>In hot areas, avoid plants described as</a:t>
            </a:r>
          </a:p>
          <a:p>
            <a:pPr marL="795338" lvl="1" indent="-344488" eaLnBrk="1" hangingPunct="1">
              <a:spcBef>
                <a:spcPct val="50000"/>
              </a:spcBef>
            </a:pPr>
            <a:r>
              <a:rPr lang="en-US" i="1" smtClean="0"/>
              <a:t>“Not a good choice for Desert Southwest”  </a:t>
            </a:r>
          </a:p>
          <a:p>
            <a:pPr marL="795338" lvl="1" indent="-344488" eaLnBrk="1" hangingPunct="1">
              <a:spcBef>
                <a:spcPct val="0"/>
              </a:spcBef>
            </a:pPr>
            <a:r>
              <a:rPr lang="en-US" i="1" smtClean="0"/>
              <a:t>“Falters in torrid summers”</a:t>
            </a:r>
          </a:p>
          <a:p>
            <a:pPr marL="795338" lvl="1" indent="-344488" eaLnBrk="1" hangingPunct="1">
              <a:spcBef>
                <a:spcPct val="0"/>
              </a:spcBef>
            </a:pPr>
            <a:r>
              <a:rPr lang="en-US" i="1" smtClean="0"/>
              <a:t>“Melts out in the heat”</a:t>
            </a:r>
          </a:p>
        </p:txBody>
      </p:sp>
      <p:pic>
        <p:nvPicPr>
          <p:cNvPr id="22532" name="Picture 4" descr="Pulmonaria saccharata Mrs Moon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29200" y="3276600"/>
            <a:ext cx="3276600" cy="2997200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6868" name="Rectangle 7"/>
          <p:cNvSpPr>
            <a:spLocks noChangeArrowheads="1"/>
          </p:cNvSpPr>
          <p:nvPr/>
        </p:nvSpPr>
        <p:spPr bwMode="auto">
          <a:xfrm>
            <a:off x="3886200" y="6019800"/>
            <a:ext cx="9985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Photo: WFF</a:t>
            </a:r>
          </a:p>
        </p:txBody>
      </p:sp>
      <p:sp>
        <p:nvSpPr>
          <p:cNvPr id="36869" name="Rectangle 9"/>
          <p:cNvSpPr>
            <a:spLocks noChangeArrowheads="1"/>
          </p:cNvSpPr>
          <p:nvPr/>
        </p:nvSpPr>
        <p:spPr bwMode="auto">
          <a:xfrm>
            <a:off x="533400" y="533400"/>
            <a:ext cx="441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200" b="1">
                <a:solidFill>
                  <a:srgbClr val="3333FF"/>
                </a:solidFill>
              </a:rPr>
              <a:t>Heat Tolerance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MCj038417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990600"/>
            <a:ext cx="443071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4300"/>
            <a:ext cx="9296400" cy="697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13"/>
          <p:cNvSpPr>
            <a:spLocks noChangeArrowheads="1"/>
          </p:cNvSpPr>
          <p:nvPr/>
        </p:nvSpPr>
        <p:spPr bwMode="auto">
          <a:xfrm>
            <a:off x="6916738" y="6248400"/>
            <a:ext cx="174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cs typeface="Arial" charset="0"/>
              </a:rPr>
              <a:t>Photos: www.kgraff.net</a:t>
            </a: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55638"/>
            <a:ext cx="4267200" cy="792162"/>
          </a:xfrm>
          <a:solidFill>
            <a:srgbClr val="FFFFFF">
              <a:alpha val="56862"/>
            </a:srgbClr>
          </a:solidFill>
          <a:effectLst>
            <a:softEdge rad="63500"/>
          </a:effectLst>
        </p:spPr>
        <p:txBody>
          <a:bodyPr/>
          <a:lstStyle/>
          <a:p>
            <a:pPr eaLnBrk="1" hangingPunct="1"/>
            <a:r>
              <a:rPr lang="en-US" sz="4800" dirty="0" smtClean="0">
                <a:solidFill>
                  <a:srgbClr val="3333FF"/>
                </a:solidFill>
                <a:latin typeface="+mn-lt"/>
              </a:rPr>
              <a:t>Microclimates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>
                <a:solidFill>
                  <a:srgbClr val="3333FF"/>
                </a:solidFill>
              </a:rPr>
              <a:t>Microclimates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6553200" cy="4800600"/>
          </a:xfrm>
        </p:spPr>
        <p:txBody>
          <a:bodyPr/>
          <a:lstStyle/>
          <a:p>
            <a:pPr marL="461963" eaLnBrk="1" hangingPunct="1"/>
            <a:r>
              <a:rPr lang="en-US" dirty="0" smtClean="0"/>
              <a:t>Variations within a specific location</a:t>
            </a:r>
          </a:p>
          <a:p>
            <a:pPr marL="461963" eaLnBrk="1" hangingPunct="1"/>
            <a:r>
              <a:rPr lang="en-US" dirty="0" smtClean="0"/>
              <a:t>May differ significantly from the general climate of a region</a:t>
            </a:r>
          </a:p>
          <a:p>
            <a:pPr marL="461963" eaLnBrk="1" hangingPunct="1">
              <a:buFont typeface="Wingdings" pitchFamily="2" charset="2"/>
              <a:buNone/>
            </a:pPr>
            <a:endParaRPr lang="en-US" dirty="0" smtClean="0"/>
          </a:p>
        </p:txBody>
      </p:sp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838200" y="5029200"/>
            <a:ext cx="3276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dirty="0"/>
              <a:t>Heat storing of hardscapes = longer growing season</a:t>
            </a:r>
          </a:p>
        </p:txBody>
      </p:sp>
      <p:pic>
        <p:nvPicPr>
          <p:cNvPr id="436228" name="Picture 4" descr="LDS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124200"/>
            <a:ext cx="4343400" cy="2979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09600" y="615309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>
                <a:solidFill>
                  <a:srgbClr val="3333FF"/>
                </a:solidFill>
              </a:rPr>
              <a:t>Microclimates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7924800" cy="4800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800" b="1" u="sng" dirty="0" smtClean="0"/>
              <a:t>Influenced by</a:t>
            </a:r>
            <a:r>
              <a:rPr lang="en-US" sz="2800" dirty="0" smtClean="0"/>
              <a:t> </a:t>
            </a:r>
          </a:p>
          <a:p>
            <a:pPr marL="914400" lvl="1" indent="-457200" eaLnBrk="1" hangingPunct="1">
              <a:spcBef>
                <a:spcPct val="75000"/>
              </a:spcBef>
            </a:pPr>
            <a:r>
              <a:rPr lang="en-US" dirty="0" smtClean="0"/>
              <a:t>Elevation</a:t>
            </a:r>
          </a:p>
          <a:p>
            <a:pPr marL="914400" lvl="1" indent="-457200" eaLnBrk="1" hangingPunct="1">
              <a:spcBef>
                <a:spcPct val="0"/>
              </a:spcBef>
            </a:pPr>
            <a:r>
              <a:rPr lang="en-US" dirty="0" smtClean="0"/>
              <a:t>Aspect (north/south orientation)</a:t>
            </a:r>
          </a:p>
          <a:p>
            <a:pPr marL="914400" lvl="1" indent="-457200" eaLnBrk="1" hangingPunct="1">
              <a:spcBef>
                <a:spcPct val="0"/>
              </a:spcBef>
            </a:pPr>
            <a:r>
              <a:rPr lang="en-US" dirty="0" smtClean="0"/>
              <a:t>Hills and hollows (air drainage)</a:t>
            </a:r>
          </a:p>
          <a:p>
            <a:pPr marL="914400" lvl="1" indent="-457200" eaLnBrk="1" hangingPunct="1">
              <a:spcBef>
                <a:spcPct val="0"/>
              </a:spcBef>
            </a:pPr>
            <a:r>
              <a:rPr lang="en-US" dirty="0" smtClean="0"/>
              <a:t>Rocks (heat sinks)</a:t>
            </a:r>
          </a:p>
          <a:p>
            <a:pPr marL="914400" lvl="1" indent="-457200" eaLnBrk="1" hangingPunct="1">
              <a:spcBef>
                <a:spcPct val="0"/>
              </a:spcBef>
            </a:pPr>
            <a:r>
              <a:rPr lang="en-US" dirty="0" smtClean="0"/>
              <a:t>Structures</a:t>
            </a:r>
          </a:p>
          <a:p>
            <a:pPr marL="914400" lvl="1" indent="-457200" eaLnBrk="1" hangingPunct="1">
              <a:spcBef>
                <a:spcPct val="0"/>
              </a:spcBef>
            </a:pPr>
            <a:r>
              <a:rPr lang="en-US" dirty="0" smtClean="0"/>
              <a:t>Bodies of water </a:t>
            </a:r>
          </a:p>
        </p:txBody>
      </p:sp>
      <p:grpSp>
        <p:nvGrpSpPr>
          <p:cNvPr id="39940" name="Group 9"/>
          <p:cNvGrpSpPr>
            <a:grpSpLocks/>
          </p:cNvGrpSpPr>
          <p:nvPr/>
        </p:nvGrpSpPr>
        <p:grpSpPr bwMode="auto">
          <a:xfrm>
            <a:off x="1752600" y="4800600"/>
            <a:ext cx="6581775" cy="1571625"/>
            <a:chOff x="1752600" y="4800600"/>
            <a:chExt cx="6581857" cy="1572399"/>
          </a:xfrm>
        </p:grpSpPr>
        <p:grpSp>
          <p:nvGrpSpPr>
            <p:cNvPr id="39941" name="Group 9"/>
            <p:cNvGrpSpPr>
              <a:grpSpLocks/>
            </p:cNvGrpSpPr>
            <p:nvPr/>
          </p:nvGrpSpPr>
          <p:grpSpPr bwMode="auto">
            <a:xfrm>
              <a:off x="1752600" y="4800600"/>
              <a:ext cx="6096000" cy="1536700"/>
              <a:chOff x="384" y="2400"/>
              <a:chExt cx="4992" cy="1400"/>
            </a:xfrm>
          </p:grpSpPr>
          <p:sp>
            <p:nvSpPr>
              <p:cNvPr id="39943" name="Freeform 5"/>
              <p:cNvSpPr>
                <a:spLocks/>
              </p:cNvSpPr>
              <p:nvPr/>
            </p:nvSpPr>
            <p:spPr bwMode="auto">
              <a:xfrm>
                <a:off x="384" y="2400"/>
                <a:ext cx="4992" cy="1400"/>
              </a:xfrm>
              <a:custGeom>
                <a:avLst/>
                <a:gdLst>
                  <a:gd name="T0" fmla="*/ 14047 w 2976"/>
                  <a:gd name="T1" fmla="*/ 0 h 1208"/>
                  <a:gd name="T2" fmla="*/ 13141 w 2976"/>
                  <a:gd name="T3" fmla="*/ 75 h 1208"/>
                  <a:gd name="T4" fmla="*/ 12913 w 2976"/>
                  <a:gd name="T5" fmla="*/ 299 h 1208"/>
                  <a:gd name="T6" fmla="*/ 12233 w 2976"/>
                  <a:gd name="T7" fmla="*/ 523 h 1208"/>
                  <a:gd name="T8" fmla="*/ 12007 w 2976"/>
                  <a:gd name="T9" fmla="*/ 822 h 1208"/>
                  <a:gd name="T10" fmla="*/ 10647 w 2976"/>
                  <a:gd name="T11" fmla="*/ 1121 h 1208"/>
                  <a:gd name="T12" fmla="*/ 9516 w 2976"/>
                  <a:gd name="T13" fmla="*/ 1270 h 1208"/>
                  <a:gd name="T14" fmla="*/ 8835 w 2976"/>
                  <a:gd name="T15" fmla="*/ 1495 h 1208"/>
                  <a:gd name="T16" fmla="*/ 7704 w 2976"/>
                  <a:gd name="T17" fmla="*/ 1793 h 1208"/>
                  <a:gd name="T18" fmla="*/ 6342 w 2976"/>
                  <a:gd name="T19" fmla="*/ 1868 h 1208"/>
                  <a:gd name="T20" fmla="*/ 5212 w 2976"/>
                  <a:gd name="T21" fmla="*/ 1718 h 1208"/>
                  <a:gd name="T22" fmla="*/ 4531 w 2976"/>
                  <a:gd name="T23" fmla="*/ 1420 h 1208"/>
                  <a:gd name="T24" fmla="*/ 3170 w 2976"/>
                  <a:gd name="T25" fmla="*/ 1195 h 1208"/>
                  <a:gd name="T26" fmla="*/ 2493 w 2976"/>
                  <a:gd name="T27" fmla="*/ 1047 h 1208"/>
                  <a:gd name="T28" fmla="*/ 1359 w 2976"/>
                  <a:gd name="T29" fmla="*/ 746 h 1208"/>
                  <a:gd name="T30" fmla="*/ 906 w 2976"/>
                  <a:gd name="T31" fmla="*/ 373 h 1208"/>
                  <a:gd name="T32" fmla="*/ 228 w 2976"/>
                  <a:gd name="T33" fmla="*/ 225 h 1208"/>
                  <a:gd name="T34" fmla="*/ 0 w 2976"/>
                  <a:gd name="T35" fmla="*/ 225 h 120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976"/>
                  <a:gd name="T55" fmla="*/ 0 h 1208"/>
                  <a:gd name="T56" fmla="*/ 2976 w 2976"/>
                  <a:gd name="T57" fmla="*/ 1208 h 120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976" h="1208">
                    <a:moveTo>
                      <a:pt x="2976" y="0"/>
                    </a:moveTo>
                    <a:cubicBezTo>
                      <a:pt x="2900" y="8"/>
                      <a:pt x="2824" y="16"/>
                      <a:pt x="2784" y="48"/>
                    </a:cubicBezTo>
                    <a:cubicBezTo>
                      <a:pt x="2744" y="80"/>
                      <a:pt x="2768" y="144"/>
                      <a:pt x="2736" y="192"/>
                    </a:cubicBezTo>
                    <a:cubicBezTo>
                      <a:pt x="2704" y="240"/>
                      <a:pt x="2624" y="280"/>
                      <a:pt x="2592" y="336"/>
                    </a:cubicBezTo>
                    <a:cubicBezTo>
                      <a:pt x="2560" y="392"/>
                      <a:pt x="2600" y="464"/>
                      <a:pt x="2544" y="528"/>
                    </a:cubicBezTo>
                    <a:cubicBezTo>
                      <a:pt x="2488" y="592"/>
                      <a:pt x="2344" y="672"/>
                      <a:pt x="2256" y="720"/>
                    </a:cubicBezTo>
                    <a:cubicBezTo>
                      <a:pt x="2168" y="768"/>
                      <a:pt x="2080" y="776"/>
                      <a:pt x="2016" y="816"/>
                    </a:cubicBezTo>
                    <a:cubicBezTo>
                      <a:pt x="1952" y="856"/>
                      <a:pt x="1936" y="904"/>
                      <a:pt x="1872" y="960"/>
                    </a:cubicBezTo>
                    <a:cubicBezTo>
                      <a:pt x="1808" y="1016"/>
                      <a:pt x="1720" y="1112"/>
                      <a:pt x="1632" y="1152"/>
                    </a:cubicBezTo>
                    <a:cubicBezTo>
                      <a:pt x="1544" y="1192"/>
                      <a:pt x="1432" y="1208"/>
                      <a:pt x="1344" y="1200"/>
                    </a:cubicBezTo>
                    <a:cubicBezTo>
                      <a:pt x="1256" y="1192"/>
                      <a:pt x="1168" y="1152"/>
                      <a:pt x="1104" y="1104"/>
                    </a:cubicBezTo>
                    <a:cubicBezTo>
                      <a:pt x="1040" y="1056"/>
                      <a:pt x="1032" y="968"/>
                      <a:pt x="960" y="912"/>
                    </a:cubicBezTo>
                    <a:cubicBezTo>
                      <a:pt x="888" y="856"/>
                      <a:pt x="744" y="808"/>
                      <a:pt x="672" y="768"/>
                    </a:cubicBezTo>
                    <a:cubicBezTo>
                      <a:pt x="600" y="728"/>
                      <a:pt x="592" y="720"/>
                      <a:pt x="528" y="672"/>
                    </a:cubicBezTo>
                    <a:cubicBezTo>
                      <a:pt x="464" y="624"/>
                      <a:pt x="344" y="552"/>
                      <a:pt x="288" y="480"/>
                    </a:cubicBezTo>
                    <a:cubicBezTo>
                      <a:pt x="232" y="408"/>
                      <a:pt x="232" y="296"/>
                      <a:pt x="192" y="240"/>
                    </a:cubicBezTo>
                    <a:cubicBezTo>
                      <a:pt x="152" y="184"/>
                      <a:pt x="80" y="160"/>
                      <a:pt x="48" y="144"/>
                    </a:cubicBezTo>
                    <a:cubicBezTo>
                      <a:pt x="16" y="128"/>
                      <a:pt x="8" y="136"/>
                      <a:pt x="0" y="144"/>
                    </a:cubicBezTo>
                  </a:path>
                </a:pathLst>
              </a:custGeom>
              <a:noFill/>
              <a:ln w="76200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39944" name="Picture 6" descr="SunWint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flipH="1">
                <a:off x="846" y="2640"/>
                <a:ext cx="900" cy="10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945" name="Picture 7" descr="SunSum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08" y="2486"/>
                <a:ext cx="1728" cy="1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" name="Rectangle 13"/>
            <p:cNvSpPr>
              <a:spLocks noChangeArrowheads="1"/>
            </p:cNvSpPr>
            <p:nvPr/>
          </p:nvSpPr>
          <p:spPr bwMode="auto">
            <a:xfrm>
              <a:off x="6553260" y="6096638"/>
              <a:ext cx="1781197" cy="276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Arial" pitchFamily="34" charset="0"/>
                  <a:cs typeface="Arial" pitchFamily="34" charset="0"/>
                </a:rPr>
                <a:t>Artwork: David Whiting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Microclimate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143000"/>
            <a:ext cx="81534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600" b="1" dirty="0" smtClean="0">
                <a:solidFill>
                  <a:srgbClr val="3333FF"/>
                </a:solidFill>
              </a:rPr>
              <a:t>Aspect</a:t>
            </a:r>
          </a:p>
        </p:txBody>
      </p:sp>
      <p:sp>
        <p:nvSpPr>
          <p:cNvPr id="40964" name="Rectangle 10"/>
          <p:cNvSpPr>
            <a:spLocks noChangeArrowheads="1"/>
          </p:cNvSpPr>
          <p:nvPr/>
        </p:nvSpPr>
        <p:spPr bwMode="auto">
          <a:xfrm>
            <a:off x="533400" y="1905000"/>
            <a:ext cx="5638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69913" indent="-344488">
              <a:spcBef>
                <a:spcPct val="20000"/>
              </a:spcBef>
              <a:buClr>
                <a:srgbClr val="5F5F5F"/>
              </a:buClr>
              <a:buFont typeface="Wingdings" pitchFamily="2" charset="2"/>
              <a:buChar char="l"/>
            </a:pPr>
            <a:r>
              <a:rPr lang="en-US" sz="2400"/>
              <a:t>South slope versus north slope</a:t>
            </a:r>
          </a:p>
        </p:txBody>
      </p:sp>
      <p:grpSp>
        <p:nvGrpSpPr>
          <p:cNvPr id="40965" name="Group 6"/>
          <p:cNvGrpSpPr>
            <a:grpSpLocks/>
          </p:cNvGrpSpPr>
          <p:nvPr/>
        </p:nvGrpSpPr>
        <p:grpSpPr bwMode="auto">
          <a:xfrm>
            <a:off x="3200400" y="2667000"/>
            <a:ext cx="5184775" cy="3738563"/>
            <a:chOff x="3200400" y="2667000"/>
            <a:chExt cx="5184120" cy="3738563"/>
          </a:xfrm>
        </p:grpSpPr>
        <p:pic>
          <p:nvPicPr>
            <p:cNvPr id="438281" name="Picture 9" descr="October 8 2004 00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00400" y="2667000"/>
              <a:ext cx="5180945" cy="373856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0967" name="Rectangle 13"/>
            <p:cNvSpPr>
              <a:spLocks noChangeArrowheads="1"/>
            </p:cNvSpPr>
            <p:nvPr/>
          </p:nvSpPr>
          <p:spPr bwMode="auto">
            <a:xfrm>
              <a:off x="6857538" y="6096000"/>
              <a:ext cx="1526982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cs typeface="Arial" charset="0"/>
                </a:rPr>
                <a:t>Photo: Irene Shonle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Microclimate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143000"/>
            <a:ext cx="81534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600" b="1" smtClean="0">
                <a:solidFill>
                  <a:srgbClr val="3333FF"/>
                </a:solidFill>
              </a:rPr>
              <a:t>Aspect</a:t>
            </a:r>
          </a:p>
        </p:txBody>
      </p:sp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533400" y="1905000"/>
            <a:ext cx="7543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69913" indent="-344488">
              <a:spcBef>
                <a:spcPct val="20000"/>
              </a:spcBef>
              <a:buClr>
                <a:srgbClr val="5F5F5F"/>
              </a:buClr>
              <a:buFont typeface="Wingdings" pitchFamily="2" charset="2"/>
              <a:buChar char="l"/>
            </a:pPr>
            <a:r>
              <a:rPr lang="en-US" sz="2400" dirty="0"/>
              <a:t>Different sides </a:t>
            </a:r>
            <a:r>
              <a:rPr lang="en-US" sz="2400" dirty="0" smtClean="0"/>
              <a:t>of </a:t>
            </a:r>
            <a:r>
              <a:rPr lang="en-US" sz="2400" dirty="0"/>
              <a:t>a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valley </a:t>
            </a:r>
            <a:r>
              <a:rPr lang="en-US" sz="2400" dirty="0"/>
              <a:t>have </a:t>
            </a:r>
            <a:r>
              <a:rPr lang="en-US" sz="2400" dirty="0" smtClean="0"/>
              <a:t>very </a:t>
            </a:r>
            <a:br>
              <a:rPr lang="en-US" sz="2400" dirty="0" smtClean="0"/>
            </a:br>
            <a:r>
              <a:rPr lang="en-US" sz="2400" dirty="0" smtClean="0"/>
              <a:t>different microclimates.</a:t>
            </a:r>
            <a:endParaRPr lang="en-US" sz="2400" dirty="0"/>
          </a:p>
        </p:txBody>
      </p:sp>
      <p:pic>
        <p:nvPicPr>
          <p:cNvPr id="41989" name="Picture 7" descr="valley image from the ai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500" y="3505200"/>
            <a:ext cx="4953000" cy="3028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40326" name="Picture 6" descr="Slop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1890" y="685800"/>
            <a:ext cx="3858710" cy="304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Microclimate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143000"/>
            <a:ext cx="81534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600" b="1" dirty="0" smtClean="0">
                <a:solidFill>
                  <a:srgbClr val="3333FF"/>
                </a:solidFill>
              </a:rPr>
              <a:t>Drainage</a:t>
            </a:r>
          </a:p>
          <a:p>
            <a:pPr marL="569913" lvl="1" indent="-336550" eaLnBrk="1" hangingPunct="1">
              <a:spcBef>
                <a:spcPct val="50000"/>
              </a:spcBef>
            </a:pPr>
            <a:r>
              <a:rPr lang="en-US" dirty="0" smtClean="0"/>
              <a:t>Valleys are cooler than hillsides</a:t>
            </a:r>
          </a:p>
          <a:p>
            <a:pPr marL="1258888" lvl="2" indent="-344488" eaLnBrk="1" hangingPunct="1">
              <a:spcBef>
                <a:spcPct val="50000"/>
              </a:spcBef>
              <a:buFontTx/>
              <a:buChar char="o"/>
            </a:pPr>
            <a:r>
              <a:rPr lang="en-US" sz="2000" dirty="0" smtClean="0"/>
              <a:t>At night, cool air drains to low spots. </a:t>
            </a:r>
          </a:p>
          <a:p>
            <a:pPr marL="1258888" lvl="2" indent="-344488" eaLnBrk="1" hangingPunct="1">
              <a:spcBef>
                <a:spcPct val="0"/>
              </a:spcBef>
              <a:buFontTx/>
              <a:buChar char="o"/>
            </a:pPr>
            <a:r>
              <a:rPr lang="en-US" sz="2000" dirty="0" smtClean="0"/>
              <a:t>Valley floors may be over 10</a:t>
            </a:r>
            <a:r>
              <a:rPr lang="en-US" sz="2000" baseline="30000" dirty="0" smtClean="0"/>
              <a:t>o</a:t>
            </a:r>
            <a:r>
              <a:rPr lang="en-US" sz="2000" dirty="0" smtClean="0"/>
              <a:t> F cooler than surrounding gardens on hillsides above the valley floor</a:t>
            </a:r>
          </a:p>
        </p:txBody>
      </p:sp>
      <p:grpSp>
        <p:nvGrpSpPr>
          <p:cNvPr id="43012" name="Group 6"/>
          <p:cNvGrpSpPr>
            <a:grpSpLocks/>
          </p:cNvGrpSpPr>
          <p:nvPr/>
        </p:nvGrpSpPr>
        <p:grpSpPr bwMode="auto">
          <a:xfrm>
            <a:off x="4038600" y="3505200"/>
            <a:ext cx="3810000" cy="2709863"/>
            <a:chOff x="3216" y="1536"/>
            <a:chExt cx="2400" cy="1824"/>
          </a:xfrm>
        </p:grpSpPr>
        <p:sp>
          <p:nvSpPr>
            <p:cNvPr id="43013" name="Freeform 7"/>
            <p:cNvSpPr>
              <a:spLocks/>
            </p:cNvSpPr>
            <p:nvPr/>
          </p:nvSpPr>
          <p:spPr bwMode="auto">
            <a:xfrm>
              <a:off x="3216" y="1864"/>
              <a:ext cx="2208" cy="1496"/>
            </a:xfrm>
            <a:custGeom>
              <a:avLst/>
              <a:gdLst>
                <a:gd name="T0" fmla="*/ 1797 w 2448"/>
                <a:gd name="T1" fmla="*/ 8 h 1448"/>
                <a:gd name="T2" fmla="*/ 1550 w 2448"/>
                <a:gd name="T3" fmla="*/ 62 h 1448"/>
                <a:gd name="T4" fmla="*/ 1374 w 2448"/>
                <a:gd name="T5" fmla="*/ 379 h 1448"/>
                <a:gd name="T6" fmla="*/ 1303 w 2448"/>
                <a:gd name="T7" fmla="*/ 644 h 1448"/>
                <a:gd name="T8" fmla="*/ 1127 w 2448"/>
                <a:gd name="T9" fmla="*/ 856 h 1448"/>
                <a:gd name="T10" fmla="*/ 916 w 2448"/>
                <a:gd name="T11" fmla="*/ 1226 h 1448"/>
                <a:gd name="T12" fmla="*/ 669 w 2448"/>
                <a:gd name="T13" fmla="*/ 1438 h 1448"/>
                <a:gd name="T14" fmla="*/ 387 w 2448"/>
                <a:gd name="T15" fmla="*/ 1597 h 1448"/>
                <a:gd name="T16" fmla="*/ 176 w 2448"/>
                <a:gd name="T17" fmla="*/ 1438 h 1448"/>
                <a:gd name="T18" fmla="*/ 141 w 2448"/>
                <a:gd name="T19" fmla="*/ 1385 h 1448"/>
                <a:gd name="T20" fmla="*/ 0 w 2448"/>
                <a:gd name="T21" fmla="*/ 1279 h 144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48"/>
                <a:gd name="T34" fmla="*/ 0 h 1448"/>
                <a:gd name="T35" fmla="*/ 2448 w 2448"/>
                <a:gd name="T36" fmla="*/ 1448 h 144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48" h="1448">
                  <a:moveTo>
                    <a:pt x="2448" y="8"/>
                  </a:moveTo>
                  <a:cubicBezTo>
                    <a:pt x="2328" y="4"/>
                    <a:pt x="2208" y="0"/>
                    <a:pt x="2112" y="56"/>
                  </a:cubicBezTo>
                  <a:cubicBezTo>
                    <a:pt x="2016" y="112"/>
                    <a:pt x="1928" y="256"/>
                    <a:pt x="1872" y="344"/>
                  </a:cubicBezTo>
                  <a:cubicBezTo>
                    <a:pt x="1816" y="432"/>
                    <a:pt x="1832" y="512"/>
                    <a:pt x="1776" y="584"/>
                  </a:cubicBezTo>
                  <a:cubicBezTo>
                    <a:pt x="1720" y="656"/>
                    <a:pt x="1624" y="688"/>
                    <a:pt x="1536" y="776"/>
                  </a:cubicBezTo>
                  <a:cubicBezTo>
                    <a:pt x="1448" y="864"/>
                    <a:pt x="1352" y="1024"/>
                    <a:pt x="1248" y="1112"/>
                  </a:cubicBezTo>
                  <a:cubicBezTo>
                    <a:pt x="1144" y="1200"/>
                    <a:pt x="1032" y="1248"/>
                    <a:pt x="912" y="1304"/>
                  </a:cubicBezTo>
                  <a:cubicBezTo>
                    <a:pt x="792" y="1360"/>
                    <a:pt x="640" y="1448"/>
                    <a:pt x="528" y="1448"/>
                  </a:cubicBezTo>
                  <a:cubicBezTo>
                    <a:pt x="416" y="1448"/>
                    <a:pt x="296" y="1336"/>
                    <a:pt x="240" y="1304"/>
                  </a:cubicBezTo>
                  <a:cubicBezTo>
                    <a:pt x="184" y="1272"/>
                    <a:pt x="232" y="1280"/>
                    <a:pt x="192" y="1256"/>
                  </a:cubicBezTo>
                  <a:cubicBezTo>
                    <a:pt x="152" y="1232"/>
                    <a:pt x="32" y="1176"/>
                    <a:pt x="0" y="1160"/>
                  </a:cubicBezTo>
                </a:path>
              </a:pathLst>
            </a:custGeom>
            <a:noFill/>
            <a:ln w="762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14" name="Text Box 8"/>
            <p:cNvSpPr txBox="1">
              <a:spLocks noChangeArrowheads="1"/>
            </p:cNvSpPr>
            <p:nvPr/>
          </p:nvSpPr>
          <p:spPr bwMode="auto">
            <a:xfrm>
              <a:off x="3408" y="2928"/>
              <a:ext cx="672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>
                  <a:solidFill>
                    <a:srgbClr val="333399"/>
                  </a:solidFill>
                  <a:latin typeface="Arial Rounded MT Bold" pitchFamily="34" charset="0"/>
                </a:rPr>
                <a:t>COLD</a:t>
              </a:r>
            </a:p>
          </p:txBody>
        </p:sp>
        <p:sp>
          <p:nvSpPr>
            <p:cNvPr id="43015" name="Text Box 9"/>
            <p:cNvSpPr txBox="1">
              <a:spLocks noChangeArrowheads="1"/>
            </p:cNvSpPr>
            <p:nvPr/>
          </p:nvSpPr>
          <p:spPr bwMode="auto">
            <a:xfrm>
              <a:off x="4512" y="2736"/>
              <a:ext cx="864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>
                  <a:solidFill>
                    <a:srgbClr val="FF9933"/>
                  </a:solidFill>
                  <a:latin typeface="Arial Rounded MT Bold" pitchFamily="34" charset="0"/>
                </a:rPr>
                <a:t>Warmer</a:t>
              </a:r>
            </a:p>
          </p:txBody>
        </p:sp>
        <p:sp>
          <p:nvSpPr>
            <p:cNvPr id="43016" name="Text Box 10"/>
            <p:cNvSpPr txBox="1">
              <a:spLocks noChangeArrowheads="1"/>
            </p:cNvSpPr>
            <p:nvPr/>
          </p:nvSpPr>
          <p:spPr bwMode="auto">
            <a:xfrm>
              <a:off x="4945" y="1536"/>
              <a:ext cx="671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>
                  <a:solidFill>
                    <a:srgbClr val="333399"/>
                  </a:solidFill>
                  <a:latin typeface="Arial Rounded MT Bold" pitchFamily="34" charset="0"/>
                </a:rPr>
                <a:t>COLD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076" name="Picture 4" descr="SBSF709"/>
          <p:cNvPicPr>
            <a:picLocks noChangeAspect="1" noChangeArrowheads="1"/>
          </p:cNvPicPr>
          <p:nvPr/>
        </p:nvPicPr>
        <p:blipFill>
          <a:blip r:embed="rId3" cstate="print"/>
          <a:srcRect r="12121"/>
          <a:stretch>
            <a:fillRect/>
          </a:stretch>
        </p:blipFill>
        <p:spPr bwMode="auto">
          <a:xfrm>
            <a:off x="4114800" y="1600200"/>
            <a:ext cx="4419600" cy="37703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Microclimate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47800"/>
            <a:ext cx="3124200" cy="38100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4000" b="1" dirty="0" smtClean="0">
                <a:solidFill>
                  <a:srgbClr val="3333FF"/>
                </a:solidFill>
              </a:rPr>
              <a:t>Drainage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3333FF"/>
                </a:solidFill>
              </a:rPr>
              <a:t>Air drainage and aspect may change growing season by 1-2 zones and blooming by 2-6 weeks.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Microclimate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143000"/>
            <a:ext cx="81534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600" b="1" dirty="0" smtClean="0">
                <a:solidFill>
                  <a:srgbClr val="3333FF"/>
                </a:solidFill>
              </a:rPr>
              <a:t>Learn to create and </a:t>
            </a:r>
            <a:br>
              <a:rPr lang="en-US" sz="3600" b="1" dirty="0" smtClean="0">
                <a:solidFill>
                  <a:srgbClr val="3333FF"/>
                </a:solidFill>
              </a:rPr>
            </a:br>
            <a:r>
              <a:rPr lang="en-US" sz="3600" b="1" dirty="0" smtClean="0">
                <a:solidFill>
                  <a:srgbClr val="3333FF"/>
                </a:solidFill>
              </a:rPr>
              <a:t>exploit microclimates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33400" y="3200400"/>
            <a:ext cx="8077200" cy="2514600"/>
            <a:chOff x="336" y="2400"/>
            <a:chExt cx="5088" cy="1584"/>
          </a:xfrm>
        </p:grpSpPr>
        <p:sp>
          <p:nvSpPr>
            <p:cNvPr id="45062" name="Freeform 7"/>
            <p:cNvSpPr>
              <a:spLocks/>
            </p:cNvSpPr>
            <p:nvPr/>
          </p:nvSpPr>
          <p:spPr bwMode="auto">
            <a:xfrm>
              <a:off x="384" y="2400"/>
              <a:ext cx="4992" cy="1400"/>
            </a:xfrm>
            <a:custGeom>
              <a:avLst/>
              <a:gdLst>
                <a:gd name="T0" fmla="*/ 14047 w 2976"/>
                <a:gd name="T1" fmla="*/ 0 h 1208"/>
                <a:gd name="T2" fmla="*/ 13141 w 2976"/>
                <a:gd name="T3" fmla="*/ 75 h 1208"/>
                <a:gd name="T4" fmla="*/ 12913 w 2976"/>
                <a:gd name="T5" fmla="*/ 299 h 1208"/>
                <a:gd name="T6" fmla="*/ 12233 w 2976"/>
                <a:gd name="T7" fmla="*/ 523 h 1208"/>
                <a:gd name="T8" fmla="*/ 12007 w 2976"/>
                <a:gd name="T9" fmla="*/ 822 h 1208"/>
                <a:gd name="T10" fmla="*/ 10647 w 2976"/>
                <a:gd name="T11" fmla="*/ 1121 h 1208"/>
                <a:gd name="T12" fmla="*/ 9516 w 2976"/>
                <a:gd name="T13" fmla="*/ 1270 h 1208"/>
                <a:gd name="T14" fmla="*/ 8835 w 2976"/>
                <a:gd name="T15" fmla="*/ 1495 h 1208"/>
                <a:gd name="T16" fmla="*/ 7704 w 2976"/>
                <a:gd name="T17" fmla="*/ 1793 h 1208"/>
                <a:gd name="T18" fmla="*/ 6342 w 2976"/>
                <a:gd name="T19" fmla="*/ 1868 h 1208"/>
                <a:gd name="T20" fmla="*/ 5212 w 2976"/>
                <a:gd name="T21" fmla="*/ 1718 h 1208"/>
                <a:gd name="T22" fmla="*/ 4531 w 2976"/>
                <a:gd name="T23" fmla="*/ 1420 h 1208"/>
                <a:gd name="T24" fmla="*/ 3170 w 2976"/>
                <a:gd name="T25" fmla="*/ 1195 h 1208"/>
                <a:gd name="T26" fmla="*/ 2493 w 2976"/>
                <a:gd name="T27" fmla="*/ 1047 h 1208"/>
                <a:gd name="T28" fmla="*/ 1359 w 2976"/>
                <a:gd name="T29" fmla="*/ 746 h 1208"/>
                <a:gd name="T30" fmla="*/ 906 w 2976"/>
                <a:gd name="T31" fmla="*/ 373 h 1208"/>
                <a:gd name="T32" fmla="*/ 228 w 2976"/>
                <a:gd name="T33" fmla="*/ 225 h 1208"/>
                <a:gd name="T34" fmla="*/ 0 w 2976"/>
                <a:gd name="T35" fmla="*/ 225 h 120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976"/>
                <a:gd name="T55" fmla="*/ 0 h 1208"/>
                <a:gd name="T56" fmla="*/ 2976 w 2976"/>
                <a:gd name="T57" fmla="*/ 1208 h 120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976" h="1208">
                  <a:moveTo>
                    <a:pt x="2976" y="0"/>
                  </a:moveTo>
                  <a:cubicBezTo>
                    <a:pt x="2900" y="8"/>
                    <a:pt x="2824" y="16"/>
                    <a:pt x="2784" y="48"/>
                  </a:cubicBezTo>
                  <a:cubicBezTo>
                    <a:pt x="2744" y="80"/>
                    <a:pt x="2768" y="144"/>
                    <a:pt x="2736" y="192"/>
                  </a:cubicBezTo>
                  <a:cubicBezTo>
                    <a:pt x="2704" y="240"/>
                    <a:pt x="2624" y="280"/>
                    <a:pt x="2592" y="336"/>
                  </a:cubicBezTo>
                  <a:cubicBezTo>
                    <a:pt x="2560" y="392"/>
                    <a:pt x="2600" y="464"/>
                    <a:pt x="2544" y="528"/>
                  </a:cubicBezTo>
                  <a:cubicBezTo>
                    <a:pt x="2488" y="592"/>
                    <a:pt x="2344" y="672"/>
                    <a:pt x="2256" y="720"/>
                  </a:cubicBezTo>
                  <a:cubicBezTo>
                    <a:pt x="2168" y="768"/>
                    <a:pt x="2080" y="776"/>
                    <a:pt x="2016" y="816"/>
                  </a:cubicBezTo>
                  <a:cubicBezTo>
                    <a:pt x="1952" y="856"/>
                    <a:pt x="1936" y="904"/>
                    <a:pt x="1872" y="960"/>
                  </a:cubicBezTo>
                  <a:cubicBezTo>
                    <a:pt x="1808" y="1016"/>
                    <a:pt x="1720" y="1112"/>
                    <a:pt x="1632" y="1152"/>
                  </a:cubicBezTo>
                  <a:cubicBezTo>
                    <a:pt x="1544" y="1192"/>
                    <a:pt x="1432" y="1208"/>
                    <a:pt x="1344" y="1200"/>
                  </a:cubicBezTo>
                  <a:cubicBezTo>
                    <a:pt x="1256" y="1192"/>
                    <a:pt x="1168" y="1152"/>
                    <a:pt x="1104" y="1104"/>
                  </a:cubicBezTo>
                  <a:cubicBezTo>
                    <a:pt x="1040" y="1056"/>
                    <a:pt x="1032" y="968"/>
                    <a:pt x="960" y="912"/>
                  </a:cubicBezTo>
                  <a:cubicBezTo>
                    <a:pt x="888" y="856"/>
                    <a:pt x="744" y="808"/>
                    <a:pt x="672" y="768"/>
                  </a:cubicBezTo>
                  <a:cubicBezTo>
                    <a:pt x="600" y="728"/>
                    <a:pt x="592" y="720"/>
                    <a:pt x="528" y="672"/>
                  </a:cubicBezTo>
                  <a:cubicBezTo>
                    <a:pt x="464" y="624"/>
                    <a:pt x="344" y="552"/>
                    <a:pt x="288" y="480"/>
                  </a:cubicBezTo>
                  <a:cubicBezTo>
                    <a:pt x="232" y="408"/>
                    <a:pt x="232" y="296"/>
                    <a:pt x="192" y="240"/>
                  </a:cubicBezTo>
                  <a:cubicBezTo>
                    <a:pt x="152" y="184"/>
                    <a:pt x="80" y="160"/>
                    <a:pt x="48" y="144"/>
                  </a:cubicBezTo>
                  <a:cubicBezTo>
                    <a:pt x="16" y="128"/>
                    <a:pt x="8" y="136"/>
                    <a:pt x="0" y="144"/>
                  </a:cubicBezTo>
                </a:path>
              </a:pathLst>
            </a:custGeom>
            <a:noFill/>
            <a:ln w="762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5063" name="Picture 8" descr="SunWint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846" y="2640"/>
              <a:ext cx="900" cy="1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64" name="Picture 9" descr="SunSum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08" y="2486"/>
              <a:ext cx="1728" cy="1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65" name="Text Box 10"/>
            <p:cNvSpPr txBox="1">
              <a:spLocks noChangeArrowheads="1"/>
            </p:cNvSpPr>
            <p:nvPr/>
          </p:nvSpPr>
          <p:spPr bwMode="auto">
            <a:xfrm>
              <a:off x="336" y="3696"/>
              <a:ext cx="50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tabLst>
                  <a:tab pos="1490663" algn="ctr"/>
                  <a:tab pos="6403975" algn="ctr"/>
                </a:tabLst>
              </a:pPr>
              <a:r>
                <a:rPr lang="en-US" sz="2400" dirty="0">
                  <a:latin typeface="Times New Roman" pitchFamily="18" charset="0"/>
                </a:rPr>
                <a:t>	</a:t>
              </a:r>
              <a:r>
                <a:rPr lang="en-US" sz="2400" dirty="0" smtClean="0">
                  <a:solidFill>
                    <a:srgbClr val="3333FF"/>
                  </a:solidFill>
                  <a:latin typeface="+mn-lt"/>
                </a:rPr>
                <a:t>north facing </a:t>
              </a:r>
              <a:r>
                <a:rPr lang="en-US" sz="2400" dirty="0">
                  <a:solidFill>
                    <a:srgbClr val="3333FF"/>
                  </a:solidFill>
                  <a:latin typeface="+mn-lt"/>
                </a:rPr>
                <a:t>exposure	</a:t>
              </a:r>
              <a:r>
                <a:rPr lang="en-US" sz="2400" dirty="0" smtClean="0">
                  <a:solidFill>
                    <a:srgbClr val="3333FF"/>
                  </a:solidFill>
                  <a:latin typeface="+mn-lt"/>
                </a:rPr>
                <a:t>south facing </a:t>
              </a:r>
              <a:r>
                <a:rPr lang="en-US" sz="2400" dirty="0">
                  <a:solidFill>
                    <a:srgbClr val="3333FF"/>
                  </a:solidFill>
                  <a:latin typeface="+mn-lt"/>
                </a:rPr>
                <a:t>exposure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203325"/>
            <a:ext cx="1676400" cy="1249363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3333FF"/>
                </a:solidFill>
              </a:rPr>
              <a:t>Class Outline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0" y="609600"/>
            <a:ext cx="5638800" cy="6019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b="1" u="sng" dirty="0" smtClean="0"/>
              <a:t>Climate and microclimate</a:t>
            </a:r>
          </a:p>
          <a:p>
            <a:pPr marL="914400" lvl="1" indent="-457200" eaLnBrk="1" hangingPunct="1">
              <a:spcBef>
                <a:spcPct val="50000"/>
              </a:spcBef>
            </a:pPr>
            <a:r>
              <a:rPr lang="en-US" sz="2000" dirty="0" smtClean="0"/>
              <a:t>Colorado </a:t>
            </a:r>
            <a:r>
              <a:rPr lang="en-US" sz="2000" dirty="0" err="1" smtClean="0"/>
              <a:t>Ecoregions</a:t>
            </a:r>
            <a:endParaRPr lang="en-US" sz="2000" dirty="0" smtClean="0"/>
          </a:p>
          <a:p>
            <a:pPr marL="914400" lvl="1" indent="-457200" eaLnBrk="1" hangingPunct="1">
              <a:spcBef>
                <a:spcPct val="0"/>
              </a:spcBef>
            </a:pPr>
            <a:r>
              <a:rPr lang="en-US" sz="2000" dirty="0" smtClean="0"/>
              <a:t>Hardiness and temperature</a:t>
            </a:r>
          </a:p>
          <a:p>
            <a:pPr marL="914400" lvl="1" indent="-457200" eaLnBrk="1" hangingPunct="1">
              <a:spcBef>
                <a:spcPct val="0"/>
              </a:spcBef>
            </a:pPr>
            <a:r>
              <a:rPr lang="en-US" sz="2000" dirty="0" smtClean="0"/>
              <a:t>Microclimate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None/>
            </a:pPr>
            <a:r>
              <a:rPr lang="en-US" b="1" dirty="0" smtClean="0">
                <a:solidFill>
                  <a:schemeClr val="bg2"/>
                </a:solidFill>
              </a:rPr>
              <a:t>10 minute break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None/>
            </a:pPr>
            <a:r>
              <a:rPr lang="en-US" b="1" u="sng" dirty="0" smtClean="0"/>
              <a:t>Understanding catalog descriptions</a:t>
            </a:r>
          </a:p>
          <a:p>
            <a:pPr marL="914400" lvl="1" indent="-457200" eaLnBrk="1" hangingPunct="1">
              <a:spcBef>
                <a:spcPct val="50000"/>
              </a:spcBef>
            </a:pPr>
            <a:r>
              <a:rPr lang="en-US" sz="2000" dirty="0" smtClean="0"/>
              <a:t>Life cycles</a:t>
            </a:r>
          </a:p>
          <a:p>
            <a:pPr marL="914400" lvl="1" indent="-457200" eaLnBrk="1" hangingPunct="1">
              <a:spcBef>
                <a:spcPct val="0"/>
              </a:spcBef>
            </a:pPr>
            <a:r>
              <a:rPr lang="en-US" sz="2000" dirty="0" smtClean="0"/>
              <a:t>Exposure (sun / shade requirements)</a:t>
            </a:r>
          </a:p>
          <a:p>
            <a:pPr marL="914400" lvl="1" indent="-457200" eaLnBrk="1" hangingPunct="1">
              <a:spcBef>
                <a:spcPct val="0"/>
              </a:spcBef>
            </a:pPr>
            <a:r>
              <a:rPr lang="en-US" sz="2000" dirty="0" smtClean="0"/>
              <a:t>Irrigation requirements</a:t>
            </a:r>
          </a:p>
          <a:p>
            <a:pPr marL="914400" lvl="1" indent="-457200" eaLnBrk="1" hangingPunct="1">
              <a:spcBef>
                <a:spcPct val="0"/>
              </a:spcBef>
            </a:pPr>
            <a:r>
              <a:rPr lang="en-US" sz="2000" dirty="0" smtClean="0"/>
              <a:t>Drought tolerance</a:t>
            </a:r>
          </a:p>
          <a:p>
            <a:pPr marL="914400" lvl="1" indent="-457200" eaLnBrk="1" hangingPunct="1">
              <a:spcBef>
                <a:spcPct val="0"/>
              </a:spcBef>
            </a:pPr>
            <a:r>
              <a:rPr lang="en-US" sz="2000" dirty="0" smtClean="0"/>
              <a:t>Soil requirements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None/>
            </a:pPr>
            <a:r>
              <a:rPr lang="en-US" b="1" dirty="0" smtClean="0">
                <a:solidFill>
                  <a:schemeClr val="bg2"/>
                </a:solidFill>
              </a:rPr>
              <a:t>10 minute break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None/>
            </a:pPr>
            <a:r>
              <a:rPr lang="en-US" b="1" u="sng" dirty="0" smtClean="0"/>
              <a:t>Other considerations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None/>
            </a:pPr>
            <a:r>
              <a:rPr lang="en-US" b="1" u="sng" dirty="0" smtClean="0"/>
              <a:t>Ecological adaptation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Microclimate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143000"/>
            <a:ext cx="8229600" cy="45720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200" b="1" dirty="0" smtClean="0">
                <a:solidFill>
                  <a:srgbClr val="3333FF"/>
                </a:solidFill>
              </a:rPr>
              <a:t>Warmer microclimate with large rocks </a:t>
            </a:r>
            <a:br>
              <a:rPr lang="en-US" sz="3200" b="1" dirty="0" smtClean="0">
                <a:solidFill>
                  <a:srgbClr val="3333FF"/>
                </a:solidFill>
              </a:rPr>
            </a:br>
            <a:r>
              <a:rPr lang="en-US" sz="3200" b="1" dirty="0" smtClean="0">
                <a:solidFill>
                  <a:srgbClr val="3333FF"/>
                </a:solidFill>
              </a:rPr>
              <a:t>as heat sink</a:t>
            </a:r>
          </a:p>
        </p:txBody>
      </p:sp>
      <p:pic>
        <p:nvPicPr>
          <p:cNvPr id="288775" name="Picture 7" descr="SBSF3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501900"/>
            <a:ext cx="5257800" cy="3943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066800"/>
            <a:ext cx="7772400" cy="1096963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3333FF"/>
                </a:solidFill>
              </a:rPr>
              <a:t>Warmer microclimate created by south </a:t>
            </a:r>
            <a:br>
              <a:rPr lang="en-US" dirty="0" smtClean="0">
                <a:solidFill>
                  <a:srgbClr val="3333FF"/>
                </a:solidFill>
              </a:rPr>
            </a:br>
            <a:r>
              <a:rPr lang="en-US" dirty="0" smtClean="0">
                <a:solidFill>
                  <a:srgbClr val="3333FF"/>
                </a:solidFill>
              </a:rPr>
              <a:t>facing sloped raised bed</a:t>
            </a:r>
          </a:p>
        </p:txBody>
      </p:sp>
      <p:pic>
        <p:nvPicPr>
          <p:cNvPr id="279555" name="Picture 3" descr="Mtn gardens June 20 2005 05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62400" y="2476047"/>
            <a:ext cx="4572000" cy="3800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533400" y="5794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dirty="0">
                <a:solidFill>
                  <a:srgbClr val="5F5F5F"/>
                </a:solidFill>
              </a:rPr>
              <a:t>Microclimate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533400" y="1143000"/>
            <a:ext cx="807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Clr>
                <a:srgbClr val="5F5F5F"/>
              </a:buClr>
              <a:buFont typeface="Arial" charset="0"/>
              <a:buNone/>
            </a:pPr>
            <a:r>
              <a:rPr lang="en-US" sz="3200" b="1" dirty="0">
                <a:solidFill>
                  <a:srgbClr val="3333FF"/>
                </a:solidFill>
              </a:rPr>
              <a:t>On different sides of the house</a:t>
            </a:r>
          </a:p>
        </p:txBody>
      </p:sp>
      <p:sp>
        <p:nvSpPr>
          <p:cNvPr id="48131" name="Rectangle 23"/>
          <p:cNvSpPr>
            <a:spLocks noChangeArrowheads="1"/>
          </p:cNvSpPr>
          <p:nvPr/>
        </p:nvSpPr>
        <p:spPr bwMode="auto">
          <a:xfrm>
            <a:off x="533400" y="5794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dirty="0">
                <a:solidFill>
                  <a:srgbClr val="5F5F5F"/>
                </a:solidFill>
              </a:rPr>
              <a:t>Microclimate</a:t>
            </a:r>
          </a:p>
        </p:txBody>
      </p:sp>
      <p:grpSp>
        <p:nvGrpSpPr>
          <p:cNvPr id="48132" name="Group 30"/>
          <p:cNvGrpSpPr>
            <a:grpSpLocks/>
          </p:cNvGrpSpPr>
          <p:nvPr/>
        </p:nvGrpSpPr>
        <p:grpSpPr bwMode="auto">
          <a:xfrm>
            <a:off x="1295400" y="2286000"/>
            <a:ext cx="7010400" cy="3300413"/>
            <a:chOff x="1295400" y="2286000"/>
            <a:chExt cx="7010400" cy="3300121"/>
          </a:xfrm>
        </p:grpSpPr>
        <p:grpSp>
          <p:nvGrpSpPr>
            <p:cNvPr id="48133" name="Group 21"/>
            <p:cNvGrpSpPr>
              <a:grpSpLocks/>
            </p:cNvGrpSpPr>
            <p:nvPr/>
          </p:nvGrpSpPr>
          <p:grpSpPr bwMode="auto">
            <a:xfrm>
              <a:off x="1295400" y="2286000"/>
              <a:ext cx="7010400" cy="3300121"/>
              <a:chOff x="1295400" y="2286000"/>
              <a:chExt cx="7010400" cy="3300121"/>
            </a:xfrm>
          </p:grpSpPr>
          <p:grpSp>
            <p:nvGrpSpPr>
              <p:cNvPr id="48137" name="Group 20"/>
              <p:cNvGrpSpPr>
                <a:grpSpLocks/>
              </p:cNvGrpSpPr>
              <p:nvPr/>
            </p:nvGrpSpPr>
            <p:grpSpPr bwMode="auto">
              <a:xfrm>
                <a:off x="1295400" y="2286000"/>
                <a:ext cx="7010400" cy="3300121"/>
                <a:chOff x="1295400" y="2286000"/>
                <a:chExt cx="7010400" cy="3300121"/>
              </a:xfrm>
            </p:grpSpPr>
            <p:sp>
              <p:nvSpPr>
                <p:cNvPr id="48142" name="Freeform 5"/>
                <p:cNvSpPr>
                  <a:spLocks/>
                </p:cNvSpPr>
                <p:nvPr/>
              </p:nvSpPr>
              <p:spPr bwMode="auto">
                <a:xfrm rot="79703">
                  <a:off x="3627993" y="2636546"/>
                  <a:ext cx="2098675" cy="2949575"/>
                </a:xfrm>
                <a:custGeom>
                  <a:avLst/>
                  <a:gdLst>
                    <a:gd name="T0" fmla="*/ 2147483647 w 2250"/>
                    <a:gd name="T1" fmla="*/ 2147483647 h 3129"/>
                    <a:gd name="T2" fmla="*/ 2147483647 w 2250"/>
                    <a:gd name="T3" fmla="*/ 0 h 3129"/>
                    <a:gd name="T4" fmla="*/ 2147483647 w 2250"/>
                    <a:gd name="T5" fmla="*/ 2147483647 h 3129"/>
                    <a:gd name="T6" fmla="*/ 0 w 2250"/>
                    <a:gd name="T7" fmla="*/ 2147483647 h 3129"/>
                    <a:gd name="T8" fmla="*/ 2147483647 w 2250"/>
                    <a:gd name="T9" fmla="*/ 2147483647 h 31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50"/>
                    <a:gd name="T16" fmla="*/ 0 h 3129"/>
                    <a:gd name="T17" fmla="*/ 2250 w 2250"/>
                    <a:gd name="T18" fmla="*/ 3129 h 312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50" h="3129">
                      <a:moveTo>
                        <a:pt x="268" y="32"/>
                      </a:moveTo>
                      <a:lnTo>
                        <a:pt x="1843" y="0"/>
                      </a:lnTo>
                      <a:lnTo>
                        <a:pt x="2250" y="3118"/>
                      </a:lnTo>
                      <a:lnTo>
                        <a:pt x="0" y="3129"/>
                      </a:lnTo>
                      <a:lnTo>
                        <a:pt x="268" y="32"/>
                      </a:lnTo>
                      <a:close/>
                    </a:path>
                  </a:pathLst>
                </a:custGeom>
                <a:solidFill>
                  <a:srgbClr val="00CC00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143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295400" y="5029200"/>
                  <a:ext cx="1981200" cy="519113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en-US" sz="2800">
                      <a:latin typeface="Comic Sans MS" pitchFamily="66" charset="0"/>
                    </a:rPr>
                    <a:t>Hot, dry</a:t>
                  </a:r>
                </a:p>
              </p:txBody>
            </p:sp>
            <p:sp>
              <p:nvSpPr>
                <p:cNvPr id="48144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3276600" y="5105400"/>
                  <a:ext cx="704850" cy="152400"/>
                </a:xfrm>
                <a:prstGeom prst="line">
                  <a:avLst/>
                </a:prstGeom>
                <a:noFill/>
                <a:ln w="76200">
                  <a:solidFill>
                    <a:schemeClr val="tx2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145" name="Line 12"/>
                <p:cNvSpPr>
                  <a:spLocks noChangeShapeType="1"/>
                </p:cNvSpPr>
                <p:nvPr/>
              </p:nvSpPr>
              <p:spPr bwMode="auto">
                <a:xfrm>
                  <a:off x="3429000" y="3048000"/>
                  <a:ext cx="823913" cy="142875"/>
                </a:xfrm>
                <a:prstGeom prst="line">
                  <a:avLst/>
                </a:prstGeom>
                <a:noFill/>
                <a:ln w="76200">
                  <a:solidFill>
                    <a:schemeClr val="tx2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146" name="Line 13"/>
                <p:cNvSpPr>
                  <a:spLocks noChangeShapeType="1"/>
                </p:cNvSpPr>
                <p:nvPr/>
              </p:nvSpPr>
              <p:spPr bwMode="auto">
                <a:xfrm rot="-204585" flipH="1" flipV="1">
                  <a:off x="5410989" y="4514925"/>
                  <a:ext cx="644480" cy="45719"/>
                </a:xfrm>
                <a:prstGeom prst="line">
                  <a:avLst/>
                </a:prstGeom>
                <a:noFill/>
                <a:ln w="76200">
                  <a:solidFill>
                    <a:schemeClr val="tx2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147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371600" y="2286000"/>
                  <a:ext cx="1981200" cy="94615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800">
                      <a:latin typeface="Comic Sans MS" pitchFamily="66" charset="0"/>
                    </a:rPr>
                    <a:t>Full</a:t>
                  </a:r>
                  <a:r>
                    <a:rPr lang="en-US" sz="2800">
                      <a:solidFill>
                        <a:srgbClr val="000066"/>
                      </a:solidFill>
                      <a:latin typeface="Comic Sans MS" pitchFamily="66" charset="0"/>
                    </a:rPr>
                    <a:t> </a:t>
                  </a:r>
                  <a:r>
                    <a:rPr lang="en-US" sz="2800">
                      <a:latin typeface="Comic Sans MS" pitchFamily="66" charset="0"/>
                    </a:rPr>
                    <a:t>sun to part shade</a:t>
                  </a:r>
                </a:p>
              </p:txBody>
            </p:sp>
            <p:sp>
              <p:nvSpPr>
                <p:cNvPr id="48148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6172200" y="4267200"/>
                  <a:ext cx="2133600" cy="519113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800">
                      <a:latin typeface="Comic Sans MS" pitchFamily="66" charset="0"/>
                    </a:rPr>
                    <a:t>Shady, cool</a:t>
                  </a:r>
                </a:p>
              </p:txBody>
            </p:sp>
          </p:grpSp>
          <p:grpSp>
            <p:nvGrpSpPr>
              <p:cNvPr id="48138" name="Group 6"/>
              <p:cNvGrpSpPr>
                <a:grpSpLocks/>
              </p:cNvGrpSpPr>
              <p:nvPr/>
            </p:nvGrpSpPr>
            <p:grpSpPr bwMode="auto">
              <a:xfrm rot="-1671484">
                <a:off x="3821637" y="4083210"/>
                <a:ext cx="1550988" cy="1482725"/>
                <a:chOff x="3361" y="2574"/>
                <a:chExt cx="977" cy="934"/>
              </a:xfrm>
            </p:grpSpPr>
            <p:sp>
              <p:nvSpPr>
                <p:cNvPr id="48139" name="Freeform 7"/>
                <p:cNvSpPr>
                  <a:spLocks/>
                </p:cNvSpPr>
                <p:nvPr/>
              </p:nvSpPr>
              <p:spPr bwMode="auto">
                <a:xfrm rot="1751187">
                  <a:off x="3531" y="2687"/>
                  <a:ext cx="799" cy="521"/>
                </a:xfrm>
                <a:custGeom>
                  <a:avLst/>
                  <a:gdLst>
                    <a:gd name="T0" fmla="*/ 159 w 1360"/>
                    <a:gd name="T1" fmla="*/ 183 h 878"/>
                    <a:gd name="T2" fmla="*/ 276 w 1360"/>
                    <a:gd name="T3" fmla="*/ 179 h 878"/>
                    <a:gd name="T4" fmla="*/ 274 w 1360"/>
                    <a:gd name="T5" fmla="*/ 2 h 878"/>
                    <a:gd name="T6" fmla="*/ 0 w 1360"/>
                    <a:gd name="T7" fmla="*/ 0 h 878"/>
                    <a:gd name="T8" fmla="*/ 0 w 1360"/>
                    <a:gd name="T9" fmla="*/ 125 h 878"/>
                    <a:gd name="T10" fmla="*/ 156 w 1360"/>
                    <a:gd name="T11" fmla="*/ 125 h 878"/>
                    <a:gd name="T12" fmla="*/ 159 w 1360"/>
                    <a:gd name="T13" fmla="*/ 183 h 87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60"/>
                    <a:gd name="T22" fmla="*/ 0 h 878"/>
                    <a:gd name="T23" fmla="*/ 1360 w 1360"/>
                    <a:gd name="T24" fmla="*/ 878 h 87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60" h="878">
                      <a:moveTo>
                        <a:pt x="782" y="878"/>
                      </a:moveTo>
                      <a:lnTo>
                        <a:pt x="1360" y="857"/>
                      </a:lnTo>
                      <a:lnTo>
                        <a:pt x="1350" y="10"/>
                      </a:lnTo>
                      <a:lnTo>
                        <a:pt x="0" y="0"/>
                      </a:lnTo>
                      <a:lnTo>
                        <a:pt x="0" y="600"/>
                      </a:lnTo>
                      <a:lnTo>
                        <a:pt x="771" y="600"/>
                      </a:lnTo>
                      <a:lnTo>
                        <a:pt x="782" y="878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140" name="Rectangle 8"/>
                <p:cNvSpPr>
                  <a:spLocks noChangeArrowheads="1"/>
                </p:cNvSpPr>
                <p:nvPr/>
              </p:nvSpPr>
              <p:spPr bwMode="auto">
                <a:xfrm rot="1751187">
                  <a:off x="3696" y="2574"/>
                  <a:ext cx="642" cy="115"/>
                </a:xfrm>
                <a:prstGeom prst="rect">
                  <a:avLst/>
                </a:prstGeom>
                <a:solidFill>
                  <a:srgbClr val="DDDDD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141" name="Freeform 9"/>
                <p:cNvSpPr>
                  <a:spLocks/>
                </p:cNvSpPr>
                <p:nvPr/>
              </p:nvSpPr>
              <p:spPr bwMode="auto">
                <a:xfrm rot="1751187">
                  <a:off x="3361" y="2995"/>
                  <a:ext cx="804" cy="513"/>
                </a:xfrm>
                <a:custGeom>
                  <a:avLst/>
                  <a:gdLst>
                    <a:gd name="T0" fmla="*/ 0 w 1368"/>
                    <a:gd name="T1" fmla="*/ 0 h 864"/>
                    <a:gd name="T2" fmla="*/ 0 w 1368"/>
                    <a:gd name="T3" fmla="*/ 31 h 864"/>
                    <a:gd name="T4" fmla="*/ 130 w 1368"/>
                    <a:gd name="T5" fmla="*/ 33 h 864"/>
                    <a:gd name="T6" fmla="*/ 133 w 1368"/>
                    <a:gd name="T7" fmla="*/ 86 h 864"/>
                    <a:gd name="T8" fmla="*/ 160 w 1368"/>
                    <a:gd name="T9" fmla="*/ 87 h 864"/>
                    <a:gd name="T10" fmla="*/ 179 w 1368"/>
                    <a:gd name="T11" fmla="*/ 181 h 864"/>
                    <a:gd name="T12" fmla="*/ 276 w 1368"/>
                    <a:gd name="T13" fmla="*/ 178 h 864"/>
                    <a:gd name="T14" fmla="*/ 278 w 1368"/>
                    <a:gd name="T15" fmla="*/ 56 h 864"/>
                    <a:gd name="T16" fmla="*/ 160 w 1368"/>
                    <a:gd name="T17" fmla="*/ 58 h 864"/>
                    <a:gd name="T18" fmla="*/ 158 w 1368"/>
                    <a:gd name="T19" fmla="*/ 1 h 864"/>
                    <a:gd name="T20" fmla="*/ 0 w 1368"/>
                    <a:gd name="T21" fmla="*/ 0 h 86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368"/>
                    <a:gd name="T34" fmla="*/ 0 h 864"/>
                    <a:gd name="T35" fmla="*/ 1368 w 1368"/>
                    <a:gd name="T36" fmla="*/ 864 h 86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368" h="864">
                      <a:moveTo>
                        <a:pt x="0" y="0"/>
                      </a:moveTo>
                      <a:lnTo>
                        <a:pt x="0" y="150"/>
                      </a:lnTo>
                      <a:lnTo>
                        <a:pt x="642" y="156"/>
                      </a:lnTo>
                      <a:lnTo>
                        <a:pt x="654" y="408"/>
                      </a:lnTo>
                      <a:lnTo>
                        <a:pt x="786" y="414"/>
                      </a:lnTo>
                      <a:lnTo>
                        <a:pt x="882" y="864"/>
                      </a:lnTo>
                      <a:lnTo>
                        <a:pt x="1362" y="852"/>
                      </a:lnTo>
                      <a:lnTo>
                        <a:pt x="1368" y="270"/>
                      </a:lnTo>
                      <a:lnTo>
                        <a:pt x="786" y="276"/>
                      </a:lnTo>
                      <a:lnTo>
                        <a:pt x="780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DDDDD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48134" name="Group 29"/>
            <p:cNvGrpSpPr>
              <a:grpSpLocks/>
            </p:cNvGrpSpPr>
            <p:nvPr/>
          </p:nvGrpSpPr>
          <p:grpSpPr bwMode="auto">
            <a:xfrm>
              <a:off x="6400800" y="2895600"/>
              <a:ext cx="1067594" cy="613271"/>
              <a:chOff x="6553200" y="3201194"/>
              <a:chExt cx="1067594" cy="613271"/>
            </a:xfrm>
          </p:grpSpPr>
          <p:sp>
            <p:nvSpPr>
              <p:cNvPr id="48135" name="TextBox 22"/>
              <p:cNvSpPr txBox="1">
                <a:spLocks noChangeArrowheads="1"/>
              </p:cNvSpPr>
              <p:nvPr/>
            </p:nvSpPr>
            <p:spPr bwMode="auto">
              <a:xfrm>
                <a:off x="6553200" y="3352800"/>
                <a:ext cx="99060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2400"/>
                  <a:t>North</a:t>
                </a:r>
              </a:p>
            </p:txBody>
          </p:sp>
          <p:cxnSp>
            <p:nvCxnSpPr>
              <p:cNvPr id="48136" name="Straight Arrow Connector 26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315994" y="3505200"/>
                <a:ext cx="608806" cy="794"/>
              </a:xfrm>
              <a:prstGeom prst="straightConnector1">
                <a:avLst/>
              </a:prstGeom>
              <a:noFill/>
              <a:ln w="76200" algn="ctr">
                <a:solidFill>
                  <a:schemeClr val="tx1"/>
                </a:solidFill>
                <a:miter lim="800000"/>
                <a:headEnd/>
                <a:tailEnd type="arrow" w="med" len="med"/>
              </a:ln>
            </p:spPr>
          </p:cxnSp>
        </p:grpSp>
      </p:grpSp>
      <p:sp>
        <p:nvSpPr>
          <p:cNvPr id="21" name="TextBox 20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112838"/>
            <a:ext cx="8229600" cy="563562"/>
          </a:xfrm>
        </p:spPr>
        <p:txBody>
          <a:bodyPr/>
          <a:lstStyle/>
          <a:p>
            <a:pPr eaLnBrk="1" hangingPunct="1"/>
            <a:r>
              <a:rPr lang="en-US" u="sng" dirty="0" smtClean="0">
                <a:solidFill>
                  <a:srgbClr val="3333FF"/>
                </a:solidFill>
              </a:rPr>
              <a:t>South and west-facing microclimate</a:t>
            </a:r>
          </a:p>
        </p:txBody>
      </p:sp>
      <p:sp>
        <p:nvSpPr>
          <p:cNvPr id="4915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" y="1981200"/>
            <a:ext cx="4572000" cy="4165600"/>
          </a:xfrm>
        </p:spPr>
        <p:txBody>
          <a:bodyPr/>
          <a:lstStyle/>
          <a:p>
            <a:pPr marL="565150" eaLnBrk="1" hangingPunct="1"/>
            <a:r>
              <a:rPr lang="en-US" dirty="0" smtClean="0"/>
              <a:t>Cold-tender plants</a:t>
            </a:r>
          </a:p>
          <a:p>
            <a:pPr marL="565150" eaLnBrk="1" hangingPunct="1">
              <a:spcBef>
                <a:spcPct val="0"/>
              </a:spcBef>
            </a:pPr>
            <a:r>
              <a:rPr lang="en-US" dirty="0" smtClean="0"/>
              <a:t>Need more heat to bloom</a:t>
            </a:r>
          </a:p>
        </p:txBody>
      </p:sp>
      <p:sp>
        <p:nvSpPr>
          <p:cNvPr id="49156" name="Rectangle 6"/>
          <p:cNvSpPr>
            <a:spLocks noChangeArrowheads="1"/>
          </p:cNvSpPr>
          <p:nvPr/>
        </p:nvSpPr>
        <p:spPr bwMode="auto">
          <a:xfrm>
            <a:off x="533400" y="5794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dirty="0">
                <a:solidFill>
                  <a:srgbClr val="5F5F5F"/>
                </a:solidFill>
              </a:rPr>
              <a:t>Microclimate</a:t>
            </a:r>
          </a:p>
        </p:txBody>
      </p:sp>
      <p:pic>
        <p:nvPicPr>
          <p:cNvPr id="49157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133600"/>
            <a:ext cx="3429000" cy="3406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76801" y="-1"/>
            <a:ext cx="4267200" cy="68578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0179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533400" y="1143000"/>
            <a:ext cx="3889375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200" b="1" u="sng" dirty="0" smtClean="0">
                <a:solidFill>
                  <a:srgbClr val="3333FF"/>
                </a:solidFill>
              </a:rPr>
              <a:t>East side of house</a:t>
            </a:r>
          </a:p>
          <a:p>
            <a:pPr marL="569913" lvl="1" indent="-344488" eaLnBrk="1" hangingPunct="1">
              <a:spcBef>
                <a:spcPts val="2400"/>
              </a:spcBef>
            </a:pPr>
            <a:r>
              <a:rPr lang="en-US" dirty="0" smtClean="0"/>
              <a:t>Cooler than South  or West </a:t>
            </a:r>
          </a:p>
          <a:p>
            <a:pPr marL="569913" lvl="1" indent="-344488" eaLnBrk="1" hangingPunct="1"/>
            <a:r>
              <a:rPr lang="en-US" dirty="0" smtClean="0"/>
              <a:t>May be more protected from wind</a:t>
            </a:r>
          </a:p>
          <a:p>
            <a:pPr marL="569913" lvl="1" indent="-344488" eaLnBrk="1" hangingPunct="1"/>
            <a:r>
              <a:rPr lang="en-US" dirty="0" smtClean="0"/>
              <a:t>Perhaps most temperate side of house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Microclimate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533400" y="1143000"/>
            <a:ext cx="45720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200" b="1" u="sng" dirty="0" smtClean="0">
                <a:solidFill>
                  <a:srgbClr val="3333FF"/>
                </a:solidFill>
              </a:rPr>
              <a:t>North side of house</a:t>
            </a:r>
          </a:p>
          <a:p>
            <a:pPr marL="569913" lvl="1" indent="-344488" eaLnBrk="1" hangingPunct="1">
              <a:spcBef>
                <a:spcPts val="2400"/>
              </a:spcBef>
            </a:pPr>
            <a:r>
              <a:rPr lang="en-US" dirty="0" smtClean="0"/>
              <a:t>Cooler </a:t>
            </a:r>
          </a:p>
          <a:p>
            <a:pPr marL="569913" lvl="1" indent="-344488" eaLnBrk="1" hangingPunct="1">
              <a:spcBef>
                <a:spcPct val="0"/>
              </a:spcBef>
            </a:pPr>
            <a:r>
              <a:rPr lang="en-US" dirty="0" smtClean="0"/>
              <a:t>May be moister</a:t>
            </a:r>
          </a:p>
          <a:p>
            <a:pPr marL="569913" lvl="1" indent="-344488" eaLnBrk="1" hangingPunct="1">
              <a:buFont typeface="Wingdings" pitchFamily="2" charset="2"/>
              <a:buNone/>
            </a:pPr>
            <a:endParaRPr lang="en-US" dirty="0" smtClean="0"/>
          </a:p>
        </p:txBody>
      </p:sp>
      <p:sp>
        <p:nvSpPr>
          <p:cNvPr id="51203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Microclimate</a:t>
            </a:r>
          </a:p>
        </p:txBody>
      </p:sp>
      <p:grpSp>
        <p:nvGrpSpPr>
          <p:cNvPr id="51204" name="Group 5"/>
          <p:cNvGrpSpPr>
            <a:grpSpLocks/>
          </p:cNvGrpSpPr>
          <p:nvPr/>
        </p:nvGrpSpPr>
        <p:grpSpPr bwMode="auto">
          <a:xfrm>
            <a:off x="4419600" y="2057400"/>
            <a:ext cx="4037013" cy="4191000"/>
            <a:chOff x="4419600" y="2057400"/>
            <a:chExt cx="4037013" cy="4191000"/>
          </a:xfrm>
        </p:grpSpPr>
        <p:pic>
          <p:nvPicPr>
            <p:cNvPr id="444421" name="Picture 5" descr="SBSF30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19600" y="2057400"/>
              <a:ext cx="4037013" cy="4191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1206" name="Rectangle 13"/>
            <p:cNvSpPr>
              <a:spLocks noChangeArrowheads="1"/>
            </p:cNvSpPr>
            <p:nvPr/>
          </p:nvSpPr>
          <p:spPr bwMode="auto">
            <a:xfrm>
              <a:off x="6781800" y="5943600"/>
              <a:ext cx="161775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cs typeface="Arial" charset="0"/>
                </a:rPr>
                <a:t>Photo: David Whiting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8" descr="wind damage  June  07 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1" y="3546950"/>
            <a:ext cx="3733800" cy="2801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Microclimate</a:t>
            </a:r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143000"/>
            <a:ext cx="81534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200" b="1" u="sng" dirty="0" smtClean="0">
                <a:solidFill>
                  <a:srgbClr val="3333FF"/>
                </a:solidFill>
              </a:rPr>
              <a:t>Wind</a:t>
            </a:r>
          </a:p>
          <a:p>
            <a:pPr marL="569913" lvl="1" indent="-336550" eaLnBrk="1" hangingPunct="1">
              <a:spcBef>
                <a:spcPts val="2400"/>
              </a:spcBef>
            </a:pPr>
            <a:r>
              <a:rPr lang="en-US" dirty="0" smtClean="0"/>
              <a:t>Gusts up to 100 mph common</a:t>
            </a:r>
          </a:p>
          <a:p>
            <a:pPr marL="569913" lvl="1" indent="-336550" eaLnBrk="1" hangingPunct="1">
              <a:spcBef>
                <a:spcPct val="10000"/>
              </a:spcBef>
            </a:pPr>
            <a:r>
              <a:rPr lang="en-US" dirty="0" smtClean="0"/>
              <a:t>Desiccate plants</a:t>
            </a:r>
          </a:p>
          <a:p>
            <a:pPr marL="569913" lvl="1" indent="-336550" eaLnBrk="1" hangingPunct="1">
              <a:spcBef>
                <a:spcPct val="10000"/>
              </a:spcBef>
            </a:pPr>
            <a:r>
              <a:rPr lang="en-US" dirty="0" smtClean="0"/>
              <a:t>Increases plant mortality</a:t>
            </a:r>
          </a:p>
          <a:p>
            <a:pPr marL="569913" lvl="1" indent="-336550" eaLnBrk="1" hangingPunct="1">
              <a:spcBef>
                <a:spcPct val="10000"/>
              </a:spcBef>
            </a:pPr>
            <a:r>
              <a:rPr lang="en-US" dirty="0" smtClean="0"/>
              <a:t>Blows away mulch</a:t>
            </a:r>
          </a:p>
        </p:txBody>
      </p:sp>
      <p:pic>
        <p:nvPicPr>
          <p:cNvPr id="446474" name="Picture 10" descr="mahonia winter burn2006 005"/>
          <p:cNvPicPr>
            <a:picLocks noGrp="1"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147483647" y="2147483647"/>
            <a:ext cx="2147482688" cy="2147482688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422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79438"/>
            <a:ext cx="8229600" cy="563562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Microclimate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143000"/>
            <a:ext cx="81534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600" b="1" dirty="0" smtClean="0">
                <a:solidFill>
                  <a:srgbClr val="3333FF"/>
                </a:solidFill>
              </a:rPr>
              <a:t>If you are in a windy spot</a:t>
            </a:r>
          </a:p>
          <a:p>
            <a:pPr marL="569913" lvl="1" indent="-336550" eaLnBrk="1" hangingPunct="1">
              <a:spcBef>
                <a:spcPts val="2400"/>
              </a:spcBef>
            </a:pPr>
            <a:r>
              <a:rPr lang="en-US" dirty="0" smtClean="0"/>
              <a:t>Plant plants that tolerate wind</a:t>
            </a:r>
          </a:p>
          <a:p>
            <a:pPr marL="569913" lvl="1" indent="-336550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en-US" dirty="0" smtClean="0"/>
              <a:t>OR</a:t>
            </a:r>
          </a:p>
          <a:p>
            <a:pPr marL="569913" lvl="1" indent="-336550" eaLnBrk="1" hangingPunct="1">
              <a:spcBef>
                <a:spcPts val="0"/>
              </a:spcBef>
            </a:pPr>
            <a:r>
              <a:rPr lang="en-US" dirty="0" smtClean="0"/>
              <a:t>Create a windbreak (a density of 40% to 60% provides the greatest downwind area of protection)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en-US" sz="4000" b="1" dirty="0" smtClean="0">
              <a:solidFill>
                <a:srgbClr val="3333FF"/>
              </a:solidFill>
            </a:endParaRPr>
          </a:p>
        </p:txBody>
      </p:sp>
      <p:grpSp>
        <p:nvGrpSpPr>
          <p:cNvPr id="53252" name="Group 6"/>
          <p:cNvGrpSpPr>
            <a:grpSpLocks/>
          </p:cNvGrpSpPr>
          <p:nvPr/>
        </p:nvGrpSpPr>
        <p:grpSpPr bwMode="auto">
          <a:xfrm>
            <a:off x="914400" y="4038600"/>
            <a:ext cx="7543800" cy="2405063"/>
            <a:chOff x="624" y="1968"/>
            <a:chExt cx="4752" cy="1515"/>
          </a:xfrm>
        </p:grpSpPr>
        <p:pic>
          <p:nvPicPr>
            <p:cNvPr id="45056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4" y="1973"/>
              <a:ext cx="1617" cy="15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50565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48" y="1968"/>
              <a:ext cx="2928" cy="151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79438"/>
            <a:ext cx="8229600" cy="563562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Microclimate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143000"/>
            <a:ext cx="7696200" cy="16002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3200" b="1" dirty="0" smtClean="0">
                <a:solidFill>
                  <a:srgbClr val="3333FF"/>
                </a:solidFill>
              </a:rPr>
              <a:t>If you create or have an existing windbreak, take advantage:</a:t>
            </a:r>
          </a:p>
          <a:p>
            <a:pPr marL="688975" lvl="1" indent="-455613" eaLnBrk="1" hangingPunct="1">
              <a:spcBef>
                <a:spcPct val="50000"/>
              </a:spcBef>
            </a:pPr>
            <a:endParaRPr lang="en-US" sz="2800" b="1" dirty="0" smtClean="0"/>
          </a:p>
        </p:txBody>
      </p:sp>
      <p:grpSp>
        <p:nvGrpSpPr>
          <p:cNvPr id="54276" name="Group 6"/>
          <p:cNvGrpSpPr>
            <a:grpSpLocks/>
          </p:cNvGrpSpPr>
          <p:nvPr/>
        </p:nvGrpSpPr>
        <p:grpSpPr bwMode="auto">
          <a:xfrm>
            <a:off x="4038600" y="2743200"/>
            <a:ext cx="4187825" cy="3060700"/>
            <a:chOff x="2568" y="2016"/>
            <a:chExt cx="2542" cy="1784"/>
          </a:xfrm>
        </p:grpSpPr>
        <p:pic>
          <p:nvPicPr>
            <p:cNvPr id="5427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b="52570"/>
            <a:stretch>
              <a:fillRect/>
            </a:stretch>
          </p:blipFill>
          <p:spPr bwMode="auto">
            <a:xfrm>
              <a:off x="2568" y="2016"/>
              <a:ext cx="2542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27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t="64032"/>
            <a:stretch>
              <a:fillRect/>
            </a:stretch>
          </p:blipFill>
          <p:spPr bwMode="auto">
            <a:xfrm>
              <a:off x="2568" y="3072"/>
              <a:ext cx="2542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4277" name="Text Box 8"/>
          <p:cNvSpPr txBox="1">
            <a:spLocks noChangeArrowheads="1"/>
          </p:cNvSpPr>
          <p:nvPr/>
        </p:nvSpPr>
        <p:spPr bwMode="auto">
          <a:xfrm>
            <a:off x="609600" y="3119388"/>
            <a:ext cx="3352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4163" indent="-284163">
              <a:buClr>
                <a:schemeClr val="bg2"/>
              </a:buClr>
              <a:buFont typeface="Wingdings" pitchFamily="2" charset="2"/>
              <a:buChar char="l"/>
            </a:pPr>
            <a:r>
              <a:rPr lang="en-US" sz="2400" dirty="0"/>
              <a:t>Snow piling up on the lee side of a </a:t>
            </a:r>
            <a:r>
              <a:rPr lang="en-US" sz="2400" dirty="0" smtClean="0"/>
              <a:t>windbreak </a:t>
            </a:r>
            <a:r>
              <a:rPr lang="en-US" sz="2400" dirty="0"/>
              <a:t>creates a </a:t>
            </a:r>
            <a:r>
              <a:rPr lang="en-US" sz="2400" dirty="0" smtClean="0"/>
              <a:t>blanket</a:t>
            </a:r>
          </a:p>
          <a:p>
            <a:pPr marL="284163" indent="-284163">
              <a:buClr>
                <a:schemeClr val="bg2"/>
              </a:buClr>
              <a:buFont typeface="Wingdings" pitchFamily="2" charset="2"/>
              <a:buChar char="l"/>
            </a:pPr>
            <a:r>
              <a:rPr lang="en-US" sz="2400" dirty="0" smtClean="0"/>
              <a:t>Plant </a:t>
            </a:r>
            <a:r>
              <a:rPr lang="en-US" sz="2400" dirty="0"/>
              <a:t>more tender plants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423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MCj038417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990600"/>
            <a:ext cx="443071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618499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18500" name="Picture 2" descr="BIND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6" y="144"/>
              <a:ext cx="5520" cy="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8502" name="Text Box 6"/>
            <p:cNvSpPr txBox="1">
              <a:spLocks noChangeArrowheads="1"/>
            </p:cNvSpPr>
            <p:nvPr/>
          </p:nvSpPr>
          <p:spPr bwMode="auto">
            <a:xfrm>
              <a:off x="2928" y="1056"/>
              <a:ext cx="2304" cy="10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400" b="1" i="1" u="sng" dirty="0" smtClean="0">
                  <a:latin typeface="Arial Narrow" pitchFamily="34" charset="0"/>
                </a:rPr>
                <a:t>CMG GardenNotes #511</a:t>
              </a:r>
              <a:endParaRPr lang="en-US" sz="2400" u="sng" dirty="0">
                <a:latin typeface="Arial Narrow" pitchFamily="34" charset="0"/>
              </a:endParaRPr>
            </a:p>
            <a:p>
              <a:pPr algn="ctr" eaLnBrk="1" hangingPunct="1">
                <a:spcBef>
                  <a:spcPts val="1200"/>
                </a:spcBef>
              </a:pPr>
              <a:r>
                <a:rPr lang="en-US" sz="3200" b="1" dirty="0" smtClean="0">
                  <a:solidFill>
                    <a:srgbClr val="3333FF"/>
                  </a:solidFill>
                  <a:latin typeface="Arial" charset="0"/>
                </a:rPr>
                <a:t>Colorado Plant Ecosystems</a:t>
              </a:r>
              <a:endParaRPr lang="en-US" sz="3200" b="1" dirty="0">
                <a:solidFill>
                  <a:srgbClr val="3333FF"/>
                </a:solidFill>
                <a:latin typeface="Arial" charset="0"/>
              </a:endParaRPr>
            </a:p>
          </p:txBody>
        </p:sp>
      </p:grpSp>
      <p:pic>
        <p:nvPicPr>
          <p:cNvPr id="8" name="Picture 7" descr="CMG-GB-300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4724400"/>
            <a:ext cx="1813560" cy="999744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6323" name="Group 8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56325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43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26" name="Rectangle 5"/>
              <p:cNvSpPr>
                <a:spLocks noChangeArrowheads="1"/>
              </p:cNvSpPr>
              <p:nvPr/>
            </p:nvSpPr>
            <p:spPr bwMode="auto">
              <a:xfrm>
                <a:off x="528" y="912"/>
                <a:ext cx="4848" cy="2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  <a:buClr>
                    <a:srgbClr val="5F5F5F"/>
                  </a:buClr>
                  <a:buFont typeface="Wingdings" pitchFamily="2" charset="2"/>
                  <a:buChar char="l"/>
                </a:pPr>
                <a:r>
                  <a:rPr lang="en-US" sz="2800">
                    <a:latin typeface="Comic Sans MS" pitchFamily="66" charset="0"/>
                  </a:rPr>
                  <a:t>Talk about  a situation in which you succeeded in exploiting a microclimate.</a:t>
                </a:r>
              </a:p>
              <a:p>
                <a:pPr marL="342900" indent="-342900">
                  <a:spcBef>
                    <a:spcPct val="35000"/>
                  </a:spcBef>
                  <a:buClr>
                    <a:srgbClr val="5F5F5F"/>
                  </a:buClr>
                  <a:buFont typeface="Wingdings" pitchFamily="2" charset="2"/>
                  <a:buChar char="l"/>
                </a:pPr>
                <a:r>
                  <a:rPr lang="en-US" sz="2800">
                    <a:latin typeface="Comic Sans MS" pitchFamily="66" charset="0"/>
                  </a:rPr>
                  <a:t>OR a time when you planted in the wrong microclimate.</a:t>
                </a:r>
              </a:p>
            </p:txBody>
          </p:sp>
          <p:pic>
            <p:nvPicPr>
              <p:cNvPr id="56327" name="Picture 6" descr="MCj02346410000[1]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024" y="2640"/>
                <a:ext cx="2208" cy="13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6324" name="Rectangle 4"/>
            <p:cNvSpPr>
              <a:spLocks noChangeArrowheads="1"/>
            </p:cNvSpPr>
            <p:nvPr/>
          </p:nvSpPr>
          <p:spPr bwMode="auto">
            <a:xfrm>
              <a:off x="336" y="336"/>
              <a:ext cx="5184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z="3200" b="1" u="sng">
                  <a:solidFill>
                    <a:srgbClr val="3333FF"/>
                  </a:solidFill>
                </a:rPr>
                <a:t>Small Group Discussion</a:t>
              </a: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28739" name="Picture 3" descr="Coffee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57800" y="2590800"/>
            <a:ext cx="2533650" cy="3208337"/>
          </a:xfrm>
          <a:prstGeom prst="rect">
            <a:avLst/>
          </a:prstGeom>
          <a:noFill/>
        </p:spPr>
      </p:pic>
      <p:sp>
        <p:nvSpPr>
          <p:cNvPr id="628741" name="Text Box 5"/>
          <p:cNvSpPr txBox="1">
            <a:spLocks noChangeArrowheads="1"/>
          </p:cNvSpPr>
          <p:nvPr/>
        </p:nvSpPr>
        <p:spPr bwMode="auto">
          <a:xfrm>
            <a:off x="701674" y="1143000"/>
            <a:ext cx="61563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chemeClr val="accent2"/>
                </a:solidFill>
                <a:latin typeface="Arial" charset="0"/>
              </a:rPr>
              <a:t>10 Minute Break</a:t>
            </a:r>
            <a:endParaRPr lang="en-US" sz="2400" b="1" dirty="0">
              <a:latin typeface="Arial" charset="0"/>
            </a:endParaRPr>
          </a:p>
          <a:p>
            <a:pPr algn="ctr"/>
            <a:r>
              <a:rPr lang="en-US" b="1" dirty="0">
                <a:latin typeface="Arial" charset="0"/>
              </a:rPr>
              <a:t/>
            </a:r>
            <a:br>
              <a:rPr lang="en-US" b="1" dirty="0">
                <a:latin typeface="Arial" charset="0"/>
              </a:rPr>
            </a:br>
            <a:endParaRPr lang="en-US" b="1" dirty="0">
              <a:latin typeface="Arial" charset="0"/>
            </a:endParaRPr>
          </a:p>
        </p:txBody>
      </p:sp>
    </p:spTree>
  </p:cSld>
  <p:clrMapOvr>
    <a:masterClrMapping/>
  </p:clrMapOvr>
  <p:transition advTm="60000">
    <p:wipe dir="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07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144000" cy="6858000"/>
            </a:xfrm>
            <a:prstGeom prst="rect">
              <a:avLst/>
            </a:prstGeom>
            <a:solidFill>
              <a:srgbClr val="CCE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latin typeface="Book Antiqua" pitchFamily="18" charset="0"/>
              </a:endParaRPr>
            </a:p>
          </p:txBody>
        </p:sp>
        <p:pic>
          <p:nvPicPr>
            <p:cNvPr id="3077" name="Picture 3" descr="Presentation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25638" y="1676400"/>
              <a:ext cx="5291138" cy="3773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8" name="Text Box 5"/>
            <p:cNvSpPr txBox="1">
              <a:spLocks noChangeArrowheads="1"/>
            </p:cNvSpPr>
            <p:nvPr/>
          </p:nvSpPr>
          <p:spPr bwMode="auto">
            <a:xfrm>
              <a:off x="685800" y="5385137"/>
              <a:ext cx="7772400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latin typeface="Arial" charset="0"/>
                </a:rPr>
                <a:t>Site facilitators: Please give a </a:t>
              </a:r>
              <a:r>
                <a:rPr lang="en-US" sz="3600" dirty="0" smtClean="0">
                  <a:solidFill>
                    <a:srgbClr val="3333FF"/>
                  </a:solidFill>
                  <a:latin typeface="Arial" charset="0"/>
                  <a:sym typeface="Wingdings"/>
                </a:rPr>
                <a:t></a:t>
              </a:r>
              <a:r>
                <a:rPr lang="en-US" dirty="0" smtClean="0">
                  <a:latin typeface="Arial" charset="0"/>
                </a:rPr>
                <a:t> </a:t>
              </a:r>
              <a:r>
                <a:rPr lang="en-US" dirty="0">
                  <a:latin typeface="Arial" charset="0"/>
                </a:rPr>
                <a:t/>
              </a:r>
              <a:br>
                <a:rPr lang="en-US" dirty="0">
                  <a:latin typeface="Arial" charset="0"/>
                </a:rPr>
              </a:br>
              <a:r>
                <a:rPr lang="en-US" dirty="0">
                  <a:latin typeface="Arial" charset="0"/>
                </a:rPr>
                <a:t>when your site is ready to continue.</a:t>
              </a:r>
            </a:p>
          </p:txBody>
        </p:sp>
      </p:grpSp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95300" y="609600"/>
            <a:ext cx="8305800" cy="762000"/>
          </a:xfrm>
        </p:spPr>
        <p:txBody>
          <a:bodyPr lIns="90488" tIns="44450" rIns="90488" bIns="44450" anchor="t"/>
          <a:lstStyle/>
          <a:p>
            <a:pPr algn="ctr"/>
            <a:r>
              <a:rPr lang="en-US" sz="5400" smtClean="0"/>
              <a:t>Please take your seats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Tulips&amp;Forgetmenots@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4724400"/>
            <a:ext cx="7086600" cy="1295400"/>
          </a:xfrm>
          <a:solidFill>
            <a:srgbClr val="FFFFFF">
              <a:alpha val="67842"/>
            </a:srgbClr>
          </a:solidFill>
          <a:effectLst>
            <a:softEdge rad="63500"/>
          </a:effectLst>
        </p:spPr>
        <p:txBody>
          <a:bodyPr/>
          <a:lstStyle/>
          <a:p>
            <a:pPr algn="ctr" eaLnBrk="1" hangingPunct="1"/>
            <a:r>
              <a:rPr lang="en-US" sz="4400" dirty="0" smtClean="0"/>
              <a:t>Understanding catalog </a:t>
            </a:r>
            <a:br>
              <a:rPr lang="en-US" sz="4400" dirty="0" smtClean="0"/>
            </a:br>
            <a:r>
              <a:rPr lang="en-US" sz="4400" dirty="0" smtClean="0"/>
              <a:t>and tag descriptions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3333FF"/>
                </a:solidFill>
              </a:rPr>
              <a:t>A good description requires a scientific name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7924800" cy="4800600"/>
          </a:xfrm>
        </p:spPr>
        <p:txBody>
          <a:bodyPr/>
          <a:lstStyle/>
          <a:p>
            <a:pPr marL="565150" lvl="1" indent="-342900"/>
            <a:r>
              <a:rPr lang="en-US" b="1" dirty="0" smtClean="0"/>
              <a:t>Plants have many different common names</a:t>
            </a:r>
          </a:p>
          <a:p>
            <a:pPr marL="1025525" indent="-346075">
              <a:spcBef>
                <a:spcPts val="2400"/>
              </a:spcBef>
              <a:buFont typeface="Courier New" pitchFamily="49" charset="0"/>
              <a:buChar char="o"/>
            </a:pPr>
            <a:r>
              <a:rPr lang="en-US" dirty="0" smtClean="0"/>
              <a:t>Positive ID of plant</a:t>
            </a:r>
          </a:p>
          <a:p>
            <a:pPr marL="1025525" lvl="1" indent="-346075">
              <a:spcBef>
                <a:spcPts val="600"/>
              </a:spcBef>
              <a:buFont typeface="Courier New" pitchFamily="49" charset="0"/>
              <a:buChar char="o"/>
            </a:pPr>
            <a:r>
              <a:rPr lang="en-US" dirty="0" smtClean="0"/>
              <a:t>Allows more research</a:t>
            </a:r>
          </a:p>
        </p:txBody>
      </p:sp>
      <p:pic>
        <p:nvPicPr>
          <p:cNvPr id="4" name="Picture 3" descr="B&amp;MalteseC1@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75200" y="3429000"/>
            <a:ext cx="3759200" cy="2819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423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Plant Description – Complete</a:t>
            </a:r>
          </a:p>
        </p:txBody>
      </p:sp>
      <p:sp>
        <p:nvSpPr>
          <p:cNvPr id="59395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533400" y="1371600"/>
            <a:ext cx="4695825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tabLst>
                <a:tab pos="577850" algn="l"/>
              </a:tabLst>
            </a:pPr>
            <a:r>
              <a:rPr lang="en-US" b="1" i="1" u="sng" dirty="0" smtClean="0"/>
              <a:t>Dianthus First Love</a:t>
            </a:r>
          </a:p>
          <a:p>
            <a:pPr marL="577850" lvl="1" indent="-336550" eaLnBrk="1" hangingPunct="1">
              <a:spcBef>
                <a:spcPct val="30000"/>
              </a:spcBef>
              <a:buFont typeface="Wingdings" pitchFamily="2" charset="2"/>
              <a:buNone/>
              <a:tabLst>
                <a:tab pos="577850" algn="l"/>
              </a:tabLst>
            </a:pPr>
            <a:r>
              <a:rPr lang="en-US" sz="2000" b="1" dirty="0" smtClean="0"/>
              <a:t>Height</a:t>
            </a:r>
            <a:r>
              <a:rPr lang="en-US" sz="2000" dirty="0" smtClean="0"/>
              <a:t>: 15-20“  </a:t>
            </a:r>
            <a:r>
              <a:rPr lang="en-US" sz="2000" b="1" dirty="0" smtClean="0"/>
              <a:t>Width:</a:t>
            </a:r>
            <a:r>
              <a:rPr lang="en-US" sz="2000" dirty="0" smtClean="0"/>
              <a:t> 15“</a:t>
            </a:r>
          </a:p>
          <a:p>
            <a:pPr marL="577850" lvl="1" indent="-336550" eaLnBrk="1" hangingPunct="1">
              <a:spcBef>
                <a:spcPct val="10000"/>
              </a:spcBef>
              <a:buFont typeface="Wingdings" pitchFamily="2" charset="2"/>
              <a:buNone/>
              <a:tabLst>
                <a:tab pos="577850" algn="l"/>
              </a:tabLst>
            </a:pPr>
            <a:r>
              <a:rPr lang="en-US" sz="2000" b="1" dirty="0" smtClean="0"/>
              <a:t>Blooms</a:t>
            </a:r>
            <a:r>
              <a:rPr lang="en-US" sz="2000" dirty="0" smtClean="0"/>
              <a:t>: Spring to fall</a:t>
            </a:r>
          </a:p>
          <a:p>
            <a:pPr marL="577850" lvl="1" indent="-336550" eaLnBrk="1" hangingPunct="1">
              <a:spcBef>
                <a:spcPct val="10000"/>
              </a:spcBef>
              <a:buFont typeface="Wingdings" pitchFamily="2" charset="2"/>
              <a:buNone/>
              <a:tabLst>
                <a:tab pos="577850" algn="l"/>
              </a:tabLst>
            </a:pPr>
            <a:r>
              <a:rPr lang="en-US" sz="2000" b="1" dirty="0" smtClean="0"/>
              <a:t>Sun:</a:t>
            </a:r>
            <a:r>
              <a:rPr lang="en-US" sz="2000" dirty="0" smtClean="0"/>
              <a:t> Sun to partial shade</a:t>
            </a:r>
          </a:p>
          <a:p>
            <a:pPr marL="577850" lvl="1" indent="-336550" eaLnBrk="1" hangingPunct="1">
              <a:spcBef>
                <a:spcPct val="10000"/>
              </a:spcBef>
              <a:buFont typeface="Wingdings" pitchFamily="2" charset="2"/>
              <a:buNone/>
              <a:tabLst>
                <a:tab pos="577850" algn="l"/>
              </a:tabLst>
            </a:pPr>
            <a:r>
              <a:rPr lang="en-US" sz="2000" b="1" dirty="0" smtClean="0"/>
              <a:t>Soil Moisture</a:t>
            </a:r>
            <a:r>
              <a:rPr lang="en-US" sz="2000" dirty="0" smtClean="0"/>
              <a:t>: Moderate watering</a:t>
            </a:r>
          </a:p>
          <a:p>
            <a:pPr marL="577850" lvl="1" indent="-336550" eaLnBrk="1" hangingPunct="1">
              <a:spcBef>
                <a:spcPct val="10000"/>
              </a:spcBef>
              <a:buFont typeface="Wingdings" pitchFamily="2" charset="2"/>
              <a:buNone/>
              <a:tabLst>
                <a:tab pos="577850" algn="l"/>
              </a:tabLst>
            </a:pPr>
            <a:r>
              <a:rPr lang="en-US" sz="2000" b="1" dirty="0" smtClean="0"/>
              <a:t>Hardiness</a:t>
            </a:r>
            <a:r>
              <a:rPr lang="en-US" sz="2000" dirty="0" smtClean="0"/>
              <a:t>: USDA zones 3b-9 </a:t>
            </a:r>
            <a:br>
              <a:rPr lang="en-US" sz="2000" dirty="0" smtClean="0"/>
            </a:br>
            <a:r>
              <a:rPr lang="en-US" sz="2000" dirty="0" smtClean="0"/>
              <a:t>(up to 10,000')</a:t>
            </a:r>
          </a:p>
          <a:p>
            <a:pPr marL="577850" lvl="1" indent="-336550" eaLnBrk="1" hangingPunct="1">
              <a:spcBef>
                <a:spcPct val="10000"/>
              </a:spcBef>
              <a:buFont typeface="Wingdings" pitchFamily="2" charset="2"/>
              <a:buNone/>
              <a:tabLst>
                <a:tab pos="577850" algn="l"/>
              </a:tabLst>
            </a:pPr>
            <a:r>
              <a:rPr lang="en-US" sz="2000" b="1" dirty="0" smtClean="0"/>
              <a:t>Culture:</a:t>
            </a:r>
            <a:r>
              <a:rPr lang="en-US" sz="2000" dirty="0" smtClean="0"/>
              <a:t> Ordinary Garden loam</a:t>
            </a:r>
          </a:p>
          <a:p>
            <a:pPr marL="577850" lvl="1" indent="-336550" eaLnBrk="1" hangingPunct="1">
              <a:spcBef>
                <a:spcPct val="10000"/>
              </a:spcBef>
              <a:buFont typeface="Wingdings" pitchFamily="2" charset="2"/>
              <a:buNone/>
              <a:tabLst>
                <a:tab pos="577850" algn="l"/>
              </a:tabLst>
            </a:pPr>
            <a:r>
              <a:rPr lang="en-US" sz="2000" b="1" dirty="0" smtClean="0"/>
              <a:t>Description:</a:t>
            </a:r>
            <a:r>
              <a:rPr lang="en-US" sz="2000" dirty="0" smtClean="0"/>
              <a:t> A clump-forming dianthus with flowers that change from pure white to deep rose. There is a constant succession of bloom from April to frost. Intensely fragrant with attractive mounds of foliage in winter. Perennial.</a:t>
            </a:r>
          </a:p>
        </p:txBody>
      </p:sp>
      <p:pic>
        <p:nvPicPr>
          <p:cNvPr id="175110" name="Picture 6" descr="Dianthus First Love 2 PS20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05450" y="1524000"/>
            <a:ext cx="3028950" cy="441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Plant Description –  Less Complete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447800"/>
            <a:ext cx="49530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tabLst>
                <a:tab pos="577850" algn="l"/>
              </a:tabLst>
            </a:pPr>
            <a:r>
              <a:rPr lang="en-US" b="1" i="1" u="sng" smtClean="0"/>
              <a:t>Remembrance Columbine</a:t>
            </a:r>
          </a:p>
          <a:p>
            <a:pPr marL="577850" lvl="1" indent="-336550" eaLnBrk="1" hangingPunct="1">
              <a:spcBef>
                <a:spcPct val="0"/>
              </a:spcBef>
              <a:buClrTx/>
              <a:buFontTx/>
              <a:buNone/>
              <a:tabLst>
                <a:tab pos="577850" algn="l"/>
              </a:tabLst>
            </a:pPr>
            <a:r>
              <a:rPr lang="en-US" sz="1800" smtClean="0"/>
              <a:t/>
            </a:r>
            <a:br>
              <a:rPr lang="en-US" sz="1800" smtClean="0"/>
            </a:br>
            <a:r>
              <a:rPr lang="en-US" smtClean="0"/>
              <a:t>A hybrid derived from the Colorado state flower.</a:t>
            </a:r>
          </a:p>
          <a:p>
            <a:pPr marL="577850" lvl="1" indent="-336550" eaLnBrk="1" hangingPunct="1">
              <a:spcBef>
                <a:spcPct val="0"/>
              </a:spcBef>
              <a:buClrTx/>
              <a:buFontTx/>
              <a:buNone/>
              <a:tabLst>
                <a:tab pos="577850" algn="l"/>
              </a:tabLst>
            </a:pPr>
            <a:r>
              <a:rPr lang="en-US" smtClean="0"/>
              <a:t>	The petals and spurs are </a:t>
            </a:r>
            <a:br>
              <a:rPr lang="en-US" smtClean="0"/>
            </a:br>
            <a:r>
              <a:rPr lang="en-US" smtClean="0"/>
              <a:t>an incredibly rich, shining violet-blue. </a:t>
            </a:r>
          </a:p>
          <a:p>
            <a:pPr marL="577850" lvl="1" indent="-336550" eaLnBrk="1" hangingPunct="1">
              <a:spcBef>
                <a:spcPct val="0"/>
              </a:spcBef>
              <a:buClrTx/>
              <a:buFontTx/>
              <a:buNone/>
              <a:tabLst>
                <a:tab pos="577850" algn="l"/>
              </a:tabLst>
            </a:pPr>
            <a:endParaRPr lang="en-US" smtClean="0"/>
          </a:p>
          <a:p>
            <a:pPr marL="577850" lvl="1" indent="-336550" eaLnBrk="1" hangingPunct="1">
              <a:spcBef>
                <a:spcPct val="0"/>
              </a:spcBef>
              <a:buClrTx/>
              <a:buFontTx/>
              <a:buNone/>
              <a:tabLst>
                <a:tab pos="577850" algn="l"/>
              </a:tabLst>
            </a:pPr>
            <a:r>
              <a:rPr lang="en-US" b="1" smtClean="0"/>
              <a:t>Zones:</a:t>
            </a:r>
            <a:r>
              <a:rPr lang="en-US" smtClean="0"/>
              <a:t> 3-9</a:t>
            </a:r>
          </a:p>
          <a:p>
            <a:pPr marL="577850" lvl="1" indent="-336550" eaLnBrk="1" hangingPunct="1">
              <a:spcBef>
                <a:spcPct val="0"/>
              </a:spcBef>
              <a:buClrTx/>
              <a:buFontTx/>
              <a:buNone/>
              <a:tabLst>
                <a:tab pos="577850" algn="l"/>
              </a:tabLst>
            </a:pPr>
            <a:r>
              <a:rPr lang="en-US" b="1" smtClean="0"/>
              <a:t>Height:</a:t>
            </a:r>
            <a:r>
              <a:rPr lang="en-US" smtClean="0"/>
              <a:t> 14-24"</a:t>
            </a:r>
            <a:r>
              <a:rPr lang="en-US" sz="1800" smtClean="0"/>
              <a:t> </a:t>
            </a:r>
            <a:endParaRPr lang="en-US" sz="2000" smtClean="0"/>
          </a:p>
        </p:txBody>
      </p:sp>
      <p:pic>
        <p:nvPicPr>
          <p:cNvPr id="376838" name="Picture 6" descr="ps0102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05400" y="2362200"/>
            <a:ext cx="3352800" cy="3143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Plant Description –  Rather Incomplete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447800"/>
            <a:ext cx="4419600" cy="4800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b="1" i="1" u="sng" smtClean="0"/>
              <a:t>Moon Carrot</a:t>
            </a:r>
          </a:p>
          <a:p>
            <a:pPr marL="228600" lvl="1" indent="0" eaLnBrk="1" hangingPunct="1">
              <a:spcBef>
                <a:spcPct val="75000"/>
              </a:spcBef>
              <a:buFont typeface="Wingdings" pitchFamily="2" charset="2"/>
              <a:buNone/>
            </a:pPr>
            <a:r>
              <a:rPr lang="en-US" smtClean="0"/>
              <a:t>The basal rosette of succulent, silvery-blue, lacy foliage is substantial. The second year it produces a succession of five inch umbels of pale pink flowers that fade to white. Use as a focal point in the garden</a:t>
            </a:r>
            <a:r>
              <a:rPr lang="en-US" sz="2000" smtClean="0"/>
              <a:t>.</a:t>
            </a:r>
          </a:p>
        </p:txBody>
      </p:sp>
      <p:pic>
        <p:nvPicPr>
          <p:cNvPr id="378886" name="Picture 6" descr="Moon Carr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524000"/>
            <a:ext cx="3246438" cy="4724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7" descr="FleeceFlower1@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Rectangle 6"/>
          <p:cNvSpPr>
            <a:spLocks noGrp="1" noChangeArrowheads="1"/>
          </p:cNvSpPr>
          <p:nvPr>
            <p:ph type="title"/>
          </p:nvPr>
        </p:nvSpPr>
        <p:spPr>
          <a:xfrm>
            <a:off x="1219200" y="4648200"/>
            <a:ext cx="6705600" cy="1295400"/>
          </a:xfrm>
          <a:solidFill>
            <a:srgbClr val="FFFFFF">
              <a:alpha val="67058"/>
            </a:srgbClr>
          </a:solidFill>
          <a:effectLst>
            <a:softEdge rad="31750"/>
          </a:effectLst>
        </p:spPr>
        <p:txBody>
          <a:bodyPr/>
          <a:lstStyle/>
          <a:p>
            <a:pPr algn="ctr" eaLnBrk="1" hangingPunct="1"/>
            <a:r>
              <a:rPr lang="en-US" sz="4400" dirty="0" smtClean="0">
                <a:solidFill>
                  <a:schemeClr val="tx1"/>
                </a:solidFill>
              </a:rPr>
              <a:t>Let’s examine the terms </a:t>
            </a:r>
            <a:br>
              <a:rPr lang="en-US" sz="4400" dirty="0" smtClean="0">
                <a:solidFill>
                  <a:schemeClr val="tx1"/>
                </a:solidFill>
              </a:rPr>
            </a:br>
            <a:r>
              <a:rPr lang="en-US" sz="4400" dirty="0" smtClean="0">
                <a:solidFill>
                  <a:schemeClr val="tx1"/>
                </a:solidFill>
              </a:rPr>
              <a:t>in more depth…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7620000" cy="11430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Catalogs often divide plants into categories based on life cycle or life form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057400"/>
            <a:ext cx="7772400" cy="41148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3333FF"/>
                </a:solidFill>
              </a:rPr>
              <a:t>Annuals and tender perennials</a:t>
            </a:r>
          </a:p>
          <a:p>
            <a:pPr eaLnBrk="1" hangingPunct="1"/>
            <a:r>
              <a:rPr lang="en-US" b="1" dirty="0" smtClean="0">
                <a:solidFill>
                  <a:srgbClr val="3333FF"/>
                </a:solidFill>
              </a:rPr>
              <a:t>Flower bulbs </a:t>
            </a:r>
          </a:p>
          <a:p>
            <a:pPr eaLnBrk="1" hangingPunct="1"/>
            <a:r>
              <a:rPr lang="en-US" b="1" dirty="0" smtClean="0">
                <a:solidFill>
                  <a:srgbClr val="3333FF"/>
                </a:solidFill>
              </a:rPr>
              <a:t>Perennials</a:t>
            </a:r>
          </a:p>
          <a:p>
            <a:pPr eaLnBrk="1" hangingPunct="1"/>
            <a:r>
              <a:rPr lang="en-US" b="1" dirty="0" smtClean="0">
                <a:solidFill>
                  <a:srgbClr val="3333FF"/>
                </a:solidFill>
              </a:rPr>
              <a:t>Shrubs and vines</a:t>
            </a:r>
          </a:p>
          <a:p>
            <a:pPr eaLnBrk="1" hangingPunct="1"/>
            <a:r>
              <a:rPr lang="en-US" b="1" dirty="0" smtClean="0">
                <a:solidFill>
                  <a:srgbClr val="3333FF"/>
                </a:solidFill>
              </a:rPr>
              <a:t>Trees</a:t>
            </a:r>
          </a:p>
        </p:txBody>
      </p:sp>
      <p:grpSp>
        <p:nvGrpSpPr>
          <p:cNvPr id="63492" name="Group 5"/>
          <p:cNvGrpSpPr>
            <a:grpSpLocks/>
          </p:cNvGrpSpPr>
          <p:nvPr/>
        </p:nvGrpSpPr>
        <p:grpSpPr bwMode="auto">
          <a:xfrm>
            <a:off x="4495800" y="3276600"/>
            <a:ext cx="3979863" cy="2984500"/>
            <a:chOff x="4495800" y="3276600"/>
            <a:chExt cx="3979863" cy="2984500"/>
          </a:xfrm>
        </p:grpSpPr>
        <p:pic>
          <p:nvPicPr>
            <p:cNvPr id="162820" name="Picture 4" descr="GovH1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5800" y="3276600"/>
              <a:ext cx="3979863" cy="29845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3494" name="TextBox 4"/>
            <p:cNvSpPr txBox="1">
              <a:spLocks noChangeArrowheads="1"/>
            </p:cNvSpPr>
            <p:nvPr/>
          </p:nvSpPr>
          <p:spPr bwMode="auto">
            <a:xfrm>
              <a:off x="5791200" y="5943600"/>
              <a:ext cx="25908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1200"/>
                <a:t>Photo: David Whiting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423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ienceOfGardening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0" y="460515"/>
            <a:ext cx="4423813" cy="601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57200" y="1376855"/>
            <a:ext cx="3657600" cy="1970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i="1" dirty="0" smtClean="0">
                <a:latin typeface="Arial Narrow" pitchFamily="34" charset="0"/>
              </a:rPr>
              <a:t>The Science of Gardening</a:t>
            </a:r>
            <a:r>
              <a:rPr lang="en-US" sz="2400" dirty="0" smtClean="0">
                <a:latin typeface="Arial Narrow" pitchFamily="34" charset="0"/>
              </a:rPr>
              <a:t/>
            </a:r>
            <a:br>
              <a:rPr lang="en-US" sz="2400" dirty="0" smtClean="0">
                <a:latin typeface="Arial Narrow" pitchFamily="34" charset="0"/>
              </a:rPr>
            </a:br>
            <a:r>
              <a:rPr lang="en-US" sz="2400" u="sng" dirty="0" smtClean="0">
                <a:latin typeface="Arial Narrow" pitchFamily="34" charset="0"/>
              </a:rPr>
              <a:t>Chapter 35, page 421</a:t>
            </a:r>
            <a:endParaRPr lang="en-US" sz="2400" u="sng" dirty="0">
              <a:latin typeface="Arial Narrow" pitchFamily="34" charset="0"/>
            </a:endParaRPr>
          </a:p>
          <a:p>
            <a:pPr algn="ctr" eaLnBrk="1" hangingPunct="1">
              <a:spcBef>
                <a:spcPts val="1200"/>
              </a:spcBef>
            </a:pPr>
            <a:r>
              <a:rPr lang="en-US" sz="3200" b="1" dirty="0" smtClean="0">
                <a:solidFill>
                  <a:srgbClr val="3333FF"/>
                </a:solidFill>
                <a:latin typeface="Arial" charset="0"/>
              </a:rPr>
              <a:t>Herbaceous Plants (Flowers)</a:t>
            </a:r>
            <a:endParaRPr lang="en-US" sz="3200" b="1" dirty="0">
              <a:solidFill>
                <a:srgbClr val="3333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59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DanishFlagPoppy&amp;Whea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extBox 3"/>
          <p:cNvSpPr txBox="1">
            <a:spLocks noChangeArrowheads="1"/>
          </p:cNvSpPr>
          <p:nvPr/>
        </p:nvSpPr>
        <p:spPr bwMode="auto">
          <a:xfrm>
            <a:off x="6248400" y="6400800"/>
            <a:ext cx="2590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200"/>
              <a:t>Photo: David Whiting</a:t>
            </a:r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31838"/>
            <a:ext cx="8229600" cy="1096962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chemeClr val="bg1"/>
                </a:solidFill>
                <a:latin typeface="+mn-lt"/>
              </a:rPr>
              <a:t>Life Cycles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0" smtClean="0">
                <a:solidFill>
                  <a:srgbClr val="5F5F5F"/>
                </a:solidFill>
              </a:rPr>
              <a:t>Life Cycles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17613"/>
            <a:ext cx="5562600" cy="3811587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tabLst>
                <a:tab pos="569913" algn="l"/>
              </a:tabLst>
            </a:pPr>
            <a:r>
              <a:rPr lang="en-US" sz="3600" b="1" u="sng" dirty="0" smtClean="0">
                <a:solidFill>
                  <a:srgbClr val="3333FF"/>
                </a:solidFill>
              </a:rPr>
              <a:t>Annuals</a:t>
            </a:r>
            <a:r>
              <a:rPr lang="en-US" sz="3200" b="1" dirty="0" smtClean="0"/>
              <a:t> </a:t>
            </a:r>
          </a:p>
          <a:p>
            <a:pPr marL="569913" lvl="1" indent="-336550" eaLnBrk="1" hangingPunct="1">
              <a:spcBef>
                <a:spcPct val="75000"/>
              </a:spcBef>
              <a:tabLst>
                <a:tab pos="569913" algn="l"/>
              </a:tabLst>
            </a:pPr>
            <a:r>
              <a:rPr lang="en-US" dirty="0" smtClean="0"/>
              <a:t>From seedling to setting seed in a </a:t>
            </a:r>
            <a:r>
              <a:rPr lang="en-US" b="1" dirty="0" smtClean="0"/>
              <a:t>single </a:t>
            </a:r>
            <a:r>
              <a:rPr lang="en-US" dirty="0" smtClean="0"/>
              <a:t>growing season</a:t>
            </a:r>
          </a:p>
          <a:p>
            <a:pPr marL="569913" lvl="1" indent="-336550" eaLnBrk="1" hangingPunct="1">
              <a:tabLst>
                <a:tab pos="569913" algn="l"/>
              </a:tabLst>
            </a:pPr>
            <a:r>
              <a:rPr lang="en-US" dirty="0" smtClean="0"/>
              <a:t>Original plant will not</a:t>
            </a:r>
            <a:br>
              <a:rPr lang="en-US" dirty="0" smtClean="0"/>
            </a:br>
            <a:r>
              <a:rPr lang="en-US" dirty="0" smtClean="0"/>
              <a:t>come back</a:t>
            </a:r>
          </a:p>
          <a:p>
            <a:pPr marL="569913" lvl="1" indent="-336550" eaLnBrk="1" hangingPunct="1">
              <a:tabLst>
                <a:tab pos="569913" algn="l"/>
              </a:tabLst>
            </a:pPr>
            <a:r>
              <a:rPr lang="en-US" dirty="0" smtClean="0"/>
              <a:t>May reseed</a:t>
            </a:r>
          </a:p>
          <a:p>
            <a:pPr marL="0" indent="0" eaLnBrk="1" hangingPunct="1">
              <a:tabLst>
                <a:tab pos="569913" algn="l"/>
              </a:tabLst>
            </a:pPr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  <a:tabLst>
                <a:tab pos="569913" algn="l"/>
              </a:tabLst>
            </a:pPr>
            <a:endParaRPr lang="en-US" sz="1800" dirty="0" smtClean="0"/>
          </a:p>
        </p:txBody>
      </p:sp>
      <p:pic>
        <p:nvPicPr>
          <p:cNvPr id="13320" name="Picture 8" descr="Impatie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429000"/>
            <a:ext cx="3759200" cy="2819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423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0" smtClean="0">
                <a:solidFill>
                  <a:srgbClr val="5F5F5F"/>
                </a:solidFill>
              </a:rPr>
              <a:t>Life Cycles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19200"/>
            <a:ext cx="5562600" cy="3811588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tabLst>
                <a:tab pos="569913" algn="l"/>
              </a:tabLst>
            </a:pPr>
            <a:r>
              <a:rPr lang="en-US" sz="3200" b="1" u="sng" smtClean="0">
                <a:solidFill>
                  <a:srgbClr val="3333FF"/>
                </a:solidFill>
              </a:rPr>
              <a:t>Reasons to choose annuals</a:t>
            </a:r>
            <a:r>
              <a:rPr lang="en-US" sz="3200" b="1" u="sng" smtClean="0"/>
              <a:t> </a:t>
            </a:r>
          </a:p>
          <a:p>
            <a:pPr marL="569913" lvl="1" indent="-336550" eaLnBrk="1" hangingPunct="1">
              <a:spcBef>
                <a:spcPct val="75000"/>
              </a:spcBef>
              <a:tabLst>
                <a:tab pos="569913" algn="l"/>
              </a:tabLst>
            </a:pPr>
            <a:r>
              <a:rPr lang="en-US" smtClean="0"/>
              <a:t>Longer season of color</a:t>
            </a:r>
          </a:p>
          <a:p>
            <a:pPr marL="569913" lvl="1" indent="-336550" eaLnBrk="1" hangingPunct="1">
              <a:tabLst>
                <a:tab pos="569913" algn="l"/>
              </a:tabLst>
            </a:pPr>
            <a:r>
              <a:rPr lang="en-US" smtClean="0"/>
              <a:t>Quick color </a:t>
            </a:r>
          </a:p>
          <a:p>
            <a:pPr marL="569913" lvl="1" indent="-336550" eaLnBrk="1" hangingPunct="1">
              <a:tabLst>
                <a:tab pos="569913" algn="l"/>
              </a:tabLst>
            </a:pPr>
            <a:r>
              <a:rPr lang="en-US" smtClean="0"/>
              <a:t>Container gardening</a:t>
            </a:r>
          </a:p>
          <a:p>
            <a:pPr marL="569913" lvl="1" indent="-336550" eaLnBrk="1" hangingPunct="1">
              <a:tabLst>
                <a:tab pos="569913" algn="l"/>
              </a:tabLst>
            </a:pPr>
            <a:r>
              <a:rPr lang="en-US" smtClean="0"/>
              <a:t>Cut flowers</a:t>
            </a:r>
          </a:p>
          <a:p>
            <a:pPr marL="569913" lvl="1" indent="-336550" eaLnBrk="1" hangingPunct="1">
              <a:tabLst>
                <a:tab pos="569913" algn="l"/>
              </a:tabLst>
            </a:pPr>
            <a:r>
              <a:rPr lang="en-US" smtClean="0"/>
              <a:t>From seed: most </a:t>
            </a:r>
            <a:br>
              <a:rPr lang="en-US" smtClean="0"/>
            </a:br>
            <a:r>
              <a:rPr lang="en-US" smtClean="0"/>
              <a:t>inexpensive color</a:t>
            </a:r>
          </a:p>
          <a:p>
            <a:pPr marL="569913" lvl="1" indent="-336550" eaLnBrk="1" hangingPunct="1">
              <a:tabLst>
                <a:tab pos="569913" algn="l"/>
              </a:tabLst>
            </a:pPr>
            <a:r>
              <a:rPr lang="en-US" smtClean="0"/>
              <a:t>Restyle and re-theme </a:t>
            </a:r>
            <a:br>
              <a:rPr lang="en-US" smtClean="0"/>
            </a:br>
            <a:r>
              <a:rPr lang="en-US" smtClean="0"/>
              <a:t>the garden every year</a:t>
            </a:r>
          </a:p>
          <a:p>
            <a:pPr marL="0" indent="0" eaLnBrk="1" hangingPunct="1">
              <a:tabLst>
                <a:tab pos="569913" algn="l"/>
              </a:tabLst>
            </a:pPr>
            <a:endParaRPr lang="en-US" smtClean="0"/>
          </a:p>
          <a:p>
            <a:pPr marL="0" indent="0" eaLnBrk="1" hangingPunct="1">
              <a:buFont typeface="Wingdings" pitchFamily="2" charset="2"/>
              <a:buNone/>
              <a:tabLst>
                <a:tab pos="569913" algn="l"/>
              </a:tabLst>
            </a:pPr>
            <a:endParaRPr lang="en-US" sz="1800" smtClean="0"/>
          </a:p>
        </p:txBody>
      </p:sp>
      <p:pic>
        <p:nvPicPr>
          <p:cNvPr id="380936" name="Picture 8" descr="Petunia@TP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514600"/>
            <a:ext cx="3759200" cy="2819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423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0" smtClean="0">
                <a:solidFill>
                  <a:srgbClr val="5F5F5F"/>
                </a:solidFill>
              </a:rPr>
              <a:t>Life Cycles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19200"/>
            <a:ext cx="4419600" cy="3811588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tabLst>
                <a:tab pos="569913" algn="l"/>
                <a:tab pos="1033463" algn="l"/>
              </a:tabLst>
            </a:pPr>
            <a:r>
              <a:rPr lang="en-US" sz="3600" b="1" u="sng" smtClean="0">
                <a:solidFill>
                  <a:srgbClr val="3333FF"/>
                </a:solidFill>
              </a:rPr>
              <a:t>Biennials</a:t>
            </a:r>
            <a:r>
              <a:rPr lang="en-US" sz="3600" b="1" smtClean="0"/>
              <a:t> </a:t>
            </a:r>
          </a:p>
          <a:p>
            <a:pPr marL="569913" lvl="1" indent="-336550" eaLnBrk="1" hangingPunct="1">
              <a:spcBef>
                <a:spcPct val="75000"/>
              </a:spcBef>
              <a:tabLst>
                <a:tab pos="569913" algn="l"/>
                <a:tab pos="1033463" algn="l"/>
              </a:tabLst>
            </a:pPr>
            <a:r>
              <a:rPr lang="en-US" smtClean="0"/>
              <a:t>Complete life cycle in </a:t>
            </a:r>
            <a:br>
              <a:rPr lang="en-US" smtClean="0"/>
            </a:br>
            <a:r>
              <a:rPr lang="en-US" b="1" smtClean="0"/>
              <a:t>two </a:t>
            </a:r>
            <a:r>
              <a:rPr lang="en-US" smtClean="0"/>
              <a:t>growing seasons</a:t>
            </a:r>
          </a:p>
          <a:p>
            <a:pPr marL="1033463" lvl="2" indent="-292100" eaLnBrk="1" hangingPunct="1">
              <a:spcBef>
                <a:spcPct val="50000"/>
              </a:spcBef>
              <a:buFontTx/>
              <a:buChar char="o"/>
              <a:tabLst>
                <a:tab pos="569913" algn="l"/>
                <a:tab pos="1033463" algn="l"/>
              </a:tabLst>
            </a:pPr>
            <a:r>
              <a:rPr lang="en-US" sz="2000" smtClean="0"/>
              <a:t>Usually have a leaf rosette the first season</a:t>
            </a:r>
          </a:p>
          <a:p>
            <a:pPr marL="1033463" lvl="2" indent="-292100" eaLnBrk="1" hangingPunct="1">
              <a:buFontTx/>
              <a:buChar char="o"/>
              <a:tabLst>
                <a:tab pos="569913" algn="l"/>
                <a:tab pos="1033463" algn="l"/>
              </a:tabLst>
            </a:pPr>
            <a:r>
              <a:rPr lang="en-US" sz="2000" smtClean="0"/>
              <a:t>Flower and develop seeds the second summer</a:t>
            </a:r>
          </a:p>
          <a:p>
            <a:pPr marL="569913" lvl="1" indent="-336550" eaLnBrk="1" hangingPunct="1">
              <a:spcBef>
                <a:spcPct val="50000"/>
              </a:spcBef>
              <a:tabLst>
                <a:tab pos="569913" algn="l"/>
                <a:tab pos="1033463" algn="l"/>
              </a:tabLst>
            </a:pPr>
            <a:r>
              <a:rPr lang="en-US" smtClean="0"/>
              <a:t>Will not come back a third year</a:t>
            </a:r>
          </a:p>
          <a:p>
            <a:pPr marL="569913" lvl="1" indent="-336550" eaLnBrk="1" hangingPunct="1">
              <a:tabLst>
                <a:tab pos="569913" algn="l"/>
                <a:tab pos="1033463" algn="l"/>
              </a:tabLst>
            </a:pPr>
            <a:r>
              <a:rPr lang="en-US" smtClean="0"/>
              <a:t>May reseed</a:t>
            </a:r>
          </a:p>
          <a:p>
            <a:pPr marL="0" indent="0" eaLnBrk="1" hangingPunct="1">
              <a:tabLst>
                <a:tab pos="569913" algn="l"/>
                <a:tab pos="1033463" algn="l"/>
              </a:tabLst>
            </a:pPr>
            <a:endParaRPr lang="en-US" sz="2800" smtClean="0"/>
          </a:p>
          <a:p>
            <a:pPr marL="0" indent="0" eaLnBrk="1" hangingPunct="1">
              <a:buFont typeface="Wingdings" pitchFamily="2" charset="2"/>
              <a:buNone/>
              <a:tabLst>
                <a:tab pos="569913" algn="l"/>
                <a:tab pos="1033463" algn="l"/>
              </a:tabLst>
            </a:pPr>
            <a:endParaRPr lang="en-US" sz="2000" smtClean="0"/>
          </a:p>
        </p:txBody>
      </p:sp>
      <p:pic>
        <p:nvPicPr>
          <p:cNvPr id="67588" name="Picture 8"/>
          <p:cNvPicPr>
            <a:picLocks noChangeAspect="1" noChangeArrowheads="1"/>
          </p:cNvPicPr>
          <p:nvPr/>
        </p:nvPicPr>
        <p:blipFill>
          <a:blip r:embed="rId3" cstate="print"/>
          <a:srcRect l="25000"/>
          <a:stretch>
            <a:fillRect/>
          </a:stretch>
        </p:blipFill>
        <p:spPr bwMode="auto">
          <a:xfrm>
            <a:off x="5328072" y="2133600"/>
            <a:ext cx="3130128" cy="3124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423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0" smtClean="0">
                <a:solidFill>
                  <a:srgbClr val="5F5F5F"/>
                </a:solidFill>
              </a:rPr>
              <a:t>Life Cycles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19200"/>
            <a:ext cx="4572000" cy="3811588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tabLst>
                <a:tab pos="569913" algn="l"/>
                <a:tab pos="1033463" algn="l"/>
              </a:tabLst>
            </a:pPr>
            <a:r>
              <a:rPr lang="en-US" sz="3200" b="1" u="sng" smtClean="0">
                <a:solidFill>
                  <a:srgbClr val="3333FF"/>
                </a:solidFill>
              </a:rPr>
              <a:t>Reasons for using biennials</a:t>
            </a:r>
            <a:r>
              <a:rPr lang="en-US" sz="3200" b="1" smtClean="0"/>
              <a:t> </a:t>
            </a:r>
          </a:p>
          <a:p>
            <a:pPr marL="569913" lvl="1" indent="-336550" eaLnBrk="1" hangingPunct="1">
              <a:spcBef>
                <a:spcPct val="75000"/>
              </a:spcBef>
              <a:tabLst>
                <a:tab pos="569913" algn="l"/>
                <a:tab pos="1033463" algn="l"/>
              </a:tabLst>
            </a:pPr>
            <a:r>
              <a:rPr lang="en-US" smtClean="0"/>
              <a:t>Larger, more robust than annuals – some are architectural</a:t>
            </a:r>
          </a:p>
          <a:p>
            <a:pPr marL="569913" lvl="1" indent="-336550" eaLnBrk="1" hangingPunct="1">
              <a:tabLst>
                <a:tab pos="569913" algn="l"/>
                <a:tab pos="1033463" algn="l"/>
              </a:tabLst>
            </a:pPr>
            <a:r>
              <a:rPr lang="en-US" smtClean="0"/>
              <a:t>Provide color and form while waiting until </a:t>
            </a:r>
            <a:br>
              <a:rPr lang="en-US" smtClean="0"/>
            </a:br>
            <a:r>
              <a:rPr lang="en-US" smtClean="0"/>
              <a:t>perennials fill in</a:t>
            </a:r>
          </a:p>
          <a:p>
            <a:pPr marL="0" indent="0" eaLnBrk="1" hangingPunct="1">
              <a:tabLst>
                <a:tab pos="569913" algn="l"/>
                <a:tab pos="1033463" algn="l"/>
              </a:tabLst>
            </a:pPr>
            <a:endParaRPr lang="en-US" smtClean="0"/>
          </a:p>
          <a:p>
            <a:pPr marL="0" indent="0" eaLnBrk="1" hangingPunct="1">
              <a:buFont typeface="Wingdings" pitchFamily="2" charset="2"/>
              <a:buNone/>
              <a:tabLst>
                <a:tab pos="569913" algn="l"/>
                <a:tab pos="1033463" algn="l"/>
              </a:tabLst>
            </a:pPr>
            <a:endParaRPr lang="en-US" sz="2000" smtClean="0"/>
          </a:p>
        </p:txBody>
      </p:sp>
      <p:pic>
        <p:nvPicPr>
          <p:cNvPr id="382983" name="Picture 7" descr="Picture 0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371600"/>
            <a:ext cx="3268663" cy="4800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423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0" smtClean="0">
                <a:solidFill>
                  <a:srgbClr val="5F5F5F"/>
                </a:solidFill>
              </a:rPr>
              <a:t>Life Cycles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19200"/>
            <a:ext cx="3810000" cy="3811588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tabLst>
                <a:tab pos="569913" algn="l"/>
                <a:tab pos="1033463" algn="l"/>
              </a:tabLst>
            </a:pPr>
            <a:r>
              <a:rPr lang="en-US" sz="3600" b="1" u="sng" smtClean="0">
                <a:solidFill>
                  <a:srgbClr val="3333FF"/>
                </a:solidFill>
              </a:rPr>
              <a:t>Perennials</a:t>
            </a:r>
            <a:r>
              <a:rPr lang="en-US" sz="3600" b="1" smtClean="0"/>
              <a:t> </a:t>
            </a:r>
          </a:p>
          <a:p>
            <a:pPr marL="569913" lvl="1" indent="-336550" eaLnBrk="1" hangingPunct="1">
              <a:spcBef>
                <a:spcPct val="75000"/>
              </a:spcBef>
              <a:tabLst>
                <a:tab pos="569913" algn="l"/>
                <a:tab pos="1033463" algn="l"/>
              </a:tabLst>
            </a:pPr>
            <a:r>
              <a:rPr lang="en-US" smtClean="0"/>
              <a:t>Come back for several growing seasons </a:t>
            </a:r>
          </a:p>
          <a:p>
            <a:pPr marL="569913" lvl="1" indent="-336550" eaLnBrk="1" hangingPunct="1">
              <a:tabLst>
                <a:tab pos="569913" algn="l"/>
                <a:tab pos="1033463" algn="l"/>
              </a:tabLst>
            </a:pPr>
            <a:r>
              <a:rPr lang="en-US" smtClean="0"/>
              <a:t>Regenerate from roots in addition to seeds</a:t>
            </a:r>
            <a:endParaRPr lang="en-US" sz="1200" smtClean="0"/>
          </a:p>
          <a:p>
            <a:pPr marL="569913" lvl="1" indent="-336550" eaLnBrk="1" hangingPunct="1">
              <a:tabLst>
                <a:tab pos="569913" algn="l"/>
                <a:tab pos="1033463" algn="l"/>
              </a:tabLst>
            </a:pPr>
            <a:r>
              <a:rPr lang="en-US" smtClean="0"/>
              <a:t>Some plants are described as either being biennials </a:t>
            </a:r>
            <a:r>
              <a:rPr lang="en-US" i="1" smtClean="0"/>
              <a:t>or</a:t>
            </a:r>
            <a:r>
              <a:rPr lang="en-US" smtClean="0"/>
              <a:t> short-lived perennials</a:t>
            </a:r>
          </a:p>
          <a:p>
            <a:pPr marL="0" indent="0" eaLnBrk="1" hangingPunct="1">
              <a:tabLst>
                <a:tab pos="569913" algn="l"/>
                <a:tab pos="1033463" algn="l"/>
              </a:tabLst>
            </a:pPr>
            <a:endParaRPr lang="en-US" smtClean="0"/>
          </a:p>
          <a:p>
            <a:pPr marL="0" indent="0" eaLnBrk="1" hangingPunct="1">
              <a:buFont typeface="Wingdings" pitchFamily="2" charset="2"/>
              <a:buNone/>
              <a:tabLst>
                <a:tab pos="569913" algn="l"/>
                <a:tab pos="1033463" algn="l"/>
              </a:tabLst>
            </a:pPr>
            <a:endParaRPr lang="en-US" sz="2000" smtClean="0"/>
          </a:p>
        </p:txBody>
      </p:sp>
      <p:pic>
        <p:nvPicPr>
          <p:cNvPr id="388101" name="Picture 5" descr="October25a 2004 3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209800"/>
            <a:ext cx="3579813" cy="2971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424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0" smtClean="0">
                <a:solidFill>
                  <a:srgbClr val="5F5F5F"/>
                </a:solidFill>
              </a:rPr>
              <a:t>Life Cycles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19200"/>
            <a:ext cx="8001000" cy="3811588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tabLst>
                <a:tab pos="569913" algn="l"/>
                <a:tab pos="1033463" algn="l"/>
              </a:tabLst>
            </a:pPr>
            <a:r>
              <a:rPr lang="en-US" sz="3200" b="1" u="sng" smtClean="0">
                <a:solidFill>
                  <a:srgbClr val="3333FF"/>
                </a:solidFill>
              </a:rPr>
              <a:t>Reasons to choose perennials</a:t>
            </a:r>
            <a:r>
              <a:rPr lang="en-US" sz="3600" b="1" smtClean="0"/>
              <a:t> </a:t>
            </a:r>
          </a:p>
          <a:p>
            <a:pPr marL="569913" lvl="1" indent="-336550" eaLnBrk="1" hangingPunct="1">
              <a:spcBef>
                <a:spcPct val="75000"/>
              </a:spcBef>
              <a:tabLst>
                <a:tab pos="569913" algn="l"/>
                <a:tab pos="1033463" algn="l"/>
              </a:tabLst>
            </a:pPr>
            <a:r>
              <a:rPr lang="en-US" smtClean="0"/>
              <a:t>Invest money once for years of return</a:t>
            </a:r>
          </a:p>
          <a:p>
            <a:pPr marL="569913" lvl="1" indent="-336550" eaLnBrk="1" hangingPunct="1">
              <a:tabLst>
                <a:tab pos="569913" algn="l"/>
                <a:tab pos="1033463" algn="l"/>
              </a:tabLst>
            </a:pPr>
            <a:r>
              <a:rPr lang="en-US" smtClean="0"/>
              <a:t>Add structure to garden</a:t>
            </a:r>
          </a:p>
          <a:p>
            <a:pPr marL="569913" lvl="1" indent="-336550" eaLnBrk="1" hangingPunct="1">
              <a:tabLst>
                <a:tab pos="569913" algn="l"/>
                <a:tab pos="1033463" algn="l"/>
              </a:tabLst>
            </a:pPr>
            <a:r>
              <a:rPr lang="en-US" smtClean="0"/>
              <a:t>Can provide more of </a:t>
            </a:r>
            <a:br>
              <a:rPr lang="en-US" smtClean="0"/>
            </a:br>
            <a:r>
              <a:rPr lang="en-US" smtClean="0"/>
              <a:t>a “sense of place”</a:t>
            </a:r>
          </a:p>
          <a:p>
            <a:pPr marL="0" indent="0" eaLnBrk="1" hangingPunct="1">
              <a:buFont typeface="Wingdings" pitchFamily="2" charset="2"/>
              <a:buNone/>
              <a:tabLst>
                <a:tab pos="569913" algn="l"/>
                <a:tab pos="1033463" algn="l"/>
              </a:tabLst>
            </a:pPr>
            <a:endParaRPr lang="en-US" sz="2800" smtClean="0"/>
          </a:p>
          <a:p>
            <a:pPr marL="0" indent="0" eaLnBrk="1" hangingPunct="1">
              <a:tabLst>
                <a:tab pos="569913" algn="l"/>
                <a:tab pos="1033463" algn="l"/>
              </a:tabLst>
            </a:pPr>
            <a:endParaRPr lang="en-US" smtClean="0"/>
          </a:p>
          <a:p>
            <a:pPr marL="0" indent="0" eaLnBrk="1" hangingPunct="1">
              <a:buFont typeface="Wingdings" pitchFamily="2" charset="2"/>
              <a:buNone/>
              <a:tabLst>
                <a:tab pos="569913" algn="l"/>
                <a:tab pos="1033463" algn="l"/>
              </a:tabLst>
            </a:pPr>
            <a:endParaRPr lang="en-US" sz="2000" smtClean="0"/>
          </a:p>
        </p:txBody>
      </p:sp>
      <p:pic>
        <p:nvPicPr>
          <p:cNvPr id="70660" name="Picture 8" descr="June 08 0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7875" y="3505200"/>
            <a:ext cx="3870325" cy="29034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424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0" smtClean="0">
                <a:solidFill>
                  <a:srgbClr val="5F5F5F"/>
                </a:solidFill>
              </a:rPr>
              <a:t>Life Cycles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19200"/>
            <a:ext cx="8001000" cy="3811588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tabLst>
                <a:tab pos="569913" algn="l"/>
                <a:tab pos="1033463" algn="l"/>
              </a:tabLst>
            </a:pPr>
            <a:r>
              <a:rPr lang="en-US" sz="3200" b="1" u="sng" smtClean="0">
                <a:solidFill>
                  <a:srgbClr val="3333FF"/>
                </a:solidFill>
              </a:rPr>
              <a:t>Bulbs, corms and tubers</a:t>
            </a:r>
            <a:r>
              <a:rPr lang="en-US" sz="3600" b="1" smtClean="0"/>
              <a:t> </a:t>
            </a:r>
          </a:p>
          <a:p>
            <a:pPr marL="569913" lvl="1" indent="-336550" eaLnBrk="1" hangingPunct="1">
              <a:spcBef>
                <a:spcPct val="75000"/>
              </a:spcBef>
              <a:tabLst>
                <a:tab pos="569913" algn="l"/>
                <a:tab pos="1033463" algn="l"/>
              </a:tabLst>
            </a:pPr>
            <a:r>
              <a:rPr lang="en-US" smtClean="0"/>
              <a:t>Perennial in native climate</a:t>
            </a:r>
          </a:p>
          <a:p>
            <a:pPr marL="569913" lvl="1" indent="-336550" eaLnBrk="1" hangingPunct="1">
              <a:tabLst>
                <a:tab pos="569913" algn="l"/>
                <a:tab pos="1033463" algn="l"/>
              </a:tabLst>
            </a:pPr>
            <a:r>
              <a:rPr lang="en-US" smtClean="0"/>
              <a:t>In Colorado, some require fall </a:t>
            </a:r>
            <a:br>
              <a:rPr lang="en-US" smtClean="0"/>
            </a:br>
            <a:r>
              <a:rPr lang="en-US" smtClean="0"/>
              <a:t>digging and winter storage </a:t>
            </a:r>
            <a:br>
              <a:rPr lang="en-US" smtClean="0"/>
            </a:br>
            <a:r>
              <a:rPr lang="en-US" smtClean="0"/>
              <a:t>indoors</a:t>
            </a:r>
          </a:p>
          <a:p>
            <a:pPr marL="0" indent="0" eaLnBrk="1" hangingPunct="1">
              <a:buFont typeface="Wingdings" pitchFamily="2" charset="2"/>
              <a:buNone/>
              <a:tabLst>
                <a:tab pos="569913" algn="l"/>
                <a:tab pos="1033463" algn="l"/>
              </a:tabLst>
            </a:pPr>
            <a:endParaRPr lang="en-US" sz="2800" smtClean="0"/>
          </a:p>
          <a:p>
            <a:pPr marL="0" indent="0" eaLnBrk="1" hangingPunct="1">
              <a:tabLst>
                <a:tab pos="569913" algn="l"/>
                <a:tab pos="1033463" algn="l"/>
              </a:tabLst>
            </a:pPr>
            <a:endParaRPr lang="en-US" smtClean="0"/>
          </a:p>
          <a:p>
            <a:pPr marL="0" indent="0" eaLnBrk="1" hangingPunct="1">
              <a:buFont typeface="Wingdings" pitchFamily="2" charset="2"/>
              <a:buNone/>
              <a:tabLst>
                <a:tab pos="569913" algn="l"/>
                <a:tab pos="1033463" algn="l"/>
              </a:tabLst>
            </a:pPr>
            <a:endParaRPr lang="en-US" sz="2000" smtClean="0"/>
          </a:p>
        </p:txBody>
      </p:sp>
      <p:grpSp>
        <p:nvGrpSpPr>
          <p:cNvPr id="71684" name="Group 12"/>
          <p:cNvGrpSpPr>
            <a:grpSpLocks/>
          </p:cNvGrpSpPr>
          <p:nvPr/>
        </p:nvGrpSpPr>
        <p:grpSpPr bwMode="auto">
          <a:xfrm>
            <a:off x="4343400" y="2057400"/>
            <a:ext cx="4191000" cy="4267200"/>
            <a:chOff x="2736" y="1296"/>
            <a:chExt cx="2640" cy="2688"/>
          </a:xfrm>
        </p:grpSpPr>
        <p:pic>
          <p:nvPicPr>
            <p:cNvPr id="392202" name="Picture 10" descr="glad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84" y="1296"/>
              <a:ext cx="1792" cy="26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92203" name="Picture 11" descr="stem-corm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36" y="2496"/>
              <a:ext cx="908" cy="124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7" name="TextBox 6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424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MCj038417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990600"/>
            <a:ext cx="443071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9" descr="EmeraldLake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TextBox 3"/>
          <p:cNvSpPr txBox="1">
            <a:spLocks noChangeArrowheads="1"/>
          </p:cNvSpPr>
          <p:nvPr/>
        </p:nvSpPr>
        <p:spPr bwMode="auto">
          <a:xfrm>
            <a:off x="6248400" y="6400800"/>
            <a:ext cx="2590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200"/>
              <a:t>Photo: David Whiting</a:t>
            </a:r>
          </a:p>
        </p:txBody>
      </p:sp>
      <p:sp>
        <p:nvSpPr>
          <p:cNvPr id="7270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229600" cy="1249363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FFFF00"/>
                </a:solidFill>
                <a:latin typeface="+mn-lt"/>
              </a:rPr>
              <a:t>Exposure</a:t>
            </a:r>
            <a:br>
              <a:rPr lang="en-US" sz="6000" dirty="0" smtClean="0">
                <a:solidFill>
                  <a:srgbClr val="FFFF00"/>
                </a:solidFill>
                <a:latin typeface="+mn-lt"/>
              </a:rPr>
            </a:br>
            <a:r>
              <a:rPr lang="en-US" sz="3600" dirty="0" smtClean="0">
                <a:solidFill>
                  <a:srgbClr val="FFFF00"/>
                </a:solidFill>
                <a:latin typeface="+mn-lt"/>
              </a:rPr>
              <a:t>Sun / Shade Requirements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424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ienceOfGardening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0" y="460515"/>
            <a:ext cx="4423813" cy="601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65163" y="6032183"/>
            <a:ext cx="935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421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grpSp>
        <p:nvGrpSpPr>
          <p:cNvPr id="6" name="Group 8"/>
          <p:cNvGrpSpPr/>
          <p:nvPr/>
        </p:nvGrpSpPr>
        <p:grpSpPr>
          <a:xfrm>
            <a:off x="859972" y="4038600"/>
            <a:ext cx="3178628" cy="1814286"/>
            <a:chOff x="856851" y="3728816"/>
            <a:chExt cx="3178628" cy="1814286"/>
          </a:xfrm>
        </p:grpSpPr>
        <p:sp>
          <p:nvSpPr>
            <p:cNvPr id="7" name="Oval Callout 6"/>
            <p:cNvSpPr/>
            <p:nvPr/>
          </p:nvSpPr>
          <p:spPr bwMode="auto">
            <a:xfrm>
              <a:off x="856851" y="3728816"/>
              <a:ext cx="3178628" cy="1814286"/>
            </a:xfrm>
            <a:prstGeom prst="wedgeEllipseCallout">
              <a:avLst>
                <a:gd name="adj1" fmla="val -40957"/>
                <a:gd name="adj2" fmla="val 62565"/>
              </a:avLst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61651" y="4186016"/>
              <a:ext cx="26416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+mn-lt"/>
                </a:rPr>
                <a:t>Page number </a:t>
              </a:r>
              <a:br>
                <a:rPr lang="en-US" sz="2800" dirty="0" smtClean="0">
                  <a:latin typeface="+mn-lt"/>
                </a:rPr>
              </a:br>
              <a:r>
                <a:rPr lang="en-US" sz="2800" dirty="0" smtClean="0">
                  <a:latin typeface="+mn-lt"/>
                </a:rPr>
                <a:t>in textbook</a:t>
              </a:r>
              <a:endParaRPr lang="en-US" sz="28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478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8229600" cy="563563"/>
          </a:xfrm>
        </p:spPr>
        <p:txBody>
          <a:bodyPr/>
          <a:lstStyle/>
          <a:p>
            <a:pPr eaLnBrk="1" hangingPunct="1"/>
            <a:r>
              <a:rPr lang="en-US" sz="2800" b="0" dirty="0" smtClean="0">
                <a:solidFill>
                  <a:schemeClr val="bg2"/>
                </a:solidFill>
              </a:rPr>
              <a:t>Exposure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19200"/>
            <a:ext cx="3810000" cy="3811588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tabLst>
                <a:tab pos="569913" algn="l"/>
                <a:tab pos="1033463" algn="l"/>
              </a:tabLst>
            </a:pPr>
            <a:r>
              <a:rPr lang="en-US" sz="3600" b="1" u="sng" dirty="0" smtClean="0">
                <a:solidFill>
                  <a:srgbClr val="3333FF"/>
                </a:solidFill>
              </a:rPr>
              <a:t>Full Sun</a:t>
            </a:r>
          </a:p>
          <a:p>
            <a:pPr marL="569913" lvl="1" indent="-336550" eaLnBrk="1" hangingPunct="1">
              <a:spcBef>
                <a:spcPct val="75000"/>
              </a:spcBef>
              <a:tabLst>
                <a:tab pos="569913" algn="l"/>
                <a:tab pos="1033463" algn="l"/>
              </a:tabLst>
            </a:pPr>
            <a:r>
              <a:rPr lang="en-US" dirty="0" smtClean="0"/>
              <a:t>Colorado: at least 6 hours</a:t>
            </a:r>
          </a:p>
          <a:p>
            <a:pPr marL="569913" lvl="1" indent="-336550" eaLnBrk="1" hangingPunct="1">
              <a:tabLst>
                <a:tab pos="569913" algn="l"/>
                <a:tab pos="1033463" algn="l"/>
              </a:tabLst>
            </a:pPr>
            <a:r>
              <a:rPr lang="en-US" dirty="0" smtClean="0"/>
              <a:t>Other climates: 8-12 hours</a:t>
            </a:r>
          </a:p>
          <a:p>
            <a:pPr marL="0" indent="0" eaLnBrk="1" hangingPunct="1">
              <a:buFont typeface="Wingdings" pitchFamily="2" charset="2"/>
              <a:buNone/>
              <a:tabLst>
                <a:tab pos="569913" algn="l"/>
                <a:tab pos="1033463" algn="l"/>
              </a:tabLst>
            </a:pPr>
            <a:endParaRPr lang="en-US" sz="3600" b="1" u="sng" dirty="0" smtClean="0">
              <a:solidFill>
                <a:srgbClr val="3333FF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tabLst>
                <a:tab pos="569913" algn="l"/>
                <a:tab pos="1033463" algn="l"/>
              </a:tabLst>
            </a:pPr>
            <a:endParaRPr lang="en-US" sz="3600" b="1" u="sng" dirty="0" smtClean="0">
              <a:solidFill>
                <a:srgbClr val="3333FF"/>
              </a:solidFill>
            </a:endParaRPr>
          </a:p>
        </p:txBody>
      </p:sp>
      <p:pic>
        <p:nvPicPr>
          <p:cNvPr id="73732" name="Picture 8" descr="May 07 1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4850" y="685800"/>
            <a:ext cx="3943350" cy="5257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424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808038"/>
            <a:ext cx="8229600" cy="563562"/>
          </a:xfrm>
        </p:spPr>
        <p:txBody>
          <a:bodyPr/>
          <a:lstStyle/>
          <a:p>
            <a:pPr eaLnBrk="1" hangingPunct="1"/>
            <a:r>
              <a:rPr lang="en-US" sz="2800" b="0" dirty="0" smtClean="0">
                <a:solidFill>
                  <a:schemeClr val="bg2"/>
                </a:solidFill>
              </a:rPr>
              <a:t>Exposure</a:t>
            </a:r>
            <a:br>
              <a:rPr lang="en-US" sz="2800" b="0" dirty="0" smtClean="0">
                <a:solidFill>
                  <a:schemeClr val="bg2"/>
                </a:solidFill>
              </a:rPr>
            </a:br>
            <a:endParaRPr lang="en-US" sz="3600" u="sng" dirty="0" smtClean="0">
              <a:solidFill>
                <a:srgbClr val="3333FF"/>
              </a:solidFill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19200"/>
            <a:ext cx="8001000" cy="3811588"/>
          </a:xfrm>
        </p:spPr>
        <p:txBody>
          <a:bodyPr/>
          <a:lstStyle/>
          <a:p>
            <a:pPr marL="0" indent="0" eaLnBrk="1" hangingPunct="1">
              <a:spcBef>
                <a:spcPct val="10000"/>
              </a:spcBef>
              <a:buFont typeface="Wingdings" pitchFamily="2" charset="2"/>
              <a:buNone/>
            </a:pPr>
            <a:r>
              <a:rPr lang="en-US" sz="3600" b="1" u="sng" dirty="0" smtClean="0">
                <a:solidFill>
                  <a:srgbClr val="3333FF"/>
                </a:solidFill>
              </a:rPr>
              <a:t>Part Shade / Part Sun</a:t>
            </a:r>
            <a:endParaRPr lang="en-US" sz="3600" b="1" dirty="0" smtClean="0">
              <a:solidFill>
                <a:srgbClr val="3333FF"/>
              </a:solidFill>
            </a:endParaRPr>
          </a:p>
          <a:p>
            <a:pPr marL="569913" lvl="1" indent="-336550" eaLnBrk="1" hangingPunct="1">
              <a:spcBef>
                <a:spcPct val="75000"/>
              </a:spcBef>
            </a:pPr>
            <a:r>
              <a:rPr lang="en-US" dirty="0" smtClean="0"/>
              <a:t>Terms used interchangeably</a:t>
            </a:r>
          </a:p>
          <a:p>
            <a:pPr marL="569913" lvl="1" indent="-336550" eaLnBrk="1" hangingPunct="1">
              <a:spcBef>
                <a:spcPct val="10000"/>
              </a:spcBef>
            </a:pPr>
            <a:r>
              <a:rPr lang="en-US" dirty="0" smtClean="0"/>
              <a:t>4-6 hours of sun with dappled shade from trees</a:t>
            </a:r>
          </a:p>
          <a:p>
            <a:pPr marL="569913" lvl="1" indent="-336550" eaLnBrk="1" hangingPunct="1">
              <a:spcBef>
                <a:spcPct val="10000"/>
              </a:spcBef>
            </a:pPr>
            <a:r>
              <a:rPr lang="en-US" dirty="0" smtClean="0"/>
              <a:t>Approximately 4 hours of sun with afternoon shade</a:t>
            </a:r>
          </a:p>
          <a:p>
            <a:pPr marL="1084263" lvl="2" indent="-292100" eaLnBrk="1" hangingPunct="1">
              <a:spcAft>
                <a:spcPct val="10000"/>
              </a:spcAft>
              <a:buFontTx/>
              <a:buChar char="o"/>
            </a:pPr>
            <a:r>
              <a:rPr lang="en-US" sz="2000" dirty="0" smtClean="0"/>
              <a:t>Some catalogs say 6-8 hours</a:t>
            </a:r>
          </a:p>
          <a:p>
            <a:pPr marL="569913" lvl="1" indent="-336550" eaLnBrk="1" hangingPunct="1">
              <a:spcBef>
                <a:spcPct val="10000"/>
              </a:spcBef>
            </a:pPr>
            <a:r>
              <a:rPr lang="en-US" dirty="0" smtClean="0"/>
              <a:t>Afternoon sun more </a:t>
            </a:r>
            <a:br>
              <a:rPr lang="en-US" dirty="0" smtClean="0"/>
            </a:br>
            <a:r>
              <a:rPr lang="en-US" dirty="0" smtClean="0"/>
              <a:t>similar to full sun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en-US" sz="4000" b="1" u="sng" dirty="0" smtClean="0">
              <a:solidFill>
                <a:srgbClr val="3333FF"/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en-US" sz="3600" b="1" u="sng" dirty="0" smtClean="0">
              <a:solidFill>
                <a:srgbClr val="3333FF"/>
              </a:solidFill>
            </a:endParaRPr>
          </a:p>
        </p:txBody>
      </p:sp>
      <p:pic>
        <p:nvPicPr>
          <p:cNvPr id="398343" name="Picture 7" descr="June 2004 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0475" y="3810000"/>
            <a:ext cx="3463925" cy="26717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6992938" y="6172200"/>
            <a:ext cx="15271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Photo: Irene Shonle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424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808038"/>
            <a:ext cx="8229600" cy="563562"/>
          </a:xfrm>
        </p:spPr>
        <p:txBody>
          <a:bodyPr/>
          <a:lstStyle/>
          <a:p>
            <a:pPr eaLnBrk="1" hangingPunct="1"/>
            <a:r>
              <a:rPr lang="en-US" sz="2800" b="0" dirty="0" smtClean="0">
                <a:solidFill>
                  <a:schemeClr val="bg2"/>
                </a:solidFill>
              </a:rPr>
              <a:t>Exposure</a:t>
            </a:r>
            <a:br>
              <a:rPr lang="en-US" sz="2800" b="0" dirty="0" smtClean="0">
                <a:solidFill>
                  <a:schemeClr val="bg2"/>
                </a:solidFill>
              </a:rPr>
            </a:br>
            <a:endParaRPr lang="en-US" sz="3600" u="sng" dirty="0" smtClean="0">
              <a:solidFill>
                <a:srgbClr val="3333FF"/>
              </a:solidFill>
            </a:endParaRP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19200"/>
            <a:ext cx="8001000" cy="3811588"/>
          </a:xfrm>
        </p:spPr>
        <p:txBody>
          <a:bodyPr/>
          <a:lstStyle/>
          <a:p>
            <a:pPr marL="0" indent="0" eaLnBrk="1" hangingPunct="1">
              <a:spcBef>
                <a:spcPct val="10000"/>
              </a:spcBef>
              <a:buFont typeface="Wingdings" pitchFamily="2" charset="2"/>
              <a:buNone/>
            </a:pPr>
            <a:r>
              <a:rPr lang="en-US" sz="3600" b="1" u="sng" dirty="0" smtClean="0">
                <a:solidFill>
                  <a:srgbClr val="3333FF"/>
                </a:solidFill>
              </a:rPr>
              <a:t>Light Shade</a:t>
            </a:r>
            <a:endParaRPr lang="en-US" sz="3600" b="1" dirty="0" smtClean="0">
              <a:solidFill>
                <a:srgbClr val="3333FF"/>
              </a:solidFill>
            </a:endParaRPr>
          </a:p>
          <a:p>
            <a:pPr marL="569913" lvl="1" indent="-336550" eaLnBrk="1" hangingPunct="1">
              <a:spcBef>
                <a:spcPct val="75000"/>
              </a:spcBef>
            </a:pPr>
            <a:r>
              <a:rPr lang="en-US" dirty="0" smtClean="0"/>
              <a:t>Bright, indirect light</a:t>
            </a:r>
          </a:p>
          <a:p>
            <a:pPr marL="569913" lvl="1" indent="-336550" eaLnBrk="1" hangingPunct="1"/>
            <a:r>
              <a:rPr lang="en-US" dirty="0" smtClean="0"/>
              <a:t>The north side of a </a:t>
            </a:r>
            <a:br>
              <a:rPr lang="en-US" dirty="0" smtClean="0"/>
            </a:br>
            <a:r>
              <a:rPr lang="en-US" dirty="0" smtClean="0"/>
              <a:t>short building or small </a:t>
            </a:r>
            <a:br>
              <a:rPr lang="en-US" dirty="0" smtClean="0"/>
            </a:br>
            <a:r>
              <a:rPr lang="en-US" dirty="0" smtClean="0"/>
              <a:t>tree with lighter foliage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en-US" sz="4000" b="1" u="sng" dirty="0" smtClean="0">
              <a:solidFill>
                <a:srgbClr val="3333FF"/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en-US" sz="3600" b="1" u="sng" dirty="0" smtClean="0">
              <a:solidFill>
                <a:srgbClr val="3333FF"/>
              </a:solidFill>
            </a:endParaRPr>
          </a:p>
        </p:txBody>
      </p:sp>
      <p:grpSp>
        <p:nvGrpSpPr>
          <p:cNvPr id="75780" name="Group 6"/>
          <p:cNvGrpSpPr>
            <a:grpSpLocks/>
          </p:cNvGrpSpPr>
          <p:nvPr/>
        </p:nvGrpSpPr>
        <p:grpSpPr bwMode="auto">
          <a:xfrm>
            <a:off x="4645025" y="1371600"/>
            <a:ext cx="3889375" cy="3213100"/>
            <a:chOff x="4645025" y="1371600"/>
            <a:chExt cx="3889375" cy="3213100"/>
          </a:xfrm>
        </p:grpSpPr>
        <p:pic>
          <p:nvPicPr>
            <p:cNvPr id="400393" name="Picture 9" descr="James peak 2004 05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45025" y="1371600"/>
              <a:ext cx="3889375" cy="32131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5782" name="Rectangle 10"/>
            <p:cNvSpPr>
              <a:spLocks noChangeArrowheads="1"/>
            </p:cNvSpPr>
            <p:nvPr/>
          </p:nvSpPr>
          <p:spPr bwMode="auto">
            <a:xfrm>
              <a:off x="6858000" y="4267200"/>
              <a:ext cx="15271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Photo: Irene Shonle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424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808038"/>
            <a:ext cx="8229600" cy="563562"/>
          </a:xfrm>
        </p:spPr>
        <p:txBody>
          <a:bodyPr/>
          <a:lstStyle/>
          <a:p>
            <a:pPr eaLnBrk="1" hangingPunct="1"/>
            <a:r>
              <a:rPr lang="en-US" sz="2800" b="0" dirty="0" smtClean="0">
                <a:solidFill>
                  <a:schemeClr val="bg2"/>
                </a:solidFill>
              </a:rPr>
              <a:t>Exposure</a:t>
            </a:r>
            <a:br>
              <a:rPr lang="en-US" sz="2800" b="0" dirty="0" smtClean="0">
                <a:solidFill>
                  <a:schemeClr val="bg2"/>
                </a:solidFill>
              </a:rPr>
            </a:br>
            <a:endParaRPr lang="en-US" sz="3600" u="sng" dirty="0" smtClean="0">
              <a:solidFill>
                <a:srgbClr val="3333FF"/>
              </a:solidFill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19200"/>
            <a:ext cx="8001000" cy="3811588"/>
          </a:xfrm>
        </p:spPr>
        <p:txBody>
          <a:bodyPr/>
          <a:lstStyle/>
          <a:p>
            <a:pPr marL="0" indent="0" eaLnBrk="1" hangingPunct="1">
              <a:spcBef>
                <a:spcPct val="10000"/>
              </a:spcBef>
              <a:buFont typeface="Wingdings" pitchFamily="2" charset="2"/>
              <a:buNone/>
            </a:pPr>
            <a:r>
              <a:rPr lang="en-US" sz="3600" b="1" u="sng" dirty="0" smtClean="0">
                <a:solidFill>
                  <a:srgbClr val="3333FF"/>
                </a:solidFill>
              </a:rPr>
              <a:t>Medium Shade</a:t>
            </a:r>
            <a:endParaRPr lang="en-US" sz="3600" b="1" dirty="0" smtClean="0">
              <a:solidFill>
                <a:srgbClr val="3333FF"/>
              </a:solidFill>
            </a:endParaRPr>
          </a:p>
          <a:p>
            <a:pPr marL="569913" lvl="1" indent="-336550" eaLnBrk="1" hangingPunct="1">
              <a:spcBef>
                <a:spcPct val="75000"/>
              </a:spcBef>
            </a:pPr>
            <a:r>
              <a:rPr lang="en-US" dirty="0" smtClean="0"/>
              <a:t>Under deciduous trees </a:t>
            </a:r>
          </a:p>
          <a:p>
            <a:pPr marL="1084263" lvl="2" indent="-292100" eaLnBrk="1" hangingPunct="1">
              <a:spcBef>
                <a:spcPct val="50000"/>
              </a:spcBef>
              <a:buFontTx/>
              <a:buNone/>
            </a:pPr>
            <a:r>
              <a:rPr lang="en-US" sz="2000" dirty="0" smtClean="0"/>
              <a:t>-Unless tree is large and dense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en-US" sz="2000" b="1" u="sng" dirty="0" smtClean="0">
              <a:solidFill>
                <a:srgbClr val="3333FF"/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en-US" sz="3600" b="1" u="sng" dirty="0" smtClean="0">
              <a:solidFill>
                <a:srgbClr val="3333FF"/>
              </a:solidFill>
            </a:endParaRPr>
          </a:p>
        </p:txBody>
      </p:sp>
      <p:pic>
        <p:nvPicPr>
          <p:cNvPr id="76804" name="Picture 8" descr="botanic garden spring 08 0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302916"/>
            <a:ext cx="4114800" cy="3086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424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808038"/>
            <a:ext cx="8229600" cy="563562"/>
          </a:xfrm>
        </p:spPr>
        <p:txBody>
          <a:bodyPr/>
          <a:lstStyle/>
          <a:p>
            <a:pPr eaLnBrk="1" hangingPunct="1"/>
            <a:r>
              <a:rPr lang="en-US" sz="2800" b="0" dirty="0" smtClean="0">
                <a:solidFill>
                  <a:schemeClr val="bg2"/>
                </a:solidFill>
              </a:rPr>
              <a:t>Exposure</a:t>
            </a:r>
            <a:br>
              <a:rPr lang="en-US" sz="2800" b="0" dirty="0" smtClean="0">
                <a:solidFill>
                  <a:schemeClr val="bg2"/>
                </a:solidFill>
              </a:rPr>
            </a:br>
            <a:endParaRPr lang="en-US" sz="3600" u="sng" dirty="0" smtClean="0">
              <a:solidFill>
                <a:srgbClr val="3333FF"/>
              </a:solidFill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19200"/>
            <a:ext cx="8001000" cy="3811588"/>
          </a:xfrm>
        </p:spPr>
        <p:txBody>
          <a:bodyPr/>
          <a:lstStyle/>
          <a:p>
            <a:pPr marL="0" indent="0" eaLnBrk="1" hangingPunct="1">
              <a:spcBef>
                <a:spcPct val="10000"/>
              </a:spcBef>
              <a:buFont typeface="Wingdings" pitchFamily="2" charset="2"/>
              <a:buNone/>
            </a:pPr>
            <a:r>
              <a:rPr lang="en-US" sz="3600" b="1" u="sng" dirty="0" smtClean="0">
                <a:solidFill>
                  <a:srgbClr val="3333FF"/>
                </a:solidFill>
              </a:rPr>
              <a:t>Full Shade</a:t>
            </a:r>
            <a:endParaRPr lang="en-US" sz="3600" b="1" dirty="0" smtClean="0">
              <a:solidFill>
                <a:srgbClr val="3333FF"/>
              </a:solidFill>
            </a:endParaRPr>
          </a:p>
          <a:p>
            <a:pPr marL="569913" lvl="1" indent="-336550" eaLnBrk="1" hangingPunct="1">
              <a:spcBef>
                <a:spcPct val="75000"/>
              </a:spcBef>
            </a:pPr>
            <a:r>
              <a:rPr lang="en-US" dirty="0" smtClean="0"/>
              <a:t>Very dense and dark</a:t>
            </a:r>
          </a:p>
          <a:p>
            <a:pPr marL="569913" lvl="1" indent="-336550" eaLnBrk="1" hangingPunct="1"/>
            <a:r>
              <a:rPr lang="en-US" dirty="0" smtClean="0"/>
              <a:t>Under evergreens or </a:t>
            </a:r>
            <a:br>
              <a:rPr lang="en-US" dirty="0" smtClean="0"/>
            </a:br>
            <a:r>
              <a:rPr lang="en-US" dirty="0" smtClean="0"/>
              <a:t>north side buildings</a:t>
            </a:r>
          </a:p>
          <a:p>
            <a:pPr marL="569913" lvl="1" indent="-336550" eaLnBrk="1" hangingPunct="1">
              <a:buFont typeface="Wingdings" pitchFamily="2" charset="2"/>
              <a:buNone/>
            </a:pPr>
            <a:endParaRPr lang="en-US" dirty="0" smtClean="0"/>
          </a:p>
          <a:p>
            <a:pPr marL="569913" lvl="1" indent="-336550" eaLnBrk="1" hangingPunct="1"/>
            <a:r>
              <a:rPr lang="en-US" dirty="0" smtClean="0"/>
              <a:t>Dry vs. moist shade </a:t>
            </a:r>
          </a:p>
          <a:p>
            <a:pPr marL="1084263" lvl="2" indent="-292100" eaLnBrk="1" hangingPunct="1">
              <a:spcBef>
                <a:spcPct val="40000"/>
              </a:spcBef>
              <a:buFontTx/>
              <a:buChar char="o"/>
            </a:pPr>
            <a:r>
              <a:rPr lang="en-US" dirty="0" smtClean="0"/>
              <a:t>Different challenges</a:t>
            </a:r>
          </a:p>
          <a:p>
            <a:pPr marL="1084263" lvl="2" indent="-292100" eaLnBrk="1" hangingPunct="1">
              <a:spcBef>
                <a:spcPct val="0"/>
              </a:spcBef>
              <a:buFontTx/>
              <a:buChar char="o"/>
            </a:pPr>
            <a:r>
              <a:rPr lang="en-US" dirty="0" smtClean="0"/>
              <a:t>Different palettes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en-US" b="1" u="sng" dirty="0" smtClean="0">
              <a:solidFill>
                <a:srgbClr val="3333FF"/>
              </a:solidFill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en-US" sz="3600" b="1" u="sng" dirty="0" smtClean="0">
              <a:solidFill>
                <a:srgbClr val="3333FF"/>
              </a:solidFill>
            </a:endParaRPr>
          </a:p>
        </p:txBody>
      </p:sp>
      <p:pic>
        <p:nvPicPr>
          <p:cNvPr id="404488" name="Picture 8" descr="113_13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133600"/>
            <a:ext cx="3733800" cy="2819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424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MCj038417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990600"/>
            <a:ext cx="443071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Group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8852" name="Picture 4" descr="Flowr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8853" name="TextBox 3"/>
            <p:cNvSpPr txBox="1">
              <a:spLocks noChangeArrowheads="1"/>
            </p:cNvSpPr>
            <p:nvPr/>
          </p:nvSpPr>
          <p:spPr bwMode="auto">
            <a:xfrm>
              <a:off x="6248400" y="6400800"/>
              <a:ext cx="25908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1200"/>
                <a:t>Photo: David Whiting</a:t>
              </a:r>
            </a:p>
          </p:txBody>
        </p:sp>
      </p:grpSp>
      <p:sp>
        <p:nvSpPr>
          <p:cNvPr id="7885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7924800" cy="944563"/>
          </a:xfrm>
        </p:spPr>
        <p:txBody>
          <a:bodyPr/>
          <a:lstStyle/>
          <a:p>
            <a:pPr algn="ctr" eaLnBrk="1" hangingPunct="1"/>
            <a:r>
              <a:rPr lang="en-US" sz="4800" dirty="0" smtClean="0">
                <a:solidFill>
                  <a:schemeClr val="bg1"/>
                </a:solidFill>
                <a:latin typeface="+mn-lt"/>
              </a:rPr>
              <a:t>Irrigation Requirements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424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accent2"/>
                </a:solidFill>
              </a:rPr>
              <a:t>Hydrozones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7924800" cy="4800600"/>
          </a:xfrm>
        </p:spPr>
        <p:txBody>
          <a:bodyPr/>
          <a:lstStyle/>
          <a:p>
            <a:pPr marL="463550" indent="-463550" eaLnBrk="1" hangingPunct="1">
              <a:spcBef>
                <a:spcPct val="75000"/>
              </a:spcBef>
              <a:tabLst>
                <a:tab pos="569913" algn="l"/>
                <a:tab pos="1139825" algn="l"/>
              </a:tabLst>
            </a:pPr>
            <a:r>
              <a:rPr lang="en-US" sz="2800" b="1" smtClean="0"/>
              <a:t>Routine irrigation</a:t>
            </a:r>
            <a:endParaRPr lang="en-US" smtClean="0"/>
          </a:p>
          <a:p>
            <a:pPr marL="1139825" lvl="1" indent="-225425" eaLnBrk="1" hangingPunct="1">
              <a:buFontTx/>
              <a:buChar char="o"/>
              <a:tabLst>
                <a:tab pos="569913" algn="l"/>
                <a:tab pos="1139825" algn="l"/>
              </a:tabLst>
            </a:pPr>
            <a:r>
              <a:rPr lang="en-US" smtClean="0"/>
              <a:t>Watered 1-2 times / week</a:t>
            </a:r>
          </a:p>
          <a:p>
            <a:pPr marL="463550" indent="-463550" eaLnBrk="1" hangingPunct="1">
              <a:spcBef>
                <a:spcPct val="50000"/>
              </a:spcBef>
              <a:tabLst>
                <a:tab pos="569913" algn="l"/>
                <a:tab pos="1139825" algn="l"/>
              </a:tabLst>
            </a:pPr>
            <a:r>
              <a:rPr lang="en-US" sz="2800" b="1" smtClean="0"/>
              <a:t>Reduced irrigation</a:t>
            </a:r>
            <a:endParaRPr lang="en-US" smtClean="0"/>
          </a:p>
          <a:p>
            <a:pPr marL="1139825" lvl="1" indent="-225425" eaLnBrk="1" hangingPunct="1">
              <a:buFontTx/>
              <a:buChar char="o"/>
              <a:tabLst>
                <a:tab pos="569913" algn="l"/>
                <a:tab pos="1139825" algn="l"/>
              </a:tabLst>
            </a:pPr>
            <a:r>
              <a:rPr lang="en-US" smtClean="0"/>
              <a:t>Watered 2-4 times / month </a:t>
            </a:r>
            <a:br>
              <a:rPr lang="en-US" smtClean="0"/>
            </a:br>
            <a:r>
              <a:rPr lang="en-US" smtClean="0"/>
              <a:t>(once plants are established)</a:t>
            </a:r>
          </a:p>
          <a:p>
            <a:pPr marL="463550" indent="-463550" eaLnBrk="1" hangingPunct="1">
              <a:spcBef>
                <a:spcPct val="50000"/>
              </a:spcBef>
              <a:tabLst>
                <a:tab pos="569913" algn="l"/>
                <a:tab pos="1139825" algn="l"/>
              </a:tabLst>
            </a:pPr>
            <a:r>
              <a:rPr lang="en-US" sz="2800" b="1" smtClean="0"/>
              <a:t>Limited irrigation</a:t>
            </a:r>
            <a:endParaRPr lang="en-US" smtClean="0"/>
          </a:p>
          <a:p>
            <a:pPr marL="1139825" lvl="1" indent="-225425" eaLnBrk="1" hangingPunct="1">
              <a:buFontTx/>
              <a:buChar char="o"/>
              <a:tabLst>
                <a:tab pos="569913" algn="l"/>
                <a:tab pos="1139825" algn="l"/>
              </a:tabLst>
            </a:pPr>
            <a:r>
              <a:rPr lang="en-US" smtClean="0"/>
              <a:t>Watered during dry spells</a:t>
            </a:r>
          </a:p>
          <a:p>
            <a:pPr marL="463550" indent="-463550" eaLnBrk="1" hangingPunct="1">
              <a:spcBef>
                <a:spcPct val="50000"/>
              </a:spcBef>
              <a:tabLst>
                <a:tab pos="569913" algn="l"/>
                <a:tab pos="1139825" algn="l"/>
              </a:tabLst>
            </a:pPr>
            <a:r>
              <a:rPr lang="en-US" sz="2800" b="1" smtClean="0"/>
              <a:t>Non-irrigated</a:t>
            </a:r>
          </a:p>
        </p:txBody>
      </p:sp>
      <p:sp>
        <p:nvSpPr>
          <p:cNvPr id="79876" name="Rectangle 55"/>
          <p:cNvSpPr>
            <a:spLocks noChangeArrowheads="1"/>
          </p:cNvSpPr>
          <p:nvPr/>
        </p:nvSpPr>
        <p:spPr bwMode="auto">
          <a:xfrm>
            <a:off x="7696200" y="34290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9877" name="Group 73"/>
          <p:cNvGrpSpPr>
            <a:grpSpLocks/>
          </p:cNvGrpSpPr>
          <p:nvPr/>
        </p:nvGrpSpPr>
        <p:grpSpPr bwMode="auto">
          <a:xfrm>
            <a:off x="5943600" y="1447800"/>
            <a:ext cx="2590800" cy="4221163"/>
            <a:chOff x="3744" y="1296"/>
            <a:chExt cx="1632" cy="2659"/>
          </a:xfrm>
        </p:grpSpPr>
        <p:grpSp>
          <p:nvGrpSpPr>
            <p:cNvPr id="79878" name="Group 71"/>
            <p:cNvGrpSpPr>
              <a:grpSpLocks/>
            </p:cNvGrpSpPr>
            <p:nvPr/>
          </p:nvGrpSpPr>
          <p:grpSpPr bwMode="auto">
            <a:xfrm>
              <a:off x="3744" y="1296"/>
              <a:ext cx="1632" cy="1672"/>
              <a:chOff x="3744" y="1296"/>
              <a:chExt cx="1632" cy="1672"/>
            </a:xfrm>
          </p:grpSpPr>
          <p:sp>
            <p:nvSpPr>
              <p:cNvPr id="79894" name="Line 47"/>
              <p:cNvSpPr>
                <a:spLocks noChangeShapeType="1"/>
              </p:cNvSpPr>
              <p:nvPr/>
            </p:nvSpPr>
            <p:spPr bwMode="auto">
              <a:xfrm>
                <a:off x="3759" y="2968"/>
                <a:ext cx="32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895" name="Line 44"/>
              <p:cNvSpPr>
                <a:spLocks noChangeShapeType="1"/>
              </p:cNvSpPr>
              <p:nvPr/>
            </p:nvSpPr>
            <p:spPr bwMode="auto">
              <a:xfrm>
                <a:off x="5070" y="2792"/>
                <a:ext cx="6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9896" name="Group 70"/>
              <p:cNvGrpSpPr>
                <a:grpSpLocks/>
              </p:cNvGrpSpPr>
              <p:nvPr/>
            </p:nvGrpSpPr>
            <p:grpSpPr bwMode="auto">
              <a:xfrm>
                <a:off x="3744" y="1296"/>
                <a:ext cx="1632" cy="1672"/>
                <a:chOff x="3744" y="1296"/>
                <a:chExt cx="1632" cy="1672"/>
              </a:xfrm>
            </p:grpSpPr>
            <p:grpSp>
              <p:nvGrpSpPr>
                <p:cNvPr id="79897" name="Group 63"/>
                <p:cNvGrpSpPr>
                  <a:grpSpLocks/>
                </p:cNvGrpSpPr>
                <p:nvPr/>
              </p:nvGrpSpPr>
              <p:grpSpPr bwMode="auto">
                <a:xfrm>
                  <a:off x="3744" y="1296"/>
                  <a:ext cx="1632" cy="1672"/>
                  <a:chOff x="3070" y="364"/>
                  <a:chExt cx="2306" cy="2276"/>
                </a:xfrm>
              </p:grpSpPr>
              <p:sp>
                <p:nvSpPr>
                  <p:cNvPr id="79902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3070" y="364"/>
                    <a:ext cx="2298" cy="1863"/>
                  </a:xfrm>
                  <a:prstGeom prst="rect">
                    <a:avLst/>
                  </a:prstGeom>
                  <a:solidFill>
                    <a:srgbClr val="FFFF9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9903" name="Group 62"/>
                  <p:cNvGrpSpPr>
                    <a:grpSpLocks/>
                  </p:cNvGrpSpPr>
                  <p:nvPr/>
                </p:nvGrpSpPr>
                <p:grpSpPr bwMode="auto">
                  <a:xfrm>
                    <a:off x="3072" y="816"/>
                    <a:ext cx="2304" cy="1824"/>
                    <a:chOff x="3072" y="937"/>
                    <a:chExt cx="2304" cy="1703"/>
                  </a:xfrm>
                </p:grpSpPr>
                <p:sp>
                  <p:nvSpPr>
                    <p:cNvPr id="79906" name="Oval 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72" y="937"/>
                      <a:ext cx="2304" cy="1607"/>
                    </a:xfrm>
                    <a:prstGeom prst="ellipse">
                      <a:avLst/>
                    </a:prstGeom>
                    <a:solidFill>
                      <a:srgbClr val="99FFCC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907" name="Rectangle 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72" y="1824"/>
                      <a:ext cx="720" cy="816"/>
                    </a:xfrm>
                    <a:prstGeom prst="rect">
                      <a:avLst/>
                    </a:prstGeom>
                    <a:solidFill>
                      <a:srgbClr val="99FFCC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908" name="Rectangle 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44" y="1872"/>
                      <a:ext cx="432" cy="528"/>
                    </a:xfrm>
                    <a:prstGeom prst="rect">
                      <a:avLst/>
                    </a:prstGeom>
                    <a:solidFill>
                      <a:srgbClr val="99FFCC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79904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3264" y="1296"/>
                    <a:ext cx="1937" cy="1269"/>
                  </a:xfrm>
                  <a:prstGeom prst="ellipse">
                    <a:avLst/>
                  </a:prstGeom>
                  <a:solidFill>
                    <a:srgbClr val="99CC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905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1728"/>
                    <a:ext cx="1056" cy="816"/>
                  </a:xfrm>
                  <a:prstGeom prst="ellipse">
                    <a:avLst/>
                  </a:prstGeom>
                  <a:solidFill>
                    <a:srgbClr val="C0C0C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9898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3813" y="1346"/>
                  <a:ext cx="1463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000"/>
                    <a:t>limited irrigation</a:t>
                  </a:r>
                </a:p>
              </p:txBody>
            </p:sp>
            <p:sp>
              <p:nvSpPr>
                <p:cNvPr id="79899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3814" y="1699"/>
                  <a:ext cx="1463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000"/>
                    <a:t>reduced irrigation</a:t>
                  </a:r>
                </a:p>
              </p:txBody>
            </p:sp>
            <p:sp>
              <p:nvSpPr>
                <p:cNvPr id="79900" name="Text Box 65"/>
                <p:cNvSpPr txBox="1">
                  <a:spLocks noChangeArrowheads="1"/>
                </p:cNvSpPr>
                <p:nvPr/>
              </p:nvSpPr>
              <p:spPr bwMode="auto">
                <a:xfrm>
                  <a:off x="3814" y="2064"/>
                  <a:ext cx="1463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000"/>
                    <a:t>routine irrigation</a:t>
                  </a:r>
                </a:p>
              </p:txBody>
            </p:sp>
            <p:sp>
              <p:nvSpPr>
                <p:cNvPr id="79901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3814" y="2400"/>
                  <a:ext cx="1463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000"/>
                    <a:t>patio</a:t>
                  </a:r>
                </a:p>
              </p:txBody>
            </p:sp>
          </p:grpSp>
        </p:grpSp>
        <p:grpSp>
          <p:nvGrpSpPr>
            <p:cNvPr id="79879" name="Group 72"/>
            <p:cNvGrpSpPr>
              <a:grpSpLocks/>
            </p:cNvGrpSpPr>
            <p:nvPr/>
          </p:nvGrpSpPr>
          <p:grpSpPr bwMode="auto">
            <a:xfrm>
              <a:off x="3750" y="1296"/>
              <a:ext cx="1626" cy="2659"/>
              <a:chOff x="3750" y="1296"/>
              <a:chExt cx="1626" cy="2659"/>
            </a:xfrm>
          </p:grpSpPr>
          <p:grpSp>
            <p:nvGrpSpPr>
              <p:cNvPr id="79880" name="Group 56"/>
              <p:cNvGrpSpPr>
                <a:grpSpLocks/>
              </p:cNvGrpSpPr>
              <p:nvPr/>
            </p:nvGrpSpPr>
            <p:grpSpPr bwMode="auto">
              <a:xfrm>
                <a:off x="3750" y="1296"/>
                <a:ext cx="1626" cy="2659"/>
                <a:chOff x="3071" y="364"/>
                <a:chExt cx="2297" cy="3619"/>
              </a:xfrm>
            </p:grpSpPr>
            <p:sp>
              <p:nvSpPr>
                <p:cNvPr id="79882" name="Rectangle 20"/>
                <p:cNvSpPr>
                  <a:spLocks noChangeArrowheads="1"/>
                </p:cNvSpPr>
                <p:nvPr/>
              </p:nvSpPr>
              <p:spPr bwMode="auto">
                <a:xfrm>
                  <a:off x="3071" y="364"/>
                  <a:ext cx="2297" cy="3619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883" name="Freeform 33"/>
                <p:cNvSpPr>
                  <a:spLocks/>
                </p:cNvSpPr>
                <p:nvPr/>
              </p:nvSpPr>
              <p:spPr bwMode="auto">
                <a:xfrm>
                  <a:off x="4098" y="2801"/>
                  <a:ext cx="400" cy="472"/>
                </a:xfrm>
                <a:custGeom>
                  <a:avLst/>
                  <a:gdLst>
                    <a:gd name="T0" fmla="*/ 1 w 400"/>
                    <a:gd name="T1" fmla="*/ 130 h 490"/>
                    <a:gd name="T2" fmla="*/ 24 w 400"/>
                    <a:gd name="T3" fmla="*/ 297 h 490"/>
                    <a:gd name="T4" fmla="*/ 87 w 400"/>
                    <a:gd name="T5" fmla="*/ 366 h 490"/>
                    <a:gd name="T6" fmla="*/ 172 w 400"/>
                    <a:gd name="T7" fmla="*/ 416 h 490"/>
                    <a:gd name="T8" fmla="*/ 273 w 400"/>
                    <a:gd name="T9" fmla="*/ 429 h 490"/>
                    <a:gd name="T10" fmla="*/ 398 w 400"/>
                    <a:gd name="T11" fmla="*/ 359 h 490"/>
                    <a:gd name="T12" fmla="*/ 258 w 400"/>
                    <a:gd name="T13" fmla="*/ 339 h 490"/>
                    <a:gd name="T14" fmla="*/ 157 w 400"/>
                    <a:gd name="T15" fmla="*/ 311 h 490"/>
                    <a:gd name="T16" fmla="*/ 102 w 400"/>
                    <a:gd name="T17" fmla="*/ 234 h 490"/>
                    <a:gd name="T18" fmla="*/ 94 w 400"/>
                    <a:gd name="T19" fmla="*/ 151 h 490"/>
                    <a:gd name="T20" fmla="*/ 94 w 400"/>
                    <a:gd name="T21" fmla="*/ 89 h 490"/>
                    <a:gd name="T22" fmla="*/ 17 w 400"/>
                    <a:gd name="T23" fmla="*/ 13 h 490"/>
                    <a:gd name="T24" fmla="*/ 1 w 400"/>
                    <a:gd name="T25" fmla="*/ 130 h 49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400"/>
                    <a:gd name="T40" fmla="*/ 0 h 490"/>
                    <a:gd name="T41" fmla="*/ 400 w 400"/>
                    <a:gd name="T42" fmla="*/ 490 h 49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400" h="490">
                      <a:moveTo>
                        <a:pt x="1" y="145"/>
                      </a:moveTo>
                      <a:cubicBezTo>
                        <a:pt x="2" y="198"/>
                        <a:pt x="10" y="288"/>
                        <a:pt x="24" y="332"/>
                      </a:cubicBezTo>
                      <a:cubicBezTo>
                        <a:pt x="38" y="376"/>
                        <a:pt x="62" y="388"/>
                        <a:pt x="87" y="410"/>
                      </a:cubicBezTo>
                      <a:cubicBezTo>
                        <a:pt x="112" y="432"/>
                        <a:pt x="141" y="453"/>
                        <a:pt x="172" y="465"/>
                      </a:cubicBezTo>
                      <a:cubicBezTo>
                        <a:pt x="203" y="477"/>
                        <a:pt x="236" y="490"/>
                        <a:pt x="273" y="480"/>
                      </a:cubicBezTo>
                      <a:cubicBezTo>
                        <a:pt x="310" y="470"/>
                        <a:pt x="400" y="419"/>
                        <a:pt x="398" y="402"/>
                      </a:cubicBezTo>
                      <a:cubicBezTo>
                        <a:pt x="396" y="385"/>
                        <a:pt x="298" y="388"/>
                        <a:pt x="258" y="379"/>
                      </a:cubicBezTo>
                      <a:cubicBezTo>
                        <a:pt x="218" y="370"/>
                        <a:pt x="183" y="368"/>
                        <a:pt x="157" y="348"/>
                      </a:cubicBezTo>
                      <a:cubicBezTo>
                        <a:pt x="131" y="328"/>
                        <a:pt x="112" y="292"/>
                        <a:pt x="102" y="262"/>
                      </a:cubicBezTo>
                      <a:cubicBezTo>
                        <a:pt x="92" y="232"/>
                        <a:pt x="95" y="196"/>
                        <a:pt x="94" y="169"/>
                      </a:cubicBezTo>
                      <a:cubicBezTo>
                        <a:pt x="93" y="142"/>
                        <a:pt x="107" y="125"/>
                        <a:pt x="94" y="99"/>
                      </a:cubicBezTo>
                      <a:cubicBezTo>
                        <a:pt x="81" y="73"/>
                        <a:pt x="30" y="0"/>
                        <a:pt x="17" y="13"/>
                      </a:cubicBezTo>
                      <a:cubicBezTo>
                        <a:pt x="4" y="26"/>
                        <a:pt x="0" y="92"/>
                        <a:pt x="1" y="145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884" name="Rectangle 34"/>
                <p:cNvSpPr>
                  <a:spLocks noChangeArrowheads="1"/>
                </p:cNvSpPr>
                <p:nvPr/>
              </p:nvSpPr>
              <p:spPr bwMode="auto">
                <a:xfrm>
                  <a:off x="4364" y="2935"/>
                  <a:ext cx="397" cy="1033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79885" name="Group 50"/>
                <p:cNvGrpSpPr>
                  <a:grpSpLocks/>
                </p:cNvGrpSpPr>
                <p:nvPr/>
              </p:nvGrpSpPr>
              <p:grpSpPr bwMode="auto">
                <a:xfrm>
                  <a:off x="3532" y="2219"/>
                  <a:ext cx="1361" cy="716"/>
                  <a:chOff x="3532" y="2219"/>
                  <a:chExt cx="1361" cy="716"/>
                </a:xfrm>
              </p:grpSpPr>
              <p:sp>
                <p:nvSpPr>
                  <p:cNvPr id="7988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3532" y="2219"/>
                    <a:ext cx="1361" cy="716"/>
                  </a:xfrm>
                  <a:prstGeom prst="rect">
                    <a:avLst/>
                  </a:prstGeom>
                  <a:solidFill>
                    <a:srgbClr val="D6AD84"/>
                  </a:solidFill>
                  <a:ln w="381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9889" name="Group 38"/>
                  <p:cNvGrpSpPr>
                    <a:grpSpLocks/>
                  </p:cNvGrpSpPr>
                  <p:nvPr/>
                </p:nvGrpSpPr>
                <p:grpSpPr bwMode="auto">
                  <a:xfrm>
                    <a:off x="3532" y="2219"/>
                    <a:ext cx="1361" cy="716"/>
                    <a:chOff x="2243" y="2185"/>
                    <a:chExt cx="1361" cy="743"/>
                  </a:xfrm>
                </p:grpSpPr>
                <p:sp>
                  <p:nvSpPr>
                    <p:cNvPr id="79890" name="Line 3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99" y="2185"/>
                      <a:ext cx="305" cy="37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891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99" y="2560"/>
                      <a:ext cx="305" cy="36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892" name="Line 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43" y="2191"/>
                      <a:ext cx="305" cy="369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893" name="Line 4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43" y="2553"/>
                      <a:ext cx="305" cy="37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79886" name="Line 45"/>
                <p:cNvSpPr>
                  <a:spLocks noChangeShapeType="1"/>
                </p:cNvSpPr>
                <p:nvPr/>
              </p:nvSpPr>
              <p:spPr bwMode="auto">
                <a:xfrm>
                  <a:off x="5095" y="2431"/>
                  <a:ext cx="27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887" name="Freeform 46"/>
                <p:cNvSpPr>
                  <a:spLocks/>
                </p:cNvSpPr>
                <p:nvPr/>
              </p:nvSpPr>
              <p:spPr bwMode="auto">
                <a:xfrm>
                  <a:off x="4986" y="2363"/>
                  <a:ext cx="47" cy="68"/>
                </a:xfrm>
                <a:custGeom>
                  <a:avLst/>
                  <a:gdLst>
                    <a:gd name="T0" fmla="*/ 0 w 47"/>
                    <a:gd name="T1" fmla="*/ 64 h 70"/>
                    <a:gd name="T2" fmla="*/ 47 w 47"/>
                    <a:gd name="T3" fmla="*/ 0 h 70"/>
                    <a:gd name="T4" fmla="*/ 0 60000 65536"/>
                    <a:gd name="T5" fmla="*/ 0 60000 65536"/>
                    <a:gd name="T6" fmla="*/ 0 w 47"/>
                    <a:gd name="T7" fmla="*/ 0 h 70"/>
                    <a:gd name="T8" fmla="*/ 47 w 47"/>
                    <a:gd name="T9" fmla="*/ 70 h 70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47" h="70">
                      <a:moveTo>
                        <a:pt x="0" y="70"/>
                      </a:moveTo>
                      <a:lnTo>
                        <a:pt x="47" y="0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9881" name="Line 43"/>
              <p:cNvSpPr>
                <a:spLocks noChangeShapeType="1"/>
              </p:cNvSpPr>
              <p:nvPr/>
            </p:nvSpPr>
            <p:spPr bwMode="auto">
              <a:xfrm flipH="1">
                <a:off x="4294" y="2932"/>
                <a:ext cx="53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7" name="TextBox 36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424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90550"/>
            <a:ext cx="8153400" cy="457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333399"/>
                </a:solidFill>
              </a:rPr>
              <a:t>Colorado’s semi-arid climate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295400"/>
            <a:ext cx="7772400" cy="49530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On sites where landscape irrigation is not desirable or possible, focus on natural growth.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000" dirty="0" smtClean="0"/>
          </a:p>
          <a:p>
            <a:pPr eaLnBrk="1" hangingPunct="1">
              <a:buFont typeface="Wingdings" pitchFamily="2" charset="2"/>
              <a:buNone/>
            </a:pPr>
            <a:endParaRPr lang="en-US" sz="2000" dirty="0" smtClean="0"/>
          </a:p>
        </p:txBody>
      </p:sp>
      <p:pic>
        <p:nvPicPr>
          <p:cNvPr id="410628" name="Picture 4" descr="HorseshoeFlatsl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5" y="2659063"/>
            <a:ext cx="4956175" cy="3717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629" name="Picture 5" descr="HorseshoeFlats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213" y="3398838"/>
            <a:ext cx="3446462" cy="2584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425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2" name="Group 4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pic>
          <p:nvPicPr>
            <p:cNvPr id="81924" name="Picture 2" descr="PawnB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144000" cy="685641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11651" name="Picture 3" descr="PawBCacti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1213" y="3700463"/>
              <a:ext cx="3049587" cy="228758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81923" name="TextBox 5"/>
          <p:cNvSpPr txBox="1">
            <a:spLocks noChangeArrowheads="1"/>
          </p:cNvSpPr>
          <p:nvPr/>
        </p:nvSpPr>
        <p:spPr bwMode="auto">
          <a:xfrm>
            <a:off x="4419600" y="5341938"/>
            <a:ext cx="4191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400">
                <a:solidFill>
                  <a:schemeClr val="bg1"/>
                </a:solidFill>
              </a:rPr>
              <a:t>Pawnee Buttes 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National Grassland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5029200" y="6096000"/>
            <a:ext cx="350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/>
              <a:t>Photo: David Whiting</a:t>
            </a:r>
          </a:p>
        </p:txBody>
      </p:sp>
      <p:pic>
        <p:nvPicPr>
          <p:cNvPr id="6147" name="Picture 4" descr="Rogers071@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79438"/>
            <a:ext cx="8229600" cy="1325562"/>
          </a:xfrm>
        </p:spPr>
        <p:txBody>
          <a:bodyPr/>
          <a:lstStyle/>
          <a:p>
            <a:r>
              <a:rPr lang="en-US" sz="4800" smtClean="0">
                <a:solidFill>
                  <a:schemeClr val="bg1"/>
                </a:solidFill>
              </a:rPr>
              <a:t>Climate</a:t>
            </a:r>
            <a:br>
              <a:rPr lang="en-US" sz="4800" smtClean="0">
                <a:solidFill>
                  <a:schemeClr val="bg1"/>
                </a:solidFill>
              </a:rPr>
            </a:br>
            <a:r>
              <a:rPr lang="en-US" sz="4800" smtClean="0">
                <a:solidFill>
                  <a:schemeClr val="bg1"/>
                </a:solidFill>
              </a:rPr>
              <a:t>Microclimate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2" descr="RabEar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TextBox 4"/>
          <p:cNvSpPr txBox="1">
            <a:spLocks noChangeArrowheads="1"/>
          </p:cNvSpPr>
          <p:nvPr/>
        </p:nvSpPr>
        <p:spPr bwMode="auto">
          <a:xfrm>
            <a:off x="4572000" y="5715000"/>
            <a:ext cx="419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400">
                <a:solidFill>
                  <a:schemeClr val="bg1"/>
                </a:solidFill>
              </a:rPr>
              <a:t>Rabbits Ear Pass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6" name="Picture 2" descr="RabEar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4723" name="Picture 3" descr="RabEAr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7675" y="819150"/>
            <a:ext cx="4264025" cy="49926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3971" name="TextBox 9"/>
          <p:cNvSpPr txBox="1">
            <a:spLocks noChangeArrowheads="1"/>
          </p:cNvSpPr>
          <p:nvPr/>
        </p:nvSpPr>
        <p:spPr bwMode="auto">
          <a:xfrm>
            <a:off x="609600" y="5867400"/>
            <a:ext cx="419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Rabbits Ear Pass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8" descr="2006 08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846138"/>
            <a:ext cx="10271125" cy="770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ctangle 14"/>
          <p:cNvSpPr>
            <a:spLocks noChangeArrowheads="1"/>
          </p:cNvSpPr>
          <p:nvPr/>
        </p:nvSpPr>
        <p:spPr bwMode="auto">
          <a:xfrm>
            <a:off x="635799" y="-76200"/>
            <a:ext cx="9132628" cy="1077218"/>
          </a:xfrm>
          <a:prstGeom prst="rect">
            <a:avLst/>
          </a:prstGeom>
          <a:solidFill>
            <a:schemeClr val="bg1">
              <a:alpha val="56862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66"/>
                </a:solidFill>
              </a:rPr>
              <a:t>Gardens with limited to no irrigation </a:t>
            </a:r>
          </a:p>
          <a:p>
            <a:pPr algn="ctr"/>
            <a:r>
              <a:rPr lang="en-US" sz="3200" b="1" dirty="0">
                <a:solidFill>
                  <a:srgbClr val="000066"/>
                </a:solidFill>
              </a:rPr>
              <a:t>will thrive some years and decline other years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425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7" descr="Aug 2006 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113"/>
            <a:ext cx="9128125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ctangle 3"/>
          <p:cNvSpPr>
            <a:spLocks noGrp="1" noChangeArrowheads="1"/>
          </p:cNvSpPr>
          <p:nvPr>
            <p:ph type="title"/>
          </p:nvPr>
        </p:nvSpPr>
        <p:spPr>
          <a:xfrm>
            <a:off x="1143000" y="685800"/>
            <a:ext cx="6988175" cy="1216025"/>
          </a:xfrm>
          <a:solidFill>
            <a:srgbClr val="FFFFFF">
              <a:alpha val="50195"/>
            </a:srgbClr>
          </a:solidFill>
          <a:effectLst>
            <a:softEdge rad="63500"/>
          </a:effectLst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rgbClr val="333399"/>
                </a:solidFill>
              </a:rPr>
              <a:t>Even xeric plants need rain and/or irrigation during establishment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425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7" descr="xeric border P52300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410200"/>
            <a:ext cx="5029200" cy="762000"/>
          </a:xfrm>
          <a:solidFill>
            <a:srgbClr val="FFFFFF">
              <a:alpha val="47843"/>
            </a:srgbClr>
          </a:solidFill>
          <a:effectLst>
            <a:softEdge rad="63500"/>
          </a:effectLst>
        </p:spPr>
        <p:txBody>
          <a:bodyPr/>
          <a:lstStyle/>
          <a:p>
            <a:pPr algn="ctr" eaLnBrk="1" hangingPunct="1"/>
            <a:r>
              <a:rPr lang="en-US" sz="4000" b="0" dirty="0" smtClean="0">
                <a:solidFill>
                  <a:srgbClr val="333399"/>
                </a:solidFill>
                <a:latin typeface="Arial Rounded MT Bold" pitchFamily="34" charset="0"/>
              </a:rPr>
              <a:t>Drought Tolerance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333399"/>
                </a:solidFill>
              </a:rPr>
              <a:t>Drought tolerance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Symbols indicating water needs</a:t>
            </a:r>
          </a:p>
          <a:p>
            <a:pPr>
              <a:buNone/>
            </a:pPr>
            <a:endParaRPr lang="en-US" dirty="0" smtClean="0"/>
          </a:p>
          <a:p>
            <a:pPr>
              <a:spcBef>
                <a:spcPts val="2400"/>
              </a:spcBef>
            </a:pPr>
            <a:r>
              <a:rPr lang="en-US" dirty="0" smtClean="0"/>
              <a:t>Refer to the catalogue or plant tag key for interpretation.</a:t>
            </a:r>
          </a:p>
          <a:p>
            <a:pPr>
              <a:spcBef>
                <a:spcPts val="3000"/>
              </a:spcBef>
            </a:pPr>
            <a:r>
              <a:rPr lang="en-US" dirty="0" smtClean="0"/>
              <a:t>If no mention and the </a:t>
            </a:r>
            <a:br>
              <a:rPr lang="en-US" dirty="0" smtClean="0"/>
            </a:br>
            <a:r>
              <a:rPr lang="en-US" dirty="0" smtClean="0"/>
              <a:t>catalogue is not from </a:t>
            </a:r>
            <a:br>
              <a:rPr lang="en-US" dirty="0" smtClean="0"/>
            </a:br>
            <a:r>
              <a:rPr lang="en-US" dirty="0" smtClean="0"/>
              <a:t>the West, assume it </a:t>
            </a:r>
            <a:br>
              <a:rPr lang="en-US" dirty="0" smtClean="0"/>
            </a:br>
            <a:r>
              <a:rPr lang="en-US" dirty="0" smtClean="0"/>
              <a:t>can not tolerate </a:t>
            </a:r>
            <a:br>
              <a:rPr lang="en-US" dirty="0" smtClean="0"/>
            </a:br>
            <a:r>
              <a:rPr lang="en-US" dirty="0" smtClean="0"/>
              <a:t>extremely dry soils.</a:t>
            </a:r>
          </a:p>
        </p:txBody>
      </p:sp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2209800"/>
            <a:ext cx="25241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209800"/>
            <a:ext cx="2365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Daylily-SalemWitc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1" y="3352800"/>
            <a:ext cx="3733799" cy="2800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425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8229600" cy="563562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Drought Tolerance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371600"/>
            <a:ext cx="6553200" cy="4800600"/>
          </a:xfrm>
        </p:spPr>
        <p:txBody>
          <a:bodyPr/>
          <a:lstStyle/>
          <a:p>
            <a:pPr marL="0" indent="0" eaLnBrk="1" hangingPunct="1">
              <a:spcBef>
                <a:spcPct val="75000"/>
              </a:spcBef>
              <a:buFont typeface="Wingdings" pitchFamily="2" charset="2"/>
              <a:buNone/>
            </a:pPr>
            <a:r>
              <a:rPr lang="en-US" sz="3200" b="1" dirty="0" smtClean="0">
                <a:solidFill>
                  <a:srgbClr val="3333FF"/>
                </a:solidFill>
              </a:rPr>
              <a:t>Consider where the information is coming from.</a:t>
            </a:r>
          </a:p>
          <a:p>
            <a:pPr marL="795338" lvl="1" indent="-338138" eaLnBrk="1" hangingPunct="1">
              <a:spcBef>
                <a:spcPct val="75000"/>
              </a:spcBef>
            </a:pPr>
            <a:r>
              <a:rPr lang="en-US" dirty="0" smtClean="0"/>
              <a:t>New Mexico? </a:t>
            </a:r>
          </a:p>
          <a:p>
            <a:pPr marL="795338" lvl="1" indent="-338138" eaLnBrk="1" hangingPunct="1">
              <a:spcBef>
                <a:spcPct val="0"/>
              </a:spcBef>
            </a:pPr>
            <a:r>
              <a:rPr lang="en-US" dirty="0" smtClean="0"/>
              <a:t>Connecticut?</a:t>
            </a:r>
            <a:r>
              <a:rPr lang="en-US" sz="2000" dirty="0" smtClean="0"/>
              <a:t> </a:t>
            </a:r>
          </a:p>
        </p:txBody>
      </p:sp>
      <p:grpSp>
        <p:nvGrpSpPr>
          <p:cNvPr id="89092" name="Group 14"/>
          <p:cNvGrpSpPr>
            <a:grpSpLocks/>
          </p:cNvGrpSpPr>
          <p:nvPr/>
        </p:nvGrpSpPr>
        <p:grpSpPr bwMode="auto">
          <a:xfrm>
            <a:off x="3962400" y="2514600"/>
            <a:ext cx="4349750" cy="3779838"/>
            <a:chOff x="2448" y="1536"/>
            <a:chExt cx="2740" cy="2381"/>
          </a:xfrm>
        </p:grpSpPr>
        <p:pic>
          <p:nvPicPr>
            <p:cNvPr id="21508" name="Picture 4" descr="Echinacea purpurea Magnu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" y="1536"/>
              <a:ext cx="2020" cy="236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9094" name="Rectangle 6"/>
            <p:cNvSpPr>
              <a:spLocks noChangeArrowheads="1"/>
            </p:cNvSpPr>
            <p:nvPr/>
          </p:nvSpPr>
          <p:spPr bwMode="auto">
            <a:xfrm>
              <a:off x="2448" y="3744"/>
              <a:ext cx="62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Photo: WFF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425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8229600" cy="563562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Drought Tolerance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19200"/>
            <a:ext cx="7086600" cy="4800600"/>
          </a:xfrm>
        </p:spPr>
        <p:txBody>
          <a:bodyPr/>
          <a:lstStyle/>
          <a:p>
            <a:pPr marL="0" indent="0" eaLnBrk="1" hangingPunct="1">
              <a:spcBef>
                <a:spcPct val="75000"/>
              </a:spcBef>
              <a:buFont typeface="Wingdings" pitchFamily="2" charset="2"/>
              <a:buNone/>
            </a:pPr>
            <a:r>
              <a:rPr lang="en-US" b="1" u="sng" dirty="0" smtClean="0"/>
              <a:t>Hard to interpret</a:t>
            </a:r>
          </a:p>
          <a:p>
            <a:pPr marL="795338" lvl="1" indent="-338138" eaLnBrk="1" hangingPunct="1">
              <a:spcBef>
                <a:spcPct val="50000"/>
              </a:spcBef>
            </a:pPr>
            <a:r>
              <a:rPr lang="en-US" sz="2800" b="1" i="1" dirty="0" smtClean="0">
                <a:solidFill>
                  <a:srgbClr val="3333FF"/>
                </a:solidFill>
              </a:rPr>
              <a:t>“Thick roots drive down deeply, making them drought tolerant; struggles in the desert Southwest.”</a:t>
            </a:r>
          </a:p>
        </p:txBody>
      </p:sp>
      <p:pic>
        <p:nvPicPr>
          <p:cNvPr id="7" name="Picture 6" descr="IrisSiberian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05200"/>
            <a:ext cx="3962400" cy="2971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425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8229600" cy="563562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Drought Tolerance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19200"/>
            <a:ext cx="8305800" cy="1981200"/>
          </a:xfrm>
        </p:spPr>
        <p:txBody>
          <a:bodyPr/>
          <a:lstStyle/>
          <a:p>
            <a:pPr marL="0" indent="0" eaLnBrk="1" hangingPunct="1">
              <a:spcBef>
                <a:spcPct val="75000"/>
              </a:spcBef>
              <a:buFont typeface="Wingdings" pitchFamily="2" charset="2"/>
              <a:buNone/>
            </a:pPr>
            <a:r>
              <a:rPr lang="en-US" b="1" u="sng" dirty="0" smtClean="0"/>
              <a:t>Hard to interpret</a:t>
            </a:r>
          </a:p>
          <a:p>
            <a:pPr marL="569913" lvl="1" indent="-338138" eaLnBrk="1" hangingPunct="1">
              <a:spcBef>
                <a:spcPct val="50000"/>
              </a:spcBef>
            </a:pPr>
            <a:r>
              <a:rPr lang="en-US" sz="2800" b="1" dirty="0" smtClean="0">
                <a:solidFill>
                  <a:srgbClr val="3333FF"/>
                </a:solidFill>
              </a:rPr>
              <a:t>If a catalog says nothing about moisture, assume it needs moderate moisture.</a:t>
            </a:r>
          </a:p>
          <a:p>
            <a:pPr marL="1258888" lvl="2" indent="-396875" eaLnBrk="1" hangingPunct="1">
              <a:spcBef>
                <a:spcPct val="50000"/>
              </a:spcBef>
              <a:buFontTx/>
              <a:buChar char="o"/>
            </a:pPr>
            <a:r>
              <a:rPr lang="en-US" dirty="0" smtClean="0"/>
              <a:t>But what is moderate?</a:t>
            </a:r>
          </a:p>
        </p:txBody>
      </p:sp>
      <p:grpSp>
        <p:nvGrpSpPr>
          <p:cNvPr id="91140" name="Group 5"/>
          <p:cNvGrpSpPr>
            <a:grpSpLocks/>
          </p:cNvGrpSpPr>
          <p:nvPr/>
        </p:nvGrpSpPr>
        <p:grpSpPr bwMode="auto">
          <a:xfrm>
            <a:off x="4953000" y="3524250"/>
            <a:ext cx="3581400" cy="2695575"/>
            <a:chOff x="4953000" y="3524250"/>
            <a:chExt cx="3581400" cy="2696349"/>
          </a:xfrm>
        </p:grpSpPr>
        <p:pic>
          <p:nvPicPr>
            <p:cNvPr id="421897" name="Picture 9" descr="Flowr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53000" y="3524250"/>
              <a:ext cx="3581400" cy="268682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91142" name="TextBox 4"/>
            <p:cNvSpPr txBox="1">
              <a:spLocks noChangeArrowheads="1"/>
            </p:cNvSpPr>
            <p:nvPr/>
          </p:nvSpPr>
          <p:spPr bwMode="auto">
            <a:xfrm>
              <a:off x="5943600" y="5943600"/>
              <a:ext cx="25908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1200"/>
                <a:t>Photo: David Whiting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425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8229600" cy="563562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5F5F5F"/>
                </a:solidFill>
              </a:rPr>
              <a:t>Drought Tolerance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19200"/>
            <a:ext cx="7086600" cy="1981200"/>
          </a:xfrm>
        </p:spPr>
        <p:txBody>
          <a:bodyPr/>
          <a:lstStyle/>
          <a:p>
            <a:pPr marL="0" indent="0" eaLnBrk="1" hangingPunct="1">
              <a:spcBef>
                <a:spcPct val="75000"/>
              </a:spcBef>
              <a:buFont typeface="Wingdings" pitchFamily="2" charset="2"/>
              <a:buNone/>
            </a:pPr>
            <a:r>
              <a:rPr lang="en-US" b="1" u="sng" dirty="0" smtClean="0"/>
              <a:t>Hard to interpret</a:t>
            </a:r>
          </a:p>
          <a:p>
            <a:pPr marL="569913" lvl="1" indent="-338138" eaLnBrk="1" hangingPunct="1">
              <a:spcBef>
                <a:spcPct val="50000"/>
              </a:spcBef>
            </a:pPr>
            <a:r>
              <a:rPr lang="en-US" sz="2800" b="1" dirty="0" smtClean="0">
                <a:solidFill>
                  <a:srgbClr val="3333FF"/>
                </a:solidFill>
              </a:rPr>
              <a:t> A plant considered to be “xeric”…</a:t>
            </a:r>
          </a:p>
          <a:p>
            <a:pPr marL="1311275" lvl="2" indent="-396875" eaLnBrk="1" hangingPunct="1">
              <a:spcBef>
                <a:spcPct val="50000"/>
              </a:spcBef>
              <a:buFontTx/>
              <a:buChar char="o"/>
            </a:pPr>
            <a:r>
              <a:rPr lang="en-US" dirty="0" smtClean="0"/>
              <a:t>Requires </a:t>
            </a:r>
            <a:r>
              <a:rPr lang="en-US" b="1" dirty="0" smtClean="0"/>
              <a:t>no</a:t>
            </a:r>
            <a:r>
              <a:rPr lang="en-US" dirty="0" smtClean="0"/>
              <a:t> supplement irrigation</a:t>
            </a:r>
          </a:p>
          <a:p>
            <a:pPr marL="1311275" lvl="2" indent="-396875" eaLnBrk="1" hangingPunct="1">
              <a:spcBef>
                <a:spcPct val="50000"/>
              </a:spcBef>
              <a:buFontTx/>
              <a:buChar char="o"/>
            </a:pPr>
            <a:endParaRPr lang="en-US" dirty="0" smtClean="0"/>
          </a:p>
          <a:p>
            <a:pPr marL="1311275" lvl="2" indent="-396875" eaLnBrk="1" hangingPunct="1">
              <a:spcBef>
                <a:spcPct val="50000"/>
              </a:spcBef>
              <a:buFontTx/>
              <a:buChar char="o"/>
            </a:pPr>
            <a:r>
              <a:rPr lang="en-US" dirty="0" smtClean="0"/>
              <a:t>Needing up to 1” of </a:t>
            </a:r>
            <a:br>
              <a:rPr lang="en-US" dirty="0" smtClean="0"/>
            </a:br>
            <a:r>
              <a:rPr lang="en-US" dirty="0" smtClean="0"/>
              <a:t>irrigation per week</a:t>
            </a:r>
          </a:p>
        </p:txBody>
      </p:sp>
      <p:sp>
        <p:nvSpPr>
          <p:cNvPr id="92164" name="AutoShape 8"/>
          <p:cNvSpPr>
            <a:spLocks noChangeArrowheads="1"/>
          </p:cNvSpPr>
          <p:nvPr/>
        </p:nvSpPr>
        <p:spPr bwMode="auto">
          <a:xfrm>
            <a:off x="2362200" y="2895600"/>
            <a:ext cx="381000" cy="609600"/>
          </a:xfrm>
          <a:prstGeom prst="upDownArrow">
            <a:avLst>
              <a:gd name="adj1" fmla="val 50000"/>
              <a:gd name="adj2" fmla="val 32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4038" name="Picture 6" descr="Flowr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352800"/>
            <a:ext cx="3276600" cy="2457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09600" y="594360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425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4993</TotalTime>
  <Words>3664</Words>
  <Application>Microsoft Office PowerPoint</Application>
  <PresentationFormat>On-screen Show (4:3)</PresentationFormat>
  <Paragraphs>974</Paragraphs>
  <Slides>163</Slides>
  <Notes>136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163</vt:i4>
      </vt:variant>
    </vt:vector>
  </HeadingPairs>
  <TitlesOfParts>
    <vt:vector size="164" baseType="lpstr">
      <vt:lpstr>Default Design</vt:lpstr>
      <vt:lpstr>PowerPoint Presentation</vt:lpstr>
      <vt:lpstr>Please take your seats</vt:lpstr>
      <vt:lpstr>PowerPoint Presentation</vt:lpstr>
      <vt:lpstr>PowerPoint Presentation</vt:lpstr>
      <vt:lpstr>Class Outline</vt:lpstr>
      <vt:lpstr>PowerPoint Presentation</vt:lpstr>
      <vt:lpstr>PowerPoint Presentation</vt:lpstr>
      <vt:lpstr>PowerPoint Presentation</vt:lpstr>
      <vt:lpstr>Climate Microclimate</vt:lpstr>
      <vt:lpstr>Colorado Ecoregions</vt:lpstr>
      <vt:lpstr>Colorado Ecoregions</vt:lpstr>
      <vt:lpstr>Survival Factors</vt:lpstr>
      <vt:lpstr>Survival Factors</vt:lpstr>
      <vt:lpstr>Prairie Grasslands</vt:lpstr>
      <vt:lpstr>Mountain Grasslands</vt:lpstr>
      <vt:lpstr>Shrublands</vt:lpstr>
      <vt:lpstr>Coniferous Woodlands and Forests</vt:lpstr>
      <vt:lpstr>Coniferous Woodlands and Forests</vt:lpstr>
      <vt:lpstr>Low Elevation Woodlands</vt:lpstr>
      <vt:lpstr>Mid-Elevations Forests</vt:lpstr>
      <vt:lpstr>Subalpine Forests</vt:lpstr>
      <vt:lpstr>Alpine</vt:lpstr>
      <vt:lpstr>Riparian</vt:lpstr>
      <vt:lpstr>PowerPoint Presentation</vt:lpstr>
      <vt:lpstr>PowerPoint Presentation</vt:lpstr>
      <vt:lpstr>PowerPoint Presentation</vt:lpstr>
      <vt:lpstr>Hardiness Temperatures</vt:lpstr>
      <vt:lpstr>USDA Hardiness Zones</vt:lpstr>
      <vt:lpstr>PowerPoint Presentation</vt:lpstr>
      <vt:lpstr>Colorado Average Annual Minimum Temperatures  </vt:lpstr>
      <vt:lpstr>Is the climate is getting warmer?</vt:lpstr>
      <vt:lpstr>2006 Arbor day revised map based on temperature data from 1986 - 2002  </vt:lpstr>
      <vt:lpstr>Is the climate is getting warmer?</vt:lpstr>
      <vt:lpstr>Sunset Climate Zones</vt:lpstr>
      <vt:lpstr>Sunset Climate Zones</vt:lpstr>
      <vt:lpstr>Hardiness zone maps should not  entirely dictate plant choice.</vt:lpstr>
      <vt:lpstr>Factors that Influence Hardiness</vt:lpstr>
      <vt:lpstr>Heat Zone Map – the Other Extreme</vt:lpstr>
      <vt:lpstr>PowerPoint Presentation</vt:lpstr>
      <vt:lpstr>PowerPoint Presentation</vt:lpstr>
      <vt:lpstr>PowerPoint Presentation</vt:lpstr>
      <vt:lpstr>Microclimates</vt:lpstr>
      <vt:lpstr>Microclimates</vt:lpstr>
      <vt:lpstr>Microclimates</vt:lpstr>
      <vt:lpstr>Microclimate</vt:lpstr>
      <vt:lpstr>Microclimate</vt:lpstr>
      <vt:lpstr>Microclimate</vt:lpstr>
      <vt:lpstr>Microclimate</vt:lpstr>
      <vt:lpstr>Microclimate</vt:lpstr>
      <vt:lpstr>Microclimate</vt:lpstr>
      <vt:lpstr>Warmer microclimate created by south  facing sloped raised bed</vt:lpstr>
      <vt:lpstr>PowerPoint Presentation</vt:lpstr>
      <vt:lpstr>South and west-facing microclimate</vt:lpstr>
      <vt:lpstr>Microclimate</vt:lpstr>
      <vt:lpstr>Microclimate</vt:lpstr>
      <vt:lpstr>Microclimate</vt:lpstr>
      <vt:lpstr>Microclimate</vt:lpstr>
      <vt:lpstr>Microclimate</vt:lpstr>
      <vt:lpstr>PowerPoint Presentation</vt:lpstr>
      <vt:lpstr>PowerPoint Presentation</vt:lpstr>
      <vt:lpstr>PowerPoint Presentation</vt:lpstr>
      <vt:lpstr>Please take your seats</vt:lpstr>
      <vt:lpstr>Understanding catalog  and tag descriptions</vt:lpstr>
      <vt:lpstr>A good description requires a scientific name</vt:lpstr>
      <vt:lpstr>Plant Description – Complete</vt:lpstr>
      <vt:lpstr>Plant Description –  Less Complete</vt:lpstr>
      <vt:lpstr>Plant Description –  Rather Incomplete</vt:lpstr>
      <vt:lpstr>Let’s examine the terms  in more depth…</vt:lpstr>
      <vt:lpstr>Catalogs often divide plants into categories based on life cycle or life form</vt:lpstr>
      <vt:lpstr>Life Cycles</vt:lpstr>
      <vt:lpstr>Life Cycles</vt:lpstr>
      <vt:lpstr>Life Cycles</vt:lpstr>
      <vt:lpstr>Life Cycles</vt:lpstr>
      <vt:lpstr>Life Cycles</vt:lpstr>
      <vt:lpstr>Life Cycles</vt:lpstr>
      <vt:lpstr>Life Cycles</vt:lpstr>
      <vt:lpstr>Life Cycles</vt:lpstr>
      <vt:lpstr>PowerPoint Presentation</vt:lpstr>
      <vt:lpstr>Exposure Sun / Shade Requirements</vt:lpstr>
      <vt:lpstr>Exposure</vt:lpstr>
      <vt:lpstr>Exposure </vt:lpstr>
      <vt:lpstr>Exposure </vt:lpstr>
      <vt:lpstr>Exposure </vt:lpstr>
      <vt:lpstr>Exposure </vt:lpstr>
      <vt:lpstr>PowerPoint Presentation</vt:lpstr>
      <vt:lpstr>Irrigation Requirements</vt:lpstr>
      <vt:lpstr>Hydrozones</vt:lpstr>
      <vt:lpstr>Colorado’s semi-arid climate</vt:lpstr>
      <vt:lpstr>PowerPoint Presentation</vt:lpstr>
      <vt:lpstr>PowerPoint Presentation</vt:lpstr>
      <vt:lpstr>PowerPoint Presentation</vt:lpstr>
      <vt:lpstr>PowerPoint Presentation</vt:lpstr>
      <vt:lpstr>Even xeric plants need rain and/or irrigation during establishment</vt:lpstr>
      <vt:lpstr>Drought Tolerance</vt:lpstr>
      <vt:lpstr>Drought tolerance</vt:lpstr>
      <vt:lpstr>Drought Tolerance</vt:lpstr>
      <vt:lpstr>Drought Tolerance</vt:lpstr>
      <vt:lpstr>Drought Tolerance</vt:lpstr>
      <vt:lpstr>Drought Tolerance</vt:lpstr>
      <vt:lpstr>Drought Tolerance</vt:lpstr>
      <vt:lpstr>PowerPoint Presentation</vt:lpstr>
      <vt:lpstr>PowerPoint Presentation</vt:lpstr>
      <vt:lpstr>Soil Requirements</vt:lpstr>
      <vt:lpstr>Soil Requirements</vt:lpstr>
      <vt:lpstr>Soil Requirements</vt:lpstr>
      <vt:lpstr>Soil Requirements</vt:lpstr>
      <vt:lpstr>Soil Requirements</vt:lpstr>
      <vt:lpstr>Soil Requirements</vt:lpstr>
      <vt:lpstr>PowerPoint Presentation</vt:lpstr>
      <vt:lpstr>Bloom Period</vt:lpstr>
      <vt:lpstr>Bloom Period</vt:lpstr>
      <vt:lpstr>Bloom Period</vt:lpstr>
      <vt:lpstr>Bloom Period</vt:lpstr>
      <vt:lpstr>Bloom Period</vt:lpstr>
      <vt:lpstr>PowerPoint Presentation</vt:lpstr>
      <vt:lpstr>Mature Height and Width</vt:lpstr>
      <vt:lpstr>Mature Height and Width</vt:lpstr>
      <vt:lpstr>Mature Height and Spread</vt:lpstr>
      <vt:lpstr>Mature Height and Spread</vt:lpstr>
      <vt:lpstr>Mature Height and Spread</vt:lpstr>
      <vt:lpstr>Mature Height and Spread</vt:lpstr>
      <vt:lpstr>Mature Height and Spread</vt:lpstr>
      <vt:lpstr>PowerPoint Presentation</vt:lpstr>
      <vt:lpstr>PowerPoint Presentation</vt:lpstr>
      <vt:lpstr>PowerPoint Presentation</vt:lpstr>
      <vt:lpstr>Please take your seats</vt:lpstr>
      <vt:lpstr>PowerPoint Presentation</vt:lpstr>
      <vt:lpstr>Fragrance</vt:lpstr>
      <vt:lpstr>Fragrance</vt:lpstr>
      <vt:lpstr>Wildlife Resistance</vt:lpstr>
      <vt:lpstr>Wildlife Resistant Plants</vt:lpstr>
      <vt:lpstr>Insect and Disease Resistance</vt:lpstr>
      <vt:lpstr>Insect and Disease Resistance</vt:lpstr>
      <vt:lpstr>PowerPoint Presentation</vt:lpstr>
      <vt:lpstr>Need for Staking</vt:lpstr>
      <vt:lpstr>Need for Division</vt:lpstr>
      <vt:lpstr>Need for Division</vt:lpstr>
      <vt:lpstr>Need for Division</vt:lpstr>
      <vt:lpstr>Attractive or Contrasting Foliage</vt:lpstr>
      <vt:lpstr>Attractive or Contrasting Foliage</vt:lpstr>
      <vt:lpstr>Notice how the foliage sets off the flowers</vt:lpstr>
      <vt:lpstr>PowerPoint Presentation</vt:lpstr>
      <vt:lpstr>PowerPoint Presentation</vt:lpstr>
      <vt:lpstr>PowerPoint Presentation</vt:lpstr>
      <vt:lpstr>Programs that seek out the best new varieties</vt:lpstr>
      <vt:lpstr>PowerPoint Presentation</vt:lpstr>
      <vt:lpstr>PowerPoint Presentation</vt:lpstr>
      <vt:lpstr>Ecological Adaptation</vt:lpstr>
      <vt:lpstr>Ecological Adaptation Can a plant be too well-adapted?</vt:lpstr>
      <vt:lpstr>Ecological Adaptation Let’s evaluate a plant</vt:lpstr>
      <vt:lpstr>Ecological Adaptation  Let’s evaluate another plant</vt:lpstr>
      <vt:lpstr>Ecological Adaptation  Let’s evaluate this plant again</vt:lpstr>
      <vt:lpstr>Ecological Adaptation  Clues to overly well-adapted plants</vt:lpstr>
      <vt:lpstr>Ecological Adaptation  Clues to overly well-adapted plants</vt:lpstr>
      <vt:lpstr>Ecological Adaptation  Clues to overly well-adapted plants</vt:lpstr>
      <vt:lpstr>Ecological Adaptation</vt:lpstr>
      <vt:lpstr>Ecological Adaptation</vt:lpstr>
      <vt:lpstr>Ecological Adaptation</vt:lpstr>
      <vt:lpstr>PowerPoint Presentation</vt:lpstr>
      <vt:lpstr>Plants behave differently in different climates</vt:lpstr>
      <vt:lpstr>PowerPoint Presentation</vt:lpstr>
      <vt:lpstr>Homework</vt:lpstr>
      <vt:lpstr>PowerPoint Presentation</vt:lpstr>
    </vt:vector>
  </TitlesOfParts>
  <Company>Cooperative Extension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 evaluation</dc:title>
  <dc:creator> Irene Shonle</dc:creator>
  <cp:lastModifiedBy>Whiting,David</cp:lastModifiedBy>
  <cp:revision>180</cp:revision>
  <cp:lastPrinted>2005-03-07T23:12:30Z</cp:lastPrinted>
  <dcterms:created xsi:type="dcterms:W3CDTF">2004-10-19T22:24:16Z</dcterms:created>
  <dcterms:modified xsi:type="dcterms:W3CDTF">2013-03-06T03:49:06Z</dcterms:modified>
</cp:coreProperties>
</file>